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6" r:id="rId2"/>
    <p:sldId id="1025" r:id="rId3"/>
    <p:sldId id="683" r:id="rId4"/>
    <p:sldId id="1038" r:id="rId5"/>
    <p:sldId id="1039" r:id="rId6"/>
    <p:sldId id="1040" r:id="rId7"/>
    <p:sldId id="1041" r:id="rId8"/>
    <p:sldId id="1042" r:id="rId9"/>
    <p:sldId id="1043" r:id="rId10"/>
    <p:sldId id="1045" r:id="rId11"/>
    <p:sldId id="1064" r:id="rId12"/>
    <p:sldId id="1055" r:id="rId13"/>
    <p:sldId id="1088" r:id="rId14"/>
    <p:sldId id="1052" r:id="rId15"/>
    <p:sldId id="1060" r:id="rId16"/>
    <p:sldId id="1061" r:id="rId17"/>
    <p:sldId id="1066" r:id="rId18"/>
    <p:sldId id="1046" r:id="rId19"/>
    <p:sldId id="1057" r:id="rId20"/>
    <p:sldId id="1069" r:id="rId21"/>
    <p:sldId id="1048" r:id="rId22"/>
    <p:sldId id="1068" r:id="rId23"/>
    <p:sldId id="1070" r:id="rId24"/>
    <p:sldId id="1071" r:id="rId25"/>
    <p:sldId id="1072" r:id="rId26"/>
    <p:sldId id="1073" r:id="rId27"/>
    <p:sldId id="1087" r:id="rId28"/>
    <p:sldId id="1067" r:id="rId29"/>
    <p:sldId id="1074" r:id="rId30"/>
    <p:sldId id="1075" r:id="rId31"/>
    <p:sldId id="1082" r:id="rId32"/>
    <p:sldId id="1092" r:id="rId33"/>
    <p:sldId id="1093" r:id="rId34"/>
    <p:sldId id="1094" r:id="rId35"/>
    <p:sldId id="1095" r:id="rId36"/>
    <p:sldId id="1097" r:id="rId37"/>
    <p:sldId id="1100" r:id="rId38"/>
    <p:sldId id="1101" r:id="rId39"/>
    <p:sldId id="1103" r:id="rId40"/>
    <p:sldId id="1104" r:id="rId41"/>
    <p:sldId id="1105" r:id="rId42"/>
    <p:sldId id="1108" r:id="rId43"/>
    <p:sldId id="1085" r:id="rId44"/>
    <p:sldId id="1081" r:id="rId45"/>
    <p:sldId id="1086" r:id="rId46"/>
    <p:sldId id="964" r:id="rId47"/>
    <p:sldId id="1059" r:id="rId48"/>
    <p:sldId id="965" r:id="rId49"/>
    <p:sldId id="966" r:id="rId50"/>
    <p:sldId id="967" r:id="rId51"/>
    <p:sldId id="968" r:id="rId52"/>
    <p:sldId id="969" r:id="rId5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4">
          <p15:clr>
            <a:srgbClr val="A4A3A4"/>
          </p15:clr>
        </p15:guide>
        <p15:guide id="2" orient="horz" pos="524">
          <p15:clr>
            <a:srgbClr val="A4A3A4"/>
          </p15:clr>
        </p15:guide>
        <p15:guide id="3" orient="horz" pos="2373">
          <p15:clr>
            <a:srgbClr val="A4A3A4"/>
          </p15:clr>
        </p15:guide>
        <p15:guide id="4" orient="horz" pos="962">
          <p15:clr>
            <a:srgbClr val="A4A3A4"/>
          </p15:clr>
        </p15:guide>
        <p15:guide id="5" orient="horz" pos="814">
          <p15:clr>
            <a:srgbClr val="A4A3A4"/>
          </p15:clr>
        </p15:guide>
        <p15:guide id="6" orient="horz" pos="2282">
          <p15:clr>
            <a:srgbClr val="A4A3A4"/>
          </p15:clr>
        </p15:guide>
        <p15:guide id="7" orient="horz" pos="687">
          <p15:clr>
            <a:srgbClr val="A4A3A4"/>
          </p15:clr>
        </p15:guide>
        <p15:guide id="8" pos="2894">
          <p15:clr>
            <a:srgbClr val="A4A3A4"/>
          </p15:clr>
        </p15:guide>
        <p15:guide id="9" pos="5468">
          <p15:clr>
            <a:srgbClr val="A4A3A4"/>
          </p15:clr>
        </p15:guide>
        <p15:guide id="10" pos="3100">
          <p15:clr>
            <a:srgbClr val="A4A3A4"/>
          </p15:clr>
        </p15:guide>
        <p15:guide id="11" pos="556">
          <p15:clr>
            <a:srgbClr val="A4A3A4"/>
          </p15:clr>
        </p15:guide>
        <p15:guide id="12" pos="1387">
          <p15:clr>
            <a:srgbClr val="A4A3A4"/>
          </p15:clr>
        </p15:guide>
        <p15:guide id="13" pos="3252">
          <p15:clr>
            <a:srgbClr val="A4A3A4"/>
          </p15:clr>
        </p15:guide>
        <p15:guide id="14" pos="1046">
          <p15:clr>
            <a:srgbClr val="A4A3A4"/>
          </p15:clr>
        </p15:guide>
        <p15:guide id="15" pos="2650">
          <p15:clr>
            <a:srgbClr val="A4A3A4"/>
          </p15:clr>
        </p15:guide>
        <p15:guide id="16" pos="3425">
          <p15:clr>
            <a:srgbClr val="A4A3A4"/>
          </p15:clr>
        </p15:guide>
        <p15:guide id="17" pos="4366">
          <p15:clr>
            <a:srgbClr val="A4A3A4"/>
          </p15:clr>
        </p15:guide>
        <p15:guide id="18" pos="936">
          <p15:clr>
            <a:srgbClr val="A4A3A4"/>
          </p15:clr>
        </p15:guide>
        <p15:guide id="19" pos="2774">
          <p15:clr>
            <a:srgbClr val="A4A3A4"/>
          </p15:clr>
        </p15:guide>
        <p15:guide id="21" pos="4501">
          <p15:clr>
            <a:srgbClr val="A4A3A4"/>
          </p15:clr>
        </p15:guide>
        <p15:guide id="22" pos="2262">
          <p15:clr>
            <a:srgbClr val="A4A3A4"/>
          </p15:clr>
        </p15:guide>
        <p15:guide id="23" pos="2880" userDrawn="1">
          <p15:clr>
            <a:srgbClr val="A4A3A4"/>
          </p15:clr>
        </p15:guide>
        <p15:guide id="24" orient="horz" pos="1536"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902"/>
    <a:srgbClr val="042474"/>
    <a:srgbClr val="3102EB"/>
    <a:srgbClr val="130624"/>
    <a:srgbClr val="0080E9"/>
    <a:srgbClr val="7C8908"/>
    <a:srgbClr val="FFFFFF"/>
    <a:srgbClr val="A53566"/>
    <a:srgbClr val="9C2753"/>
    <a:srgbClr val="00EC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3606" autoAdjust="0"/>
    <p:restoredTop sz="94679" autoAdjust="0"/>
  </p:normalViewPr>
  <p:slideViewPr>
    <p:cSldViewPr snapToGrid="0" snapToObjects="1">
      <p:cViewPr varScale="1">
        <p:scale>
          <a:sx n="116" d="100"/>
          <a:sy n="116" d="100"/>
        </p:scale>
        <p:origin x="1086" y="114"/>
      </p:cViewPr>
      <p:guideLst>
        <p:guide orient="horz" pos="4004"/>
        <p:guide orient="horz" pos="524"/>
        <p:guide orient="horz" pos="2373"/>
        <p:guide orient="horz" pos="962"/>
        <p:guide orient="horz" pos="814"/>
        <p:guide orient="horz" pos="2282"/>
        <p:guide orient="horz" pos="687"/>
        <p:guide pos="2894"/>
        <p:guide pos="5468"/>
        <p:guide pos="3100"/>
        <p:guide pos="556"/>
        <p:guide pos="1387"/>
        <p:guide pos="3252"/>
        <p:guide pos="1046"/>
        <p:guide pos="2650"/>
        <p:guide pos="3425"/>
        <p:guide pos="4366"/>
        <p:guide pos="936"/>
        <p:guide pos="2774"/>
        <p:guide pos="4501"/>
        <p:guide pos="2262"/>
        <p:guide pos="2880"/>
        <p:guide orient="horz" pos="1536"/>
      </p:guideLst>
    </p:cSldViewPr>
  </p:slideViewPr>
  <p:outlineViewPr>
    <p:cViewPr>
      <p:scale>
        <a:sx n="33" d="100"/>
        <a:sy n="33" d="100"/>
      </p:scale>
      <p:origin x="0" y="1092"/>
    </p:cViewPr>
  </p:outlineViewPr>
  <p:notesTextViewPr>
    <p:cViewPr>
      <p:scale>
        <a:sx n="3" d="2"/>
        <a:sy n="3" d="2"/>
      </p:scale>
      <p:origin x="0" y="0"/>
    </p:cViewPr>
  </p:notesTextViewPr>
  <p:sorterViewPr>
    <p:cViewPr varScale="1">
      <p:scale>
        <a:sx n="100" d="100"/>
        <a:sy n="100" d="100"/>
      </p:scale>
      <p:origin x="0" y="-1308"/>
    </p:cViewPr>
  </p:sorterViewPr>
  <p:notesViewPr>
    <p:cSldViewPr snapToGrid="0" snapToObjects="1">
      <p:cViewPr varScale="1">
        <p:scale>
          <a:sx n="74" d="100"/>
          <a:sy n="74" d="100"/>
        </p:scale>
        <p:origin x="-1368"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A881A4A-9A86-4ED0-AECB-FCE3752F8C3E}" type="datetimeFigureOut">
              <a:rPr lang="en-GB" smtClean="0"/>
              <a:pPr/>
              <a:t>10/04/2017</a:t>
            </a:fld>
            <a:endParaRPr lang="en-GB"/>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C328511-895F-4D68-9856-D0B284A555F7}" type="slidenum">
              <a:rPr lang="en-GB" smtClean="0"/>
              <a:pPr/>
              <a:t>‹#›</a:t>
            </a:fld>
            <a:endParaRPr lang="en-GB"/>
          </a:p>
        </p:txBody>
      </p:sp>
    </p:spTree>
    <p:extLst>
      <p:ext uri="{BB962C8B-B14F-4D97-AF65-F5344CB8AC3E}">
        <p14:creationId xmlns:p14="http://schemas.microsoft.com/office/powerpoint/2010/main" val="1105191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68A30C3-09CE-5C4A-B05A-B459B7DB6F00}" type="datetimeFigureOut">
              <a:rPr lang="en-US" smtClean="0"/>
              <a:pPr/>
              <a:t>4/10/2017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422B11D-CD20-4643-85E4-03FD3046ADF7}" type="slidenum">
              <a:rPr lang="en-US" smtClean="0"/>
              <a:pPr/>
              <a:t>‹#›</a:t>
            </a:fld>
            <a:endParaRPr lang="en-US"/>
          </a:p>
        </p:txBody>
      </p:sp>
    </p:spTree>
    <p:extLst>
      <p:ext uri="{BB962C8B-B14F-4D97-AF65-F5344CB8AC3E}">
        <p14:creationId xmlns:p14="http://schemas.microsoft.com/office/powerpoint/2010/main" val="25418050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820738"/>
            <a:ext cx="5473700" cy="4105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918618-5167-4555-9635-826AAC21050D}" type="slidenum">
              <a:rPr lang="en-GB">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24169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820738"/>
            <a:ext cx="5473700" cy="4105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918618-5167-4555-9635-826AAC21050D}" type="slidenum">
              <a:rPr lang="en-GB">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4116865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820738"/>
            <a:ext cx="5473700" cy="4105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918618-5167-4555-9635-826AAC21050D}" type="slidenum">
              <a:rPr lang="en-GB">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6730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8038"/>
            <a:ext cx="5387975" cy="40417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918618-5167-4555-9635-826AAC21050D}" type="slidenum">
              <a:rPr lang="en-GB">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231780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8038"/>
            <a:ext cx="5387975" cy="40417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918618-5167-4555-9635-826AAC21050D}" type="slidenum">
              <a:rPr lang="en-GB">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231780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8038"/>
            <a:ext cx="5387975" cy="40417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918618-5167-4555-9635-826AAC21050D}" type="slidenum">
              <a:rPr lang="en-GB">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1460986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808038"/>
            <a:ext cx="5387975" cy="40417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918618-5167-4555-9635-826AAC21050D}" type="slidenum">
              <a:rPr lang="en-GB">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13799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472163"/>
      </p:ext>
    </p:extLst>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410420"/>
      </p:ext>
    </p:extLst>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043934-C657-4BB7-81BF-491C4ACE39BC}" type="datetimeFigureOut">
              <a:rPr lang="en-US" smtClean="0"/>
              <a:t>4/10/2017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CE48FD-518C-46B4-99C0-2E9924696E0B}" type="slidenum">
              <a:rPr lang="en-US" smtClean="0"/>
              <a:t>‹#›</a:t>
            </a:fld>
            <a:endParaRPr lang="en-US"/>
          </a:p>
        </p:txBody>
      </p:sp>
    </p:spTree>
    <p:extLst>
      <p:ext uri="{BB962C8B-B14F-4D97-AF65-F5344CB8AC3E}">
        <p14:creationId xmlns:p14="http://schemas.microsoft.com/office/powerpoint/2010/main" val="1736851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781491"/>
      </p:ext>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864339"/>
      </p:ext>
    </p:extLst>
  </p:cSld>
  <p:clrMapOvr>
    <a:masterClrMapping/>
  </p:clrMapOvr>
  <p:transition spd="slow"/>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772746"/>
      </p:ext>
    </p:extLst>
  </p:cSld>
  <p:clrMapOvr>
    <a:masterClrMapping/>
  </p:clrMapOvr>
  <p:transition spd="slow"/>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891433"/>
      </p:ext>
    </p:extLst>
  </p:cSld>
  <p:clrMapOvr>
    <a:masterClrMapping/>
  </p:clrMapOvr>
  <p:transition spd="slow"/>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482602"/>
      </p:ext>
    </p:extLst>
  </p:cSld>
  <p:clrMapOvr>
    <a:masterClrMapping/>
  </p:clrMapOvr>
  <p:transition spd="slow"/>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426683"/>
      </p:ext>
    </p:extLst>
  </p:cSld>
  <p:clrMapOvr>
    <a:masterClrMapping/>
  </p:clrMapOvr>
  <p:transition spd="slow"/>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298493"/>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speechbubble.psd"/>
          <p:cNvPicPr>
            <a:picLocks noChangeAspect="1"/>
          </p:cNvPicPr>
          <p:nvPr userDrawn="1"/>
        </p:nvPicPr>
        <p:blipFill>
          <a:blip r:embed="rId2"/>
          <a:stretch>
            <a:fillRect/>
          </a:stretch>
        </p:blipFill>
        <p:spPr>
          <a:xfrm>
            <a:off x="172720" y="-612139"/>
            <a:ext cx="8585200" cy="6069354"/>
          </a:xfrm>
          <a:prstGeom prst="rect">
            <a:avLst/>
          </a:prstGeom>
        </p:spPr>
      </p:pic>
      <p:sp>
        <p:nvSpPr>
          <p:cNvPr id="8" name="TextBox 7"/>
          <p:cNvSpPr txBox="1"/>
          <p:nvPr userDrawn="1"/>
        </p:nvSpPr>
        <p:spPr>
          <a:xfrm>
            <a:off x="1060450" y="695643"/>
            <a:ext cx="3027680" cy="553998"/>
          </a:xfrm>
          <a:prstGeom prst="rect">
            <a:avLst/>
          </a:prstGeom>
          <a:noFill/>
        </p:spPr>
        <p:txBody>
          <a:bodyPr wrap="square" lIns="0" tIns="0" rIns="0" bIns="0" rtlCol="0">
            <a:spAutoFit/>
          </a:bodyPr>
          <a:lstStyle/>
          <a:p>
            <a:r>
              <a:rPr lang="en-US" sz="3600" b="1" dirty="0" smtClean="0">
                <a:solidFill>
                  <a:schemeClr val="tx2"/>
                </a:solidFill>
                <a:latin typeface="Aller"/>
                <a:cs typeface="Aller"/>
              </a:rPr>
              <a:t>Question?</a:t>
            </a:r>
            <a:endParaRPr lang="en-US" sz="3600" b="1" dirty="0">
              <a:solidFill>
                <a:schemeClr val="tx2"/>
              </a:solidFill>
              <a:latin typeface="Aller"/>
              <a:cs typeface="Aller"/>
            </a:endParaRPr>
          </a:p>
        </p:txBody>
      </p:sp>
      <p:sp>
        <p:nvSpPr>
          <p:cNvPr id="9" name="TextBox 8"/>
          <p:cNvSpPr txBox="1"/>
          <p:nvPr userDrawn="1"/>
        </p:nvSpPr>
        <p:spPr>
          <a:xfrm>
            <a:off x="1060450" y="3073400"/>
            <a:ext cx="3130553" cy="2174954"/>
          </a:xfrm>
          <a:prstGeom prst="rect">
            <a:avLst/>
          </a:prstGeom>
          <a:noFill/>
        </p:spPr>
        <p:txBody>
          <a:bodyPr wrap="square" lIns="0" tIns="0" rIns="0" bIns="0" rtlCol="0">
            <a:spAutoFit/>
          </a:bodyPr>
          <a:lstStyle/>
          <a:p>
            <a:pPr>
              <a:spcAft>
                <a:spcPts val="1200"/>
              </a:spcAft>
            </a:pPr>
            <a:r>
              <a:rPr lang="en-US" sz="1400" baseline="30000" dirty="0" smtClean="0">
                <a:solidFill>
                  <a:schemeClr val="accent2"/>
                </a:solidFill>
                <a:latin typeface="Aller"/>
                <a:cs typeface="Aller"/>
              </a:rPr>
              <a:t>Body copy</a:t>
            </a:r>
          </a:p>
          <a:p>
            <a:pPr>
              <a:spcAft>
                <a:spcPts val="1200"/>
              </a:spcAft>
            </a:pPr>
            <a:r>
              <a:rPr lang="en-US" sz="1400" baseline="30000" dirty="0" smtClean="0">
                <a:solidFill>
                  <a:schemeClr val="accent2"/>
                </a:solidFill>
                <a:latin typeface="Aller"/>
                <a:cs typeface="Aller"/>
              </a:rPr>
              <a:t>Ommolupit </a:t>
            </a:r>
            <a:r>
              <a:rPr lang="en-US" sz="1400" baseline="30000" dirty="0">
                <a:solidFill>
                  <a:schemeClr val="accent2"/>
                </a:solidFill>
                <a:latin typeface="Aller"/>
                <a:cs typeface="Aller"/>
              </a:rPr>
              <a:t>hillenda sequia evellorio is natest voluptatem qui simost, velenist, cone nos et optas as imus as ut fugiandi que perro vellore provid molese idundanima doloreh enducil is ea si sit fugiatur sam il eiciand ianderum cumqui repelitate esectorion</a:t>
            </a:r>
            <a:r>
              <a:rPr lang="en-US" sz="1400" baseline="-25000" dirty="0">
                <a:solidFill>
                  <a:schemeClr val="accent2"/>
                </a:solidFill>
                <a:latin typeface="Aller"/>
                <a:cs typeface="Aller"/>
              </a:rPr>
              <a:t> </a:t>
            </a:r>
            <a:r>
              <a:rPr lang="en-US" sz="1400" baseline="30000" dirty="0">
                <a:solidFill>
                  <a:schemeClr val="accent2"/>
                </a:solidFill>
                <a:latin typeface="Aller"/>
                <a:cs typeface="Aller"/>
              </a:rPr>
              <a:t>nihil idicillorit ea aut volupta vide voluptam fuga.</a:t>
            </a:r>
          </a:p>
          <a:p>
            <a:pPr>
              <a:spcAft>
                <a:spcPts val="1200"/>
              </a:spcAft>
            </a:pPr>
            <a:r>
              <a:rPr lang="en-US" sz="1400" baseline="30000" dirty="0">
                <a:solidFill>
                  <a:schemeClr val="accent2"/>
                </a:solidFill>
                <a:latin typeface="Aller"/>
                <a:cs typeface="Aller"/>
              </a:rPr>
              <a:t>Imagnim vent ad quiscidi aliaspit possita deressim rererio nsenisc iliciuntin nisquiae volor accus nihilibus andaerum alibus, officiis molestrum ipistem quibere prerupt ionsers pitatus molupta am, consequi doluptatin reptas sequias evel et lant aliquid explaces acipitae sit, es et fugia veribusda si culpa nisimpe.</a:t>
            </a:r>
            <a:endParaRPr lang="en-US" sz="1400" dirty="0">
              <a:solidFill>
                <a:schemeClr val="accent2"/>
              </a:solidFill>
              <a:latin typeface="Aller"/>
              <a:cs typeface="Aller"/>
            </a:endParaRPr>
          </a:p>
        </p:txBody>
      </p:sp>
      <p:sp>
        <p:nvSpPr>
          <p:cNvPr id="10" name="TextBox 9"/>
          <p:cNvSpPr txBox="1"/>
          <p:nvPr userDrawn="1"/>
        </p:nvSpPr>
        <p:spPr>
          <a:xfrm>
            <a:off x="1050290" y="2113280"/>
            <a:ext cx="3968750" cy="276999"/>
          </a:xfrm>
          <a:prstGeom prst="rect">
            <a:avLst/>
          </a:prstGeom>
          <a:noFill/>
        </p:spPr>
        <p:txBody>
          <a:bodyPr wrap="square" lIns="0" tIns="0" rIns="0" bIns="0" rtlCol="0">
            <a:spAutoFit/>
          </a:bodyPr>
          <a:lstStyle/>
          <a:p>
            <a:r>
              <a:rPr lang="en-US" b="1" dirty="0" smtClean="0">
                <a:solidFill>
                  <a:srgbClr val="130624"/>
                </a:solidFill>
                <a:latin typeface="Aller"/>
                <a:cs typeface="Aller"/>
              </a:rPr>
              <a:t>Sub header </a:t>
            </a:r>
            <a:r>
              <a:rPr lang="en-US" b="1" dirty="0" smtClean="0">
                <a:solidFill>
                  <a:schemeClr val="accent1"/>
                </a:solidFill>
                <a:latin typeface="Aller"/>
                <a:cs typeface="Aller"/>
              </a:rPr>
              <a:t>text</a:t>
            </a:r>
            <a:endParaRPr lang="en-US" b="1" dirty="0">
              <a:solidFill>
                <a:schemeClr val="accent1"/>
              </a:solidFill>
              <a:latin typeface="Aller"/>
              <a:cs typeface="Aller"/>
            </a:endParaRPr>
          </a:p>
        </p:txBody>
      </p:sp>
    </p:spTree>
  </p:cSld>
  <p:clrMapOvr>
    <a:masterClrMapping/>
  </p:clrMapOvr>
  <p:transition spd="slow"/>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443465"/>
      </p:ext>
    </p:extLst>
  </p:cSld>
  <p:clrMapOvr>
    <a:masterClrMapping/>
  </p:clrMapOvr>
  <p:transition spd="slow"/>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247872"/>
      </p:ext>
    </p:extLst>
  </p:cSld>
  <p:clrMapOvr>
    <a:masterClrMapping/>
  </p:clrMapOvr>
  <p:transition spd="slow"/>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667951"/>
      </p:ext>
    </p:extLst>
  </p:cSld>
  <p:clrMapOvr>
    <a:masterClrMapping/>
  </p:clrMapOvr>
  <p:transition spd="slow"/>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329619"/>
      </p:ext>
    </p:extLst>
  </p:cSld>
  <p:clrMapOvr>
    <a:masterClrMapping/>
  </p:clrMapOvr>
  <p:transition spd="slow"/>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52945"/>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Rtextframe.psd"/>
          <p:cNvPicPr>
            <a:picLocks noChangeAspect="1"/>
          </p:cNvPicPr>
          <p:nvPr userDrawn="1"/>
        </p:nvPicPr>
        <p:blipFill>
          <a:blip r:embed="rId2"/>
          <a:stretch>
            <a:fillRect/>
          </a:stretch>
        </p:blipFill>
        <p:spPr>
          <a:xfrm>
            <a:off x="324" y="0"/>
            <a:ext cx="9144000" cy="6857999"/>
          </a:xfrm>
          <a:prstGeom prst="rect">
            <a:avLst/>
          </a:prstGeom>
        </p:spPr>
      </p:pic>
    </p:spTree>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1231900" y="5562600"/>
            <a:ext cx="3351213" cy="1130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3" name="Picture 2" descr="Rtextframe.psd"/>
          <p:cNvPicPr>
            <a:picLocks noChangeAspect="1"/>
          </p:cNvPicPr>
          <p:nvPr userDrawn="1"/>
        </p:nvPicPr>
        <p:blipFill>
          <a:blip r:embed="rId2"/>
          <a:stretch>
            <a:fillRect/>
          </a:stretch>
        </p:blipFill>
        <p:spPr>
          <a:xfrm>
            <a:off x="324" y="0"/>
            <a:ext cx="9144000" cy="6857999"/>
          </a:xfrm>
          <a:prstGeom prst="rect">
            <a:avLst/>
          </a:prstGeom>
        </p:spPr>
      </p:pic>
    </p:spTree>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103191"/>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479135"/>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15FBEBE7-69FD-4889-B8BD-841BF81072FE}" type="datetimeFigureOut">
              <a:rPr lang="en-GB" smtClean="0"/>
              <a:t>10/04/2017</a:t>
            </a:fld>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62319913-9913-4471-8582-9532C6C84F02}" type="slidenum">
              <a:rPr lang="en-GB" smtClean="0"/>
              <a:t>‹#›</a:t>
            </a:fld>
            <a:endParaRPr lang="en-GB"/>
          </a:p>
        </p:txBody>
      </p:sp>
    </p:spTree>
    <p:extLst>
      <p:ext uri="{BB962C8B-B14F-4D97-AF65-F5344CB8AC3E}">
        <p14:creationId xmlns:p14="http://schemas.microsoft.com/office/powerpoint/2010/main" val="200903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14020"/>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77" r:id="rId6"/>
    <p:sldLayoutId id="2147483679" r:id="rId7"/>
    <p:sldLayoutId id="2147483681" r:id="rId8"/>
    <p:sldLayoutId id="2147483682" r:id="rId9"/>
    <p:sldLayoutId id="2147483683" r:id="rId10"/>
    <p:sldLayoutId id="2147483684" r:id="rId11"/>
    <p:sldLayoutId id="2147483685" r:id="rId12"/>
    <p:sldLayoutId id="2147483686" r:id="rId13"/>
    <p:sldLayoutId id="2147483690" r:id="rId14"/>
    <p:sldLayoutId id="2147483691" r:id="rId15"/>
    <p:sldLayoutId id="2147483692" r:id="rId16"/>
    <p:sldLayoutId id="2147483693" r:id="rId17"/>
    <p:sldLayoutId id="2147483695" r:id="rId18"/>
    <p:sldLayoutId id="2147483698" r:id="rId19"/>
    <p:sldLayoutId id="2147483699" r:id="rId20"/>
    <p:sldLayoutId id="2147483701" r:id="rId21"/>
    <p:sldLayoutId id="2147483702" r:id="rId22"/>
    <p:sldLayoutId id="2147483703" r:id="rId23"/>
    <p:sldLayoutId id="2147483706" r:id="rId24"/>
  </p:sldLayoutIdLst>
  <p:transition spd="slow"/>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pd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image" Target="../media/image12.png"/><Relationship Id="rId3" Type="http://schemas.openxmlformats.org/officeDocument/2006/relationships/image" Target="NULL"/><Relationship Id="rId12" Type="http://schemas.openxmlformats.org/officeDocument/2006/relationships/image" Target="../media/image7.png"/><Relationship Id="rId17" Type="http://schemas.openxmlformats.org/officeDocument/2006/relationships/image" Target="../media/image11.png"/><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8.xml"/><Relationship Id="rId11"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13.png"/><Relationship Id="rId4" Type="http://schemas.openxmlformats.org/officeDocument/2006/relationships/image" Target="../media/image6.png"/><Relationship Id="rId14" Type="http://schemas.openxmlformats.org/officeDocument/2006/relationships/image" Target="../media/image9.png"/><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image" Target="../media/image17.png"/><Relationship Id="rId3" Type="http://schemas.openxmlformats.org/officeDocument/2006/relationships/image" Target="NULL"/><Relationship Id="rId21" Type="http://schemas.openxmlformats.org/officeDocument/2006/relationships/image" Target="../media/image20.png"/><Relationship Id="rId12" Type="http://schemas.openxmlformats.org/officeDocument/2006/relationships/image" Target="../media/image7.png"/><Relationship Id="rId17" Type="http://schemas.openxmlformats.org/officeDocument/2006/relationships/image" Target="../media/image16.png"/><Relationship Id="rId7" Type="http://schemas.openxmlformats.org/officeDocument/2006/relationships/image" Target="NUL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8.xml"/><Relationship Id="rId11" Type="http://schemas.openxmlformats.org/officeDocument/2006/relationships/image" Target="NULL"/><Relationship Id="rId15" Type="http://schemas.openxmlformats.org/officeDocument/2006/relationships/image" Target="../media/image13.png"/><Relationship Id="rId23" Type="http://schemas.openxmlformats.org/officeDocument/2006/relationships/image" Target="../media/image21.png"/><Relationship Id="rId19" Type="http://schemas.openxmlformats.org/officeDocument/2006/relationships/image" Target="../media/image18.png"/><Relationship Id="rId4" Type="http://schemas.openxmlformats.org/officeDocument/2006/relationships/image" Target="../media/image6.png"/><Relationship Id="rId14" Type="http://schemas.openxmlformats.org/officeDocument/2006/relationships/image" Target="../media/image12.png"/><Relationship Id="rId22" Type="http://schemas.openxmlformats.org/officeDocument/2006/relationships/image" Target="../media/image11.png"/></Relationships>
</file>

<file path=ppt/slides/_rels/slide14.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0.png"/><Relationship Id="rId3" Type="http://schemas.openxmlformats.org/officeDocument/2006/relationships/image" Target="NULL"/><Relationship Id="rId12" Type="http://schemas.openxmlformats.org/officeDocument/2006/relationships/image" Target="../media/image7.png"/><Relationship Id="rId17" Type="http://schemas.openxmlformats.org/officeDocument/2006/relationships/image" Target="NULL"/><Relationship Id="rId16" Type="http://schemas.openxmlformats.org/officeDocument/2006/relationships/image" Target="../media/image11.png"/><Relationship Id="rId1" Type="http://schemas.openxmlformats.org/officeDocument/2006/relationships/slideLayout" Target="../slideLayouts/slideLayout8.xml"/><Relationship Id="rId11" Type="http://schemas.openxmlformats.org/officeDocument/2006/relationships/image" Target="NULL"/><Relationship Id="rId15" Type="http://schemas.openxmlformats.org/officeDocument/2006/relationships/image" Target="../media/image13.png"/><Relationship Id="rId4" Type="http://schemas.openxmlformats.org/officeDocument/2006/relationships/image" Target="../media/image6.png"/><Relationship Id="rId1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3" Type="http://schemas.openxmlformats.org/officeDocument/2006/relationships/image" Target="../media/image11.png"/><Relationship Id="rId3" Type="http://schemas.openxmlformats.org/officeDocument/2006/relationships/image" Target="../media/image23.png"/><Relationship Id="rId12" Type="http://schemas.openxmlformats.org/officeDocument/2006/relationships/image" Target="NUL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NUL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NULL"/><Relationship Id="rId10" Type="http://schemas.openxmlformats.org/officeDocument/2006/relationships/image" Target="../media/image10.png"/><Relationship Id="rId9" Type="http://schemas.openxmlformats.org/officeDocument/2006/relationships/image" Target="../media/image24.png"/><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NULL"/><Relationship Id="rId11" Type="http://schemas.openxmlformats.org/officeDocument/2006/relationships/image" Target="NULL"/><Relationship Id="rId10" Type="http://schemas.openxmlformats.org/officeDocument/2006/relationships/image" Target="../media/image10.png"/><Relationship Id="rId9" Type="http://schemas.openxmlformats.org/officeDocument/2006/relationships/image" Target="../media/image24.png"/><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NULL"/><Relationship Id="rId11" Type="http://schemas.openxmlformats.org/officeDocument/2006/relationships/image" Target="NULL"/><Relationship Id="rId10" Type="http://schemas.openxmlformats.org/officeDocument/2006/relationships/image" Target="../media/image10.png"/><Relationship Id="rId9" Type="http://schemas.openxmlformats.org/officeDocument/2006/relationships/image" Target="../media/image24.png"/><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3" Type="http://schemas.openxmlformats.org/officeDocument/2006/relationships/image" Target="../media/image22.png"/><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11"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18" Type="http://schemas.openxmlformats.org/officeDocument/2006/relationships/image" Target="../media/image31.png"/><Relationship Id="rId17" Type="http://schemas.openxmlformats.org/officeDocument/2006/relationships/image" Target="../media/image30.png"/><Relationship Id="rId16" Type="http://schemas.openxmlformats.org/officeDocument/2006/relationships/image" Target="NULL"/><Relationship Id="rId20" Type="http://schemas.openxmlformats.org/officeDocument/2006/relationships/image" Target="../media/image10.png"/><Relationship Id="rId1" Type="http://schemas.openxmlformats.org/officeDocument/2006/relationships/slideLayout" Target="../slideLayouts/slideLayout1.xml"/><Relationship Id="rId11" Type="http://schemas.openxmlformats.org/officeDocument/2006/relationships/image" Target="../media/image29.png"/><Relationship Id="rId10" Type="http://schemas.openxmlformats.org/officeDocument/2006/relationships/image" Target="../media/image28.png"/><Relationship Id="rId19" Type="http://schemas.openxmlformats.org/officeDocument/2006/relationships/image" Target="../media/image22.png"/><Relationship Id="rId9" Type="http://schemas.openxmlformats.org/officeDocument/2006/relationships/image" Target="../media/image27.png"/><Relationship Id="rId4" Type="http://schemas.openxmlformats.org/officeDocument/2006/relationships/image" Target="NUL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NUL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NUL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1.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18" Type="http://schemas.openxmlformats.org/officeDocument/2006/relationships/image" Target="NULL"/><Relationship Id="rId3" Type="http://schemas.openxmlformats.org/officeDocument/2006/relationships/image" Target="../media/image29.png"/><Relationship Id="rId21" Type="http://schemas.openxmlformats.org/officeDocument/2006/relationships/image" Target="../media/image34.png"/><Relationship Id="rId17" Type="http://schemas.openxmlformats.org/officeDocument/2006/relationships/image" Target="../media/image13.png"/><Relationship Id="rId2" Type="http://schemas.openxmlformats.org/officeDocument/2006/relationships/image" Target="../media/image31.png"/><Relationship Id="rId16" Type="http://schemas.openxmlformats.org/officeDocument/2006/relationships/image" Target="NULL"/><Relationship Id="rId20" Type="http://schemas.openxmlformats.org/officeDocument/2006/relationships/image" Target="../media/image39.png"/><Relationship Id="rId1" Type="http://schemas.openxmlformats.org/officeDocument/2006/relationships/slideLayout" Target="../slideLayouts/slideLayout24.xml"/><Relationship Id="rId19" Type="http://schemas.openxmlformats.org/officeDocument/2006/relationships/image" Target="../media/image36.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3" Type="http://schemas.openxmlformats.org/officeDocument/2006/relationships/image" Target="../media/image40.png"/><Relationship Id="rId3" Type="http://schemas.openxmlformats.org/officeDocument/2006/relationships/image" Target="../media/image31.png"/><Relationship Id="rId12" Type="http://schemas.openxmlformats.org/officeDocument/2006/relationships/image" Target="NULL"/><Relationship Id="rId1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13.png"/><Relationship Id="rId1" Type="http://schemas.openxmlformats.org/officeDocument/2006/relationships/slideLayout" Target="../slideLayouts/slideLayout6.xml"/><Relationship Id="rId15" Type="http://schemas.openxmlformats.org/officeDocument/2006/relationships/image" Target="../media/image34.png"/><Relationship Id="rId14"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x + Trust- Logo_purp.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3147311" y="4474280"/>
            <a:ext cx="2637720" cy="2637720"/>
          </a:xfrm>
          <a:prstGeom prst="rect">
            <a:avLst/>
          </a:prstGeom>
        </p:spPr>
      </p:pic>
      <p:sp>
        <p:nvSpPr>
          <p:cNvPr id="3" name="Rectangle 2"/>
          <p:cNvSpPr/>
          <p:nvPr/>
        </p:nvSpPr>
        <p:spPr>
          <a:xfrm>
            <a:off x="565267" y="4771698"/>
            <a:ext cx="8121564" cy="523220"/>
          </a:xfrm>
          <a:prstGeom prst="rect">
            <a:avLst/>
          </a:prstGeom>
        </p:spPr>
        <p:txBody>
          <a:bodyPr wrap="square">
            <a:spAutoFit/>
          </a:bodyPr>
          <a:lstStyle/>
          <a:p>
            <a:pPr algn="ctr"/>
            <a:r>
              <a:rPr lang="en-US" sz="2800" b="1" dirty="0">
                <a:solidFill>
                  <a:srgbClr val="25004B"/>
                </a:solidFill>
                <a:latin typeface="Aller"/>
                <a:cs typeface="Aller"/>
              </a:rPr>
              <a:t>by Countrywide Tax and Trust Corporation Ltd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2017" y="2231069"/>
            <a:ext cx="3540421" cy="2243211"/>
          </a:xfrm>
          <a:prstGeom prst="rect">
            <a:avLst/>
          </a:prstGeom>
        </p:spPr>
      </p:pic>
      <p:sp>
        <p:nvSpPr>
          <p:cNvPr id="7" name="TextBox 6"/>
          <p:cNvSpPr txBox="1"/>
          <p:nvPr/>
        </p:nvSpPr>
        <p:spPr>
          <a:xfrm>
            <a:off x="439397" y="120342"/>
            <a:ext cx="8325662" cy="1323439"/>
          </a:xfrm>
          <a:prstGeom prst="rect">
            <a:avLst/>
          </a:prstGeom>
          <a:noFill/>
        </p:spPr>
        <p:txBody>
          <a:bodyPr wrap="square" lIns="0" tIns="0" rIns="0" bIns="0" rtlCol="0">
            <a:spAutoFit/>
          </a:bodyPr>
          <a:lstStyle/>
          <a:p>
            <a:pPr algn="ctr"/>
            <a:r>
              <a:rPr lang="en-US" sz="4000" b="1" dirty="0">
                <a:solidFill>
                  <a:srgbClr val="25004B"/>
                </a:solidFill>
                <a:latin typeface="Aller"/>
                <a:cs typeface="Aller"/>
              </a:rPr>
              <a:t>‘Superman </a:t>
            </a:r>
            <a:r>
              <a:rPr lang="en-US" sz="4000" b="1" dirty="0" smtClean="0">
                <a:solidFill>
                  <a:srgbClr val="25004B"/>
                </a:solidFill>
                <a:latin typeface="Aller"/>
                <a:cs typeface="Aller"/>
              </a:rPr>
              <a:t>28’</a:t>
            </a:r>
            <a:endParaRPr lang="en-US" sz="4000" b="1" dirty="0">
              <a:solidFill>
                <a:srgbClr val="25004B"/>
              </a:solidFill>
              <a:latin typeface="Aller"/>
              <a:cs typeface="Aller"/>
            </a:endParaRPr>
          </a:p>
          <a:p>
            <a:pPr algn="ctr"/>
            <a:endParaRPr lang="en-US" b="1" dirty="0">
              <a:solidFill>
                <a:srgbClr val="25004B"/>
              </a:solidFill>
              <a:latin typeface="Aller"/>
              <a:cs typeface="Aller"/>
            </a:endParaRPr>
          </a:p>
          <a:p>
            <a:pPr algn="ctr"/>
            <a:r>
              <a:rPr lang="en-GB" sz="2800" b="1" dirty="0">
                <a:solidFill>
                  <a:schemeClr val="accent1"/>
                </a:solidFill>
                <a:latin typeface="Aller"/>
              </a:rPr>
              <a:t>Residence Nil Rate </a:t>
            </a:r>
            <a:r>
              <a:rPr lang="en-GB" sz="2800" b="1" dirty="0" smtClean="0">
                <a:solidFill>
                  <a:schemeClr val="accent1"/>
                </a:solidFill>
                <a:latin typeface="Aller"/>
              </a:rPr>
              <a:t>Band. Fact or Fiction!</a:t>
            </a:r>
            <a:endParaRPr lang="en-GB" sz="2800" b="1" dirty="0">
              <a:solidFill>
                <a:schemeClr val="accent1"/>
              </a:solidFill>
              <a:latin typeface="Aller"/>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568952" cy="1107996"/>
          </a:xfrm>
          <a:prstGeom prst="rect">
            <a:avLst/>
          </a:prstGeom>
        </p:spPr>
        <p:txBody>
          <a:bodyPr wrap="square" lIns="0" tIns="0" rIns="0" bIns="0">
            <a:spAutoFit/>
          </a:bodyPr>
          <a:lstStyle/>
          <a:p>
            <a:pPr algn="ctr"/>
            <a:r>
              <a:rPr lang="en-US" sz="2400" dirty="0" smtClean="0">
                <a:solidFill>
                  <a:srgbClr val="002060"/>
                </a:solidFill>
                <a:latin typeface="Aller"/>
                <a:cs typeface="Aller"/>
              </a:rPr>
              <a:t> </a:t>
            </a:r>
            <a:r>
              <a:rPr lang="en-US" sz="3600" b="1" dirty="0" smtClean="0">
                <a:solidFill>
                  <a:srgbClr val="002060"/>
                </a:solidFill>
                <a:latin typeface="Aller"/>
                <a:cs typeface="Aller"/>
              </a:rPr>
              <a:t>Potential Problems when advising on the structure of the Will re: the RNRB.</a:t>
            </a:r>
          </a:p>
        </p:txBody>
      </p:sp>
      <p:sp>
        <p:nvSpPr>
          <p:cNvPr id="5" name="Rectangle 4"/>
          <p:cNvSpPr/>
          <p:nvPr/>
        </p:nvSpPr>
        <p:spPr>
          <a:xfrm>
            <a:off x="395536" y="1556792"/>
            <a:ext cx="8496944" cy="3785652"/>
          </a:xfrm>
          <a:prstGeom prst="rect">
            <a:avLst/>
          </a:prstGeom>
        </p:spPr>
        <p:txBody>
          <a:bodyPr wrap="square">
            <a:spAutoFit/>
          </a:bodyPr>
          <a:lstStyle/>
          <a:p>
            <a:pPr marL="457200" indent="-457200">
              <a:buFont typeface="Arial" panose="020B0604020202020204" pitchFamily="34" charset="0"/>
              <a:buChar char="•"/>
            </a:pPr>
            <a:r>
              <a:rPr lang="en-GB" sz="2000" dirty="0" smtClean="0">
                <a:solidFill>
                  <a:srgbClr val="002060"/>
                </a:solidFill>
                <a:latin typeface="Aller"/>
                <a:cs typeface="Times New Roman" panose="02020603050405020304" pitchFamily="18" charset="0"/>
              </a:rPr>
              <a:t>Wills that leave all to Spouse absolutely. (Surviving spouse may have reduced RNRB).</a:t>
            </a:r>
          </a:p>
          <a:p>
            <a:pPr marL="457200" indent="-457200">
              <a:buFont typeface="Arial" panose="020B0604020202020204" pitchFamily="34" charset="0"/>
              <a:buChar char="•"/>
            </a:pPr>
            <a:endParaRPr lang="en-GB" sz="2000" dirty="0">
              <a:solidFill>
                <a:srgbClr val="002060"/>
              </a:solidFill>
              <a:latin typeface="Aller"/>
              <a:cs typeface="Times New Roman" panose="02020603050405020304" pitchFamily="18" charset="0"/>
            </a:endParaRPr>
          </a:p>
          <a:p>
            <a:pPr marL="457200" indent="-457200">
              <a:buFont typeface="Arial" panose="020B0604020202020204" pitchFamily="34" charset="0"/>
              <a:buChar char="•"/>
            </a:pPr>
            <a:r>
              <a:rPr lang="en-GB" sz="2000" dirty="0" smtClean="0">
                <a:solidFill>
                  <a:srgbClr val="002060"/>
                </a:solidFill>
                <a:latin typeface="Aller"/>
                <a:cs typeface="Times New Roman" panose="02020603050405020304" pitchFamily="18" charset="0"/>
              </a:rPr>
              <a:t>Estate that have business or agricultural assets. (Although the assets may be at zero IHT these assets are part of the estate).</a:t>
            </a:r>
          </a:p>
          <a:p>
            <a:pPr marL="457200" indent="-457200">
              <a:buFont typeface="Arial" panose="020B0604020202020204" pitchFamily="34" charset="0"/>
              <a:buChar char="•"/>
            </a:pPr>
            <a:endParaRPr lang="en-GB" sz="2000" dirty="0">
              <a:solidFill>
                <a:srgbClr val="002060"/>
              </a:solidFill>
              <a:latin typeface="Aller"/>
              <a:cs typeface="Times New Roman" panose="02020603050405020304" pitchFamily="18" charset="0"/>
            </a:endParaRPr>
          </a:p>
          <a:p>
            <a:pPr marL="457200" indent="-457200">
              <a:buFont typeface="Arial" panose="020B0604020202020204" pitchFamily="34" charset="0"/>
              <a:buChar char="•"/>
            </a:pPr>
            <a:r>
              <a:rPr lang="en-GB" sz="2000" dirty="0" smtClean="0">
                <a:solidFill>
                  <a:srgbClr val="002060"/>
                </a:solidFill>
                <a:latin typeface="Aller"/>
                <a:cs typeface="Times New Roman" panose="02020603050405020304" pitchFamily="18" charset="0"/>
              </a:rPr>
              <a:t>Wills that leave the residue to lineal and non lineal descendants. (May lose part of the RNRB).</a:t>
            </a:r>
          </a:p>
          <a:p>
            <a:pPr marL="457200" indent="-457200">
              <a:buFont typeface="Arial" panose="020B0604020202020204" pitchFamily="34" charset="0"/>
              <a:buChar char="•"/>
            </a:pPr>
            <a:endParaRPr lang="en-GB" sz="2000" dirty="0">
              <a:solidFill>
                <a:srgbClr val="002060"/>
              </a:solidFill>
              <a:latin typeface="Aller"/>
              <a:cs typeface="Times New Roman" panose="02020603050405020304" pitchFamily="18" charset="0"/>
            </a:endParaRPr>
          </a:p>
          <a:p>
            <a:pPr marL="457200" indent="-457200">
              <a:buFont typeface="Arial" panose="020B0604020202020204" pitchFamily="34" charset="0"/>
              <a:buChar char="•"/>
            </a:pPr>
            <a:r>
              <a:rPr lang="en-GB" sz="2000" dirty="0" smtClean="0">
                <a:solidFill>
                  <a:srgbClr val="002060"/>
                </a:solidFill>
                <a:latin typeface="Aller"/>
                <a:cs typeface="Times New Roman" panose="02020603050405020304" pitchFamily="18" charset="0"/>
              </a:rPr>
              <a:t>Wills that leave residue to children with issue if predecease. Death of a child may create discretionary trust for grandchildren rather than 71A (Trust for Bereaved Minors) or 71D Trust (Age 18-25 Trust).</a:t>
            </a:r>
            <a:endParaRPr lang="en-GB" sz="2800" dirty="0" smtClean="0">
              <a:solidFill>
                <a:srgbClr val="002060"/>
              </a:solidFill>
              <a:latin typeface="Aller"/>
              <a:cs typeface="Times New Roman" panose="02020603050405020304" pitchFamily="18" charset="0"/>
            </a:endParaRPr>
          </a:p>
        </p:txBody>
      </p:sp>
    </p:spTree>
    <p:extLst>
      <p:ext uri="{BB962C8B-B14F-4D97-AF65-F5344CB8AC3E}">
        <p14:creationId xmlns:p14="http://schemas.microsoft.com/office/powerpoint/2010/main" val="22107754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56706" y="1150214"/>
            <a:ext cx="7714211" cy="2618881"/>
          </a:xfrm>
          <a:noFill/>
          <a:ln>
            <a:miter lim="800000"/>
            <a:headEnd/>
            <a:tailEnd/>
          </a:ln>
        </p:spPr>
        <p:txBody>
          <a:bodyPr vert="horz" wrap="square" lIns="91440" tIns="45720" rIns="91440" bIns="45720" numCol="1" anchor="t" anchorCtr="0" compatLnSpc="1">
            <a:prstTxWarp prst="textNoShape">
              <a:avLst/>
            </a:prstTxWarp>
          </a:bodyPr>
          <a:lstStyle/>
          <a:p>
            <a:r>
              <a:rPr lang="en-GB" sz="3600" b="1" dirty="0" smtClean="0">
                <a:solidFill>
                  <a:schemeClr val="accent1"/>
                </a:solidFill>
                <a:latin typeface="Aller"/>
              </a:rPr>
              <a:t>Common Existing Planning options available with the RNRB.</a:t>
            </a:r>
            <a:br>
              <a:rPr lang="en-GB" sz="3600" b="1" dirty="0" smtClean="0">
                <a:solidFill>
                  <a:schemeClr val="accent1"/>
                </a:solidFill>
                <a:latin typeface="Aller"/>
              </a:rPr>
            </a:br>
            <a:r>
              <a:rPr lang="en-GB" sz="3600" b="1" dirty="0">
                <a:solidFill>
                  <a:schemeClr val="accent1"/>
                </a:solidFill>
                <a:latin typeface="Aller"/>
              </a:rPr>
              <a:t/>
            </a:r>
            <a:br>
              <a:rPr lang="en-GB" sz="3600" b="1" dirty="0">
                <a:solidFill>
                  <a:schemeClr val="accent1"/>
                </a:solidFill>
                <a:latin typeface="Aller"/>
              </a:rPr>
            </a:br>
            <a:r>
              <a:rPr lang="en-GB" sz="3600" b="1" dirty="0" smtClean="0">
                <a:solidFill>
                  <a:schemeClr val="accent1"/>
                </a:solidFill>
                <a:latin typeface="Aller"/>
              </a:rPr>
              <a:t>Good, bad and the ugly!!!</a:t>
            </a:r>
            <a:endParaRPr lang="en-GB" sz="3600" b="1" dirty="0">
              <a:solidFill>
                <a:schemeClr val="accent1"/>
              </a:solidFill>
              <a:latin typeface="Aller"/>
            </a:endParaRPr>
          </a:p>
        </p:txBody>
      </p:sp>
    </p:spTree>
    <p:extLst>
      <p:ext uri="{BB962C8B-B14F-4D97-AF65-F5344CB8AC3E}">
        <p14:creationId xmlns:p14="http://schemas.microsoft.com/office/powerpoint/2010/main" val="869053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r" descr="S11_1.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27488" y="718108"/>
            <a:ext cx="1207773" cy="2853531"/>
          </a:xfrm>
          <a:prstGeom prst="rect">
            <a:avLst/>
          </a:prstGeom>
        </p:spPr>
      </p:pic>
      <p:pic>
        <p:nvPicPr>
          <p:cNvPr id="4" name="Mrs" descr="S11_1.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7126273" y="708454"/>
            <a:ext cx="1211860" cy="2863185"/>
          </a:xfrm>
          <a:prstGeom prst="rect">
            <a:avLst/>
          </a:prstGeom>
        </p:spPr>
      </p:pic>
      <p:grpSp>
        <p:nvGrpSpPr>
          <p:cNvPr id="6" name="Children"/>
          <p:cNvGrpSpPr/>
          <p:nvPr/>
        </p:nvGrpSpPr>
        <p:grpSpPr>
          <a:xfrm>
            <a:off x="2586682" y="4194321"/>
            <a:ext cx="3526009" cy="1847856"/>
            <a:chOff x="2586682" y="4194321"/>
            <a:chExt cx="3526009" cy="1847856"/>
          </a:xfrm>
        </p:grpSpPr>
        <p:pic>
          <p:nvPicPr>
            <p:cNvPr id="11" name="Picture 10" descr="spouse_and_children.psd"/>
            <p:cNvPicPr>
              <a:picLocks noChangeAspect="1"/>
            </p:cNvPicPr>
            <p:nvPr/>
          </p:nvPicPr>
          <p:blipFill rotWithShape="1">
            <a:blip r:embed="rId13"/>
            <a:srcRect l="23067" t="40608" r="8344"/>
            <a:stretch/>
          </p:blipFill>
          <p:spPr>
            <a:xfrm>
              <a:off x="2586682" y="4194321"/>
              <a:ext cx="3526009" cy="1539630"/>
            </a:xfrm>
            <a:prstGeom prst="rect">
              <a:avLst/>
            </a:prstGeom>
          </p:spPr>
        </p:pic>
        <p:sp>
          <p:nvSpPr>
            <p:cNvPr id="10" name="TextBox 9"/>
            <p:cNvSpPr txBox="1"/>
            <p:nvPr/>
          </p:nvSpPr>
          <p:spPr>
            <a:xfrm>
              <a:off x="3735697" y="5672845"/>
              <a:ext cx="1210962" cy="369332"/>
            </a:xfrm>
            <a:prstGeom prst="rect">
              <a:avLst/>
            </a:prstGeom>
            <a:noFill/>
          </p:spPr>
          <p:txBody>
            <a:bodyPr wrap="square" rtlCol="0">
              <a:spAutoFit/>
            </a:bodyPr>
            <a:lstStyle/>
            <a:p>
              <a:pPr algn="ctr"/>
              <a:r>
                <a:rPr lang="en-GB" b="1" dirty="0" smtClean="0">
                  <a:solidFill>
                    <a:srgbClr val="002060"/>
                  </a:solidFill>
                  <a:latin typeface="Aller"/>
                </a:rPr>
                <a:t>Children</a:t>
              </a:r>
              <a:endParaRPr lang="en-US" b="1" dirty="0">
                <a:solidFill>
                  <a:srgbClr val="002060"/>
                </a:solidFill>
                <a:latin typeface="Aller"/>
              </a:endParaRPr>
            </a:p>
          </p:txBody>
        </p:sp>
      </p:grpSp>
      <p:grpSp>
        <p:nvGrpSpPr>
          <p:cNvPr id="7" name="House/ estate"/>
          <p:cNvGrpSpPr/>
          <p:nvPr/>
        </p:nvGrpSpPr>
        <p:grpSpPr>
          <a:xfrm>
            <a:off x="3033251" y="1544096"/>
            <a:ext cx="2996794" cy="1701107"/>
            <a:chOff x="3033251" y="1544096"/>
            <a:chExt cx="2996794" cy="1701107"/>
          </a:xfrm>
        </p:grpSpPr>
        <p:pic>
          <p:nvPicPr>
            <p:cNvPr id="2" name="Estate"/>
            <p:cNvPicPr>
              <a:picLocks noChangeAspect="1"/>
            </p:cNvPicPr>
            <p:nvPr/>
          </p:nvPicPr>
          <p:blipFill rotWithShape="1">
            <a:blip r:embed="rId14"/>
            <a:srcRect l="33282" t="5964" r="6257" b="5830"/>
            <a:stretch/>
          </p:blipFill>
          <p:spPr>
            <a:xfrm>
              <a:off x="4755747" y="1637060"/>
              <a:ext cx="1274298" cy="1588047"/>
            </a:xfrm>
            <a:prstGeom prst="rect">
              <a:avLst/>
            </a:prstGeom>
          </p:spPr>
        </p:pic>
        <p:grpSp>
          <p:nvGrpSpPr>
            <p:cNvPr id="5" name="House"/>
            <p:cNvGrpSpPr/>
            <p:nvPr/>
          </p:nvGrpSpPr>
          <p:grpSpPr>
            <a:xfrm>
              <a:off x="3033251" y="1544096"/>
              <a:ext cx="1930916" cy="1701107"/>
              <a:chOff x="3275856" y="1412776"/>
              <a:chExt cx="2563869" cy="2066889"/>
            </a:xfrm>
          </p:grpSpPr>
          <p:pic>
            <p:nvPicPr>
              <p:cNvPr id="8" name="Property lef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5"/>
                  <a:stretch>
                    <a:fillRect/>
                  </a:stretch>
                </p:blipFill>
              </mc:Choice>
              <mc:Fallback>
                <p:blipFill>
                  <a:blip r:embed="rId16"/>
                  <a:stretch>
                    <a:fillRect/>
                  </a:stretch>
                </p:blipFill>
              </mc:Fallback>
            </mc:AlternateContent>
            <p:spPr bwMode="auto">
              <a:xfrm>
                <a:off x="3275856" y="1412776"/>
                <a:ext cx="1285505" cy="2066889"/>
              </a:xfrm>
              <a:prstGeom prst="rect">
                <a:avLst/>
              </a:prstGeom>
              <a:noFill/>
              <a:ln w="9525">
                <a:noFill/>
                <a:miter lim="800000"/>
                <a:headEnd/>
                <a:tailEnd/>
              </a:ln>
            </p:spPr>
          </p:pic>
          <p:pic>
            <p:nvPicPr>
              <p:cNvPr id="12" name="property righ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7"/>
                  <a:stretch>
                    <a:fillRect/>
                  </a:stretch>
                </p:blipFill>
              </mc:Fallback>
            </mc:AlternateContent>
            <p:spPr bwMode="auto">
              <a:xfrm>
                <a:off x="4556174" y="1415915"/>
                <a:ext cx="1283551" cy="2063750"/>
              </a:xfrm>
              <a:prstGeom prst="rect">
                <a:avLst/>
              </a:prstGeom>
              <a:noFill/>
              <a:ln w="9525">
                <a:noFill/>
                <a:miter lim="800000"/>
                <a:headEnd/>
                <a:tailEnd/>
              </a:ln>
            </p:spPr>
          </p:pic>
        </p:grpSp>
      </p:grpSp>
      <p:pic>
        <p:nvPicPr>
          <p:cNvPr id="13" name="Mr Will"/>
          <p:cNvPicPr>
            <a:picLocks noChangeAspect="1"/>
          </p:cNvPicPr>
          <p:nvPr/>
        </p:nvPicPr>
        <p:blipFill rotWithShape="1">
          <a:blip r:embed="rId18"/>
          <a:srcRect l="28751" r="32020"/>
          <a:stretch/>
        </p:blipFill>
        <p:spPr>
          <a:xfrm>
            <a:off x="1738072" y="2253177"/>
            <a:ext cx="593125" cy="853514"/>
          </a:xfrm>
          <a:prstGeom prst="rect">
            <a:avLst/>
          </a:prstGeom>
        </p:spPr>
      </p:pic>
      <p:pic>
        <p:nvPicPr>
          <p:cNvPr id="14" name="Mrs Will"/>
          <p:cNvPicPr>
            <a:picLocks noChangeAspect="1"/>
          </p:cNvPicPr>
          <p:nvPr/>
        </p:nvPicPr>
        <p:blipFill rotWithShape="1">
          <a:blip r:embed="rId18"/>
          <a:srcRect l="28751" r="32020"/>
          <a:stretch/>
        </p:blipFill>
        <p:spPr>
          <a:xfrm>
            <a:off x="6612382" y="2253177"/>
            <a:ext cx="593125" cy="853514"/>
          </a:xfrm>
          <a:prstGeom prst="rect">
            <a:avLst/>
          </a:prstGeom>
        </p:spPr>
      </p:pic>
      <p:pic>
        <p:nvPicPr>
          <p:cNvPr id="15" name="Gravestone" descr="S28_3g.ai"/>
          <p:cNvPicPr>
            <a:picLocks noChangeAspect="1"/>
          </p:cNvPicPr>
          <p:nvPr/>
        </p:nvPicPr>
        <p:blipFill rotWithShape="1">
          <a:blip r:embed="rId19"/>
          <a:srcRect l="23766" r="23258"/>
          <a:stretch/>
        </p:blipFill>
        <p:spPr>
          <a:xfrm>
            <a:off x="737107" y="2131141"/>
            <a:ext cx="884368" cy="1408530"/>
          </a:xfrm>
          <a:prstGeom prst="rect">
            <a:avLst/>
          </a:prstGeom>
        </p:spPr>
      </p:pic>
      <p:sp>
        <p:nvSpPr>
          <p:cNvPr id="16" name="Date of death"/>
          <p:cNvSpPr txBox="1"/>
          <p:nvPr/>
        </p:nvSpPr>
        <p:spPr>
          <a:xfrm>
            <a:off x="7054779" y="3352422"/>
            <a:ext cx="1156702" cy="461665"/>
          </a:xfrm>
          <a:prstGeom prst="rect">
            <a:avLst/>
          </a:prstGeom>
          <a:noFill/>
        </p:spPr>
        <p:txBody>
          <a:bodyPr wrap="square" rtlCol="0">
            <a:spAutoFit/>
          </a:bodyPr>
          <a:lstStyle/>
          <a:p>
            <a:pPr algn="ctr"/>
            <a:r>
              <a:rPr lang="en-GB" sz="1200" b="1" dirty="0" smtClean="0">
                <a:solidFill>
                  <a:srgbClr val="002060"/>
                </a:solidFill>
                <a:latin typeface="Aller"/>
              </a:rPr>
              <a:t>Date of death ‘</a:t>
            </a:r>
            <a:r>
              <a:rPr lang="en-GB" sz="1200" b="1" dirty="0" smtClean="0">
                <a:solidFill>
                  <a:srgbClr val="FF0000"/>
                </a:solidFill>
                <a:latin typeface="Aller"/>
              </a:rPr>
              <a:t>May 2017</a:t>
            </a:r>
            <a:r>
              <a:rPr lang="en-GB" sz="1200" b="1" dirty="0" smtClean="0">
                <a:solidFill>
                  <a:srgbClr val="002060"/>
                </a:solidFill>
                <a:latin typeface="Aller"/>
              </a:rPr>
              <a:t>’.</a:t>
            </a:r>
            <a:endParaRPr lang="en-US" sz="1200" b="1" dirty="0">
              <a:solidFill>
                <a:srgbClr val="002060"/>
              </a:solidFill>
              <a:latin typeface="Aller"/>
            </a:endParaRPr>
          </a:p>
        </p:txBody>
      </p:sp>
      <p:sp>
        <p:nvSpPr>
          <p:cNvPr id="17" name="1st death"/>
          <p:cNvSpPr txBox="1"/>
          <p:nvPr/>
        </p:nvSpPr>
        <p:spPr>
          <a:xfrm>
            <a:off x="2357970" y="1994634"/>
            <a:ext cx="1684171" cy="1200329"/>
          </a:xfrm>
          <a:prstGeom prst="rect">
            <a:avLst/>
          </a:prstGeom>
          <a:noFill/>
        </p:spPr>
        <p:txBody>
          <a:bodyPr wrap="square" rtlCol="0">
            <a:spAutoFit/>
          </a:bodyPr>
          <a:lstStyle/>
          <a:p>
            <a:pPr algn="ctr"/>
            <a:r>
              <a:rPr lang="en-GB" b="1" dirty="0" smtClean="0">
                <a:solidFill>
                  <a:srgbClr val="002060"/>
                </a:solidFill>
                <a:latin typeface="Aller"/>
              </a:rPr>
              <a:t>1</a:t>
            </a:r>
            <a:r>
              <a:rPr lang="en-GB" b="1" baseline="30000" dirty="0" smtClean="0">
                <a:solidFill>
                  <a:srgbClr val="002060"/>
                </a:solidFill>
                <a:latin typeface="Aller"/>
              </a:rPr>
              <a:t>st</a:t>
            </a:r>
            <a:r>
              <a:rPr lang="en-GB" b="1" dirty="0" smtClean="0">
                <a:solidFill>
                  <a:srgbClr val="002060"/>
                </a:solidFill>
                <a:latin typeface="Aller"/>
              </a:rPr>
              <a:t> death. </a:t>
            </a:r>
            <a:r>
              <a:rPr lang="en-GB" b="1" dirty="0" smtClean="0">
                <a:solidFill>
                  <a:srgbClr val="FF0000"/>
                </a:solidFill>
                <a:latin typeface="Aller"/>
              </a:rPr>
              <a:t>RNRB</a:t>
            </a:r>
            <a:r>
              <a:rPr lang="en-GB" b="1" dirty="0" smtClean="0">
                <a:solidFill>
                  <a:srgbClr val="002060"/>
                </a:solidFill>
                <a:latin typeface="Aller"/>
              </a:rPr>
              <a:t> (&amp; NRB) </a:t>
            </a:r>
            <a:r>
              <a:rPr lang="en-GB" b="1" dirty="0" smtClean="0">
                <a:solidFill>
                  <a:srgbClr val="FF0000"/>
                </a:solidFill>
                <a:latin typeface="Aller"/>
              </a:rPr>
              <a:t>not</a:t>
            </a:r>
            <a:r>
              <a:rPr lang="en-GB" b="1" dirty="0" smtClean="0">
                <a:solidFill>
                  <a:srgbClr val="002060"/>
                </a:solidFill>
                <a:latin typeface="Aller"/>
              </a:rPr>
              <a:t> utilised.</a:t>
            </a:r>
            <a:endParaRPr lang="en-US" b="1" dirty="0">
              <a:solidFill>
                <a:srgbClr val="002060"/>
              </a:solidFill>
              <a:latin typeface="Aller"/>
            </a:endParaRPr>
          </a:p>
        </p:txBody>
      </p:sp>
      <p:sp>
        <p:nvSpPr>
          <p:cNvPr id="18" name="1st death"/>
          <p:cNvSpPr txBox="1"/>
          <p:nvPr/>
        </p:nvSpPr>
        <p:spPr>
          <a:xfrm>
            <a:off x="4069541" y="3428514"/>
            <a:ext cx="4057584" cy="646331"/>
          </a:xfrm>
          <a:prstGeom prst="rect">
            <a:avLst/>
          </a:prstGeom>
          <a:noFill/>
        </p:spPr>
        <p:txBody>
          <a:bodyPr wrap="square" rtlCol="0">
            <a:spAutoFit/>
          </a:bodyPr>
          <a:lstStyle/>
          <a:p>
            <a:pPr algn="ctr"/>
            <a:r>
              <a:rPr lang="en-GB" b="1" dirty="0" smtClean="0">
                <a:solidFill>
                  <a:srgbClr val="FF0000"/>
                </a:solidFill>
                <a:latin typeface="Aller"/>
              </a:rPr>
              <a:t>Total</a:t>
            </a:r>
            <a:r>
              <a:rPr lang="en-GB" b="1" dirty="0" smtClean="0">
                <a:solidFill>
                  <a:srgbClr val="002060"/>
                </a:solidFill>
                <a:latin typeface="Aller"/>
              </a:rPr>
              <a:t> property and estate value in surviving </a:t>
            </a:r>
            <a:r>
              <a:rPr lang="en-GB" b="1" dirty="0" smtClean="0">
                <a:solidFill>
                  <a:srgbClr val="FF0000"/>
                </a:solidFill>
                <a:latin typeface="Aller"/>
              </a:rPr>
              <a:t>spouse’s estate</a:t>
            </a:r>
            <a:r>
              <a:rPr lang="en-GB" b="1" dirty="0" smtClean="0">
                <a:solidFill>
                  <a:srgbClr val="002060"/>
                </a:solidFill>
                <a:latin typeface="Aller"/>
              </a:rPr>
              <a:t>.</a:t>
            </a:r>
            <a:endParaRPr lang="en-US" b="1" dirty="0">
              <a:solidFill>
                <a:srgbClr val="002060"/>
              </a:solidFill>
              <a:latin typeface="Aller"/>
            </a:endParaRPr>
          </a:p>
        </p:txBody>
      </p:sp>
      <p:pic>
        <p:nvPicPr>
          <p:cNvPr id="19" name="Gravestone" descr="S28_3g.ai"/>
          <p:cNvPicPr>
            <a:picLocks noChangeAspect="1"/>
          </p:cNvPicPr>
          <p:nvPr/>
        </p:nvPicPr>
        <p:blipFill rotWithShape="1">
          <a:blip r:embed="rId19"/>
          <a:srcRect l="23766" r="23258"/>
          <a:stretch/>
        </p:blipFill>
        <p:spPr>
          <a:xfrm>
            <a:off x="7199434" y="2153057"/>
            <a:ext cx="884368" cy="1408530"/>
          </a:xfrm>
          <a:prstGeom prst="rect">
            <a:avLst/>
          </a:prstGeom>
        </p:spPr>
      </p:pic>
      <p:sp>
        <p:nvSpPr>
          <p:cNvPr id="21" name="Rectangle 2"/>
          <p:cNvSpPr>
            <a:spLocks noGrp="1" noChangeArrowheads="1"/>
          </p:cNvSpPr>
          <p:nvPr>
            <p:ph type="title"/>
          </p:nvPr>
        </p:nvSpPr>
        <p:spPr bwMode="auto">
          <a:xfrm>
            <a:off x="0" y="44624"/>
            <a:ext cx="9144000" cy="663830"/>
          </a:xfrm>
          <a:noFill/>
          <a:ln>
            <a:miter lim="800000"/>
            <a:headEnd/>
            <a:tailEnd/>
          </a:ln>
        </p:spPr>
        <p:txBody>
          <a:bodyPr vert="horz" wrap="square" lIns="91440" tIns="45720" rIns="91440" bIns="45720" numCol="1" anchor="t" anchorCtr="0" compatLnSpc="1">
            <a:prstTxWarp prst="textNoShape">
              <a:avLst/>
            </a:prstTxWarp>
          </a:bodyPr>
          <a:lstStyle/>
          <a:p>
            <a:r>
              <a:rPr lang="en-GB" sz="3600" b="1" dirty="0" smtClean="0">
                <a:solidFill>
                  <a:schemeClr val="accent1"/>
                </a:solidFill>
                <a:latin typeface="Aller"/>
              </a:rPr>
              <a:t>RNRB. ‘Standard’ Wills?</a:t>
            </a:r>
            <a:endParaRPr lang="en-GB" sz="3600" b="1" dirty="0">
              <a:solidFill>
                <a:schemeClr val="accent1"/>
              </a:solidFill>
              <a:latin typeface="Aller"/>
            </a:endParaRPr>
          </a:p>
        </p:txBody>
      </p:sp>
      <p:sp>
        <p:nvSpPr>
          <p:cNvPr id="22" name="1st death"/>
          <p:cNvSpPr txBox="1"/>
          <p:nvPr/>
        </p:nvSpPr>
        <p:spPr>
          <a:xfrm>
            <a:off x="4153156" y="3293032"/>
            <a:ext cx="3125037" cy="923330"/>
          </a:xfrm>
          <a:prstGeom prst="rect">
            <a:avLst/>
          </a:prstGeom>
          <a:noFill/>
        </p:spPr>
        <p:txBody>
          <a:bodyPr wrap="square" rtlCol="0">
            <a:spAutoFit/>
          </a:bodyPr>
          <a:lstStyle/>
          <a:p>
            <a:pPr algn="ctr"/>
            <a:r>
              <a:rPr lang="en-GB" b="1" dirty="0">
                <a:solidFill>
                  <a:srgbClr val="002060"/>
                </a:solidFill>
                <a:latin typeface="Aller"/>
              </a:rPr>
              <a:t>&gt;</a:t>
            </a:r>
            <a:r>
              <a:rPr lang="en-GB" b="1" dirty="0" smtClean="0">
                <a:solidFill>
                  <a:srgbClr val="002060"/>
                </a:solidFill>
                <a:latin typeface="Aller"/>
              </a:rPr>
              <a:t>£2.4m? Taper applies. </a:t>
            </a:r>
            <a:r>
              <a:rPr lang="en-GB" b="1" dirty="0" smtClean="0">
                <a:solidFill>
                  <a:srgbClr val="FF0000"/>
                </a:solidFill>
                <a:latin typeface="Aller"/>
              </a:rPr>
              <a:t>RNRB completely lost</a:t>
            </a:r>
            <a:r>
              <a:rPr lang="en-GB" b="1" dirty="0" smtClean="0">
                <a:solidFill>
                  <a:srgbClr val="002060"/>
                </a:solidFill>
                <a:latin typeface="Aller"/>
              </a:rPr>
              <a:t>. </a:t>
            </a:r>
          </a:p>
          <a:p>
            <a:pPr algn="ctr"/>
            <a:r>
              <a:rPr lang="en-GB" b="1" dirty="0" smtClean="0">
                <a:solidFill>
                  <a:srgbClr val="002060"/>
                </a:solidFill>
                <a:latin typeface="Aller"/>
              </a:rPr>
              <a:t>(£2.7m in 2020/ 21). </a:t>
            </a:r>
            <a:r>
              <a:rPr lang="en-GB" b="1" dirty="0" smtClean="0">
                <a:solidFill>
                  <a:srgbClr val="FF0000"/>
                </a:solidFill>
                <a:latin typeface="Aller"/>
              </a:rPr>
              <a:t> </a:t>
            </a:r>
            <a:endParaRPr lang="en-US" b="1" dirty="0">
              <a:solidFill>
                <a:srgbClr val="002060"/>
              </a:solidFill>
              <a:latin typeface="Aller"/>
            </a:endParaRPr>
          </a:p>
        </p:txBody>
      </p:sp>
      <p:sp>
        <p:nvSpPr>
          <p:cNvPr id="23" name="1st death"/>
          <p:cNvSpPr txBox="1"/>
          <p:nvPr/>
        </p:nvSpPr>
        <p:spPr>
          <a:xfrm>
            <a:off x="3499615" y="654135"/>
            <a:ext cx="1903267" cy="369332"/>
          </a:xfrm>
          <a:prstGeom prst="rect">
            <a:avLst/>
          </a:prstGeom>
          <a:noFill/>
        </p:spPr>
        <p:txBody>
          <a:bodyPr wrap="square" rtlCol="0">
            <a:spAutoFit/>
          </a:bodyPr>
          <a:lstStyle/>
          <a:p>
            <a:pPr algn="ctr"/>
            <a:r>
              <a:rPr lang="en-GB" b="1" dirty="0" smtClean="0">
                <a:solidFill>
                  <a:srgbClr val="FF0000"/>
                </a:solidFill>
                <a:latin typeface="Aller"/>
              </a:rPr>
              <a:t>Married</a:t>
            </a:r>
            <a:r>
              <a:rPr lang="en-GB" b="1" dirty="0" smtClean="0">
                <a:solidFill>
                  <a:srgbClr val="002060"/>
                </a:solidFill>
                <a:latin typeface="Aller"/>
              </a:rPr>
              <a:t> couple.</a:t>
            </a:r>
            <a:endParaRPr lang="en-US" b="1" dirty="0">
              <a:solidFill>
                <a:srgbClr val="002060"/>
              </a:solidFill>
              <a:latin typeface="Aller"/>
            </a:endParaRPr>
          </a:p>
        </p:txBody>
      </p:sp>
      <p:sp>
        <p:nvSpPr>
          <p:cNvPr id="24" name="Before 2nd death"/>
          <p:cNvSpPr txBox="1"/>
          <p:nvPr/>
        </p:nvSpPr>
        <p:spPr>
          <a:xfrm>
            <a:off x="418277" y="1273707"/>
            <a:ext cx="3125037" cy="923330"/>
          </a:xfrm>
          <a:prstGeom prst="rect">
            <a:avLst/>
          </a:prstGeom>
          <a:noFill/>
        </p:spPr>
        <p:txBody>
          <a:bodyPr wrap="square" rtlCol="0">
            <a:spAutoFit/>
          </a:bodyPr>
          <a:lstStyle/>
          <a:p>
            <a:pPr algn="ctr"/>
            <a:r>
              <a:rPr lang="en-GB" b="1" dirty="0" smtClean="0">
                <a:solidFill>
                  <a:srgbClr val="FF0000"/>
                </a:solidFill>
                <a:latin typeface="Aller"/>
              </a:rPr>
              <a:t>Before</a:t>
            </a:r>
            <a:r>
              <a:rPr lang="en-GB" b="1" dirty="0" smtClean="0">
                <a:solidFill>
                  <a:srgbClr val="002060"/>
                </a:solidFill>
                <a:latin typeface="Aller"/>
              </a:rPr>
              <a:t> 2</a:t>
            </a:r>
            <a:r>
              <a:rPr lang="en-GB" b="1" baseline="30000" dirty="0" smtClean="0">
                <a:solidFill>
                  <a:srgbClr val="002060"/>
                </a:solidFill>
                <a:latin typeface="Aller"/>
              </a:rPr>
              <a:t>nd</a:t>
            </a:r>
            <a:r>
              <a:rPr lang="en-GB" b="1" dirty="0" smtClean="0">
                <a:solidFill>
                  <a:srgbClr val="002060"/>
                </a:solidFill>
                <a:latin typeface="Aller"/>
              </a:rPr>
              <a:t> death the </a:t>
            </a:r>
            <a:r>
              <a:rPr lang="en-GB" b="1" dirty="0" smtClean="0">
                <a:solidFill>
                  <a:srgbClr val="FF0000"/>
                </a:solidFill>
                <a:latin typeface="Aller"/>
              </a:rPr>
              <a:t>survivors</a:t>
            </a:r>
            <a:r>
              <a:rPr lang="en-GB" b="1" dirty="0" smtClean="0">
                <a:solidFill>
                  <a:srgbClr val="002060"/>
                </a:solidFill>
                <a:latin typeface="Aller"/>
              </a:rPr>
              <a:t> estate could </a:t>
            </a:r>
            <a:r>
              <a:rPr lang="en-GB" b="1" dirty="0" smtClean="0">
                <a:solidFill>
                  <a:srgbClr val="FF0000"/>
                </a:solidFill>
                <a:latin typeface="Aller"/>
              </a:rPr>
              <a:t>increase</a:t>
            </a:r>
            <a:r>
              <a:rPr lang="en-GB" b="1" dirty="0" smtClean="0">
                <a:solidFill>
                  <a:srgbClr val="002060"/>
                </a:solidFill>
                <a:latin typeface="Aller"/>
              </a:rPr>
              <a:t> yet further</a:t>
            </a:r>
            <a:endParaRPr lang="en-US" b="1" dirty="0">
              <a:solidFill>
                <a:srgbClr val="002060"/>
              </a:solidFill>
              <a:latin typeface="Aller"/>
            </a:endParaRPr>
          </a:p>
        </p:txBody>
      </p:sp>
      <p:sp>
        <p:nvSpPr>
          <p:cNvPr id="25" name="Inherits"/>
          <p:cNvSpPr txBox="1"/>
          <p:nvPr/>
        </p:nvSpPr>
        <p:spPr>
          <a:xfrm>
            <a:off x="661100" y="2396430"/>
            <a:ext cx="3125037" cy="1200329"/>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solidFill>
                  <a:srgbClr val="002060"/>
                </a:solidFill>
                <a:latin typeface="Aller"/>
              </a:rPr>
              <a:t>Inheritance?</a:t>
            </a:r>
          </a:p>
          <a:p>
            <a:pPr marL="285750" indent="-285750">
              <a:buFont typeface="Arial" panose="020B0604020202020204" pitchFamily="34" charset="0"/>
              <a:buChar char="•"/>
            </a:pPr>
            <a:r>
              <a:rPr lang="en-GB" b="1" dirty="0" smtClean="0">
                <a:solidFill>
                  <a:srgbClr val="002060"/>
                </a:solidFill>
                <a:latin typeface="Aller"/>
              </a:rPr>
              <a:t>Growth of assets?</a:t>
            </a:r>
          </a:p>
          <a:p>
            <a:pPr marL="285750" indent="-285750">
              <a:buFont typeface="Arial" panose="020B0604020202020204" pitchFamily="34" charset="0"/>
              <a:buChar char="•"/>
            </a:pPr>
            <a:r>
              <a:rPr lang="en-GB" b="1" dirty="0" smtClean="0">
                <a:solidFill>
                  <a:srgbClr val="002060"/>
                </a:solidFill>
                <a:latin typeface="Aller"/>
              </a:rPr>
              <a:t>New investments?</a:t>
            </a:r>
          </a:p>
          <a:p>
            <a:pPr marL="285750" indent="-285750">
              <a:buFont typeface="Arial" panose="020B0604020202020204" pitchFamily="34" charset="0"/>
              <a:buChar char="•"/>
            </a:pPr>
            <a:r>
              <a:rPr lang="en-GB" b="1" dirty="0" smtClean="0">
                <a:solidFill>
                  <a:srgbClr val="002060"/>
                </a:solidFill>
                <a:latin typeface="Aller"/>
              </a:rPr>
              <a:t>Even starts a business?</a:t>
            </a:r>
            <a:endParaRPr lang="en-US" b="1" dirty="0">
              <a:solidFill>
                <a:srgbClr val="002060"/>
              </a:solidFill>
              <a:latin typeface="Aller"/>
            </a:endParaRPr>
          </a:p>
        </p:txBody>
      </p:sp>
      <p:grpSp>
        <p:nvGrpSpPr>
          <p:cNvPr id="28" name="House 3"/>
          <p:cNvGrpSpPr/>
          <p:nvPr/>
        </p:nvGrpSpPr>
        <p:grpSpPr>
          <a:xfrm>
            <a:off x="4685788" y="594621"/>
            <a:ext cx="1841227" cy="1387715"/>
            <a:chOff x="3275856" y="1412776"/>
            <a:chExt cx="2563869" cy="2066889"/>
          </a:xfrm>
        </p:grpSpPr>
        <p:pic>
          <p:nvPicPr>
            <p:cNvPr id="29" name="Property lef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5"/>
                <a:stretch>
                  <a:fillRect/>
                </a:stretch>
              </p:blipFill>
            </mc:Choice>
            <mc:Fallback>
              <p:blipFill>
                <a:blip r:embed="rId16"/>
                <a:stretch>
                  <a:fillRect/>
                </a:stretch>
              </p:blipFill>
            </mc:Fallback>
          </mc:AlternateContent>
          <p:spPr bwMode="auto">
            <a:xfrm>
              <a:off x="3275856" y="1412776"/>
              <a:ext cx="1285505" cy="2066889"/>
            </a:xfrm>
            <a:prstGeom prst="rect">
              <a:avLst/>
            </a:prstGeom>
            <a:noFill/>
            <a:ln w="9525">
              <a:noFill/>
              <a:miter lim="800000"/>
              <a:headEnd/>
              <a:tailEnd/>
            </a:ln>
          </p:spPr>
        </p:pic>
        <p:pic>
          <p:nvPicPr>
            <p:cNvPr id="30" name="property righ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7"/>
                <a:stretch>
                  <a:fillRect/>
                </a:stretch>
              </p:blipFill>
            </mc:Fallback>
          </mc:AlternateContent>
          <p:spPr bwMode="auto">
            <a:xfrm>
              <a:off x="4556174" y="1415915"/>
              <a:ext cx="1283551" cy="2063750"/>
            </a:xfrm>
            <a:prstGeom prst="rect">
              <a:avLst/>
            </a:prstGeom>
            <a:noFill/>
            <a:ln w="9525">
              <a:noFill/>
              <a:miter lim="800000"/>
              <a:headEnd/>
              <a:tailEnd/>
            </a:ln>
          </p:spPr>
        </p:pic>
      </p:grpSp>
      <p:grpSp>
        <p:nvGrpSpPr>
          <p:cNvPr id="31" name="House 2"/>
          <p:cNvGrpSpPr/>
          <p:nvPr/>
        </p:nvGrpSpPr>
        <p:grpSpPr>
          <a:xfrm>
            <a:off x="4269880" y="873777"/>
            <a:ext cx="1344357" cy="1082356"/>
            <a:chOff x="3275856" y="1412776"/>
            <a:chExt cx="2563869" cy="2066889"/>
          </a:xfrm>
        </p:grpSpPr>
        <p:pic>
          <p:nvPicPr>
            <p:cNvPr id="32" name="Property lef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5"/>
                <a:stretch>
                  <a:fillRect/>
                </a:stretch>
              </p:blipFill>
            </mc:Choice>
            <mc:Fallback>
              <p:blipFill>
                <a:blip r:embed="rId16"/>
                <a:stretch>
                  <a:fillRect/>
                </a:stretch>
              </p:blipFill>
            </mc:Fallback>
          </mc:AlternateContent>
          <p:spPr bwMode="auto">
            <a:xfrm>
              <a:off x="3275856" y="1412776"/>
              <a:ext cx="1285505" cy="2066889"/>
            </a:xfrm>
            <a:prstGeom prst="rect">
              <a:avLst/>
            </a:prstGeom>
            <a:noFill/>
            <a:ln w="9525">
              <a:noFill/>
              <a:miter lim="800000"/>
              <a:headEnd/>
              <a:tailEnd/>
            </a:ln>
          </p:spPr>
        </p:pic>
        <p:pic>
          <p:nvPicPr>
            <p:cNvPr id="33" name="property righ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7"/>
                <a:stretch>
                  <a:fillRect/>
                </a:stretch>
              </p:blipFill>
            </mc:Fallback>
          </mc:AlternateContent>
          <p:spPr bwMode="auto">
            <a:xfrm>
              <a:off x="4556174" y="1415915"/>
              <a:ext cx="1283551" cy="2063750"/>
            </a:xfrm>
            <a:prstGeom prst="rect">
              <a:avLst/>
            </a:prstGeom>
            <a:noFill/>
            <a:ln w="9525">
              <a:noFill/>
              <a:miter lim="800000"/>
              <a:headEnd/>
              <a:tailEnd/>
            </a:ln>
          </p:spPr>
        </p:pic>
      </p:grpSp>
      <p:grpSp>
        <p:nvGrpSpPr>
          <p:cNvPr id="34" name="House 1"/>
          <p:cNvGrpSpPr/>
          <p:nvPr/>
        </p:nvGrpSpPr>
        <p:grpSpPr>
          <a:xfrm>
            <a:off x="3859111" y="873777"/>
            <a:ext cx="1344357" cy="1082356"/>
            <a:chOff x="3275856" y="1412776"/>
            <a:chExt cx="2563869" cy="2066889"/>
          </a:xfrm>
        </p:grpSpPr>
        <p:pic>
          <p:nvPicPr>
            <p:cNvPr id="35" name="Property lef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5"/>
                <a:stretch>
                  <a:fillRect/>
                </a:stretch>
              </p:blipFill>
            </mc:Choice>
            <mc:Fallback>
              <p:blipFill>
                <a:blip r:embed="rId16"/>
                <a:stretch>
                  <a:fillRect/>
                </a:stretch>
              </p:blipFill>
            </mc:Fallback>
          </mc:AlternateContent>
          <p:spPr bwMode="auto">
            <a:xfrm>
              <a:off x="3275856" y="1412776"/>
              <a:ext cx="1285505" cy="2066889"/>
            </a:xfrm>
            <a:prstGeom prst="rect">
              <a:avLst/>
            </a:prstGeom>
            <a:noFill/>
            <a:ln w="9525">
              <a:noFill/>
              <a:miter lim="800000"/>
              <a:headEnd/>
              <a:tailEnd/>
            </a:ln>
          </p:spPr>
        </p:pic>
        <p:pic>
          <p:nvPicPr>
            <p:cNvPr id="36" name="property righ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7"/>
                <a:stretch>
                  <a:fillRect/>
                </a:stretch>
              </p:blipFill>
            </mc:Fallback>
          </mc:AlternateContent>
          <p:spPr bwMode="auto">
            <a:xfrm>
              <a:off x="4556174" y="1415915"/>
              <a:ext cx="1283551" cy="2063750"/>
            </a:xfrm>
            <a:prstGeom prst="rect">
              <a:avLst/>
            </a:prstGeom>
            <a:noFill/>
            <a:ln w="9525">
              <a:noFill/>
              <a:miter lim="800000"/>
              <a:headEnd/>
              <a:tailEnd/>
            </a:ln>
          </p:spPr>
        </p:pic>
      </p:grpSp>
      <p:pic>
        <p:nvPicPr>
          <p:cNvPr id="37" name="Estate 2"/>
          <p:cNvPicPr>
            <a:picLocks noChangeAspect="1"/>
          </p:cNvPicPr>
          <p:nvPr/>
        </p:nvPicPr>
        <p:blipFill rotWithShape="1">
          <a:blip r:embed="rId14"/>
          <a:srcRect l="33282" t="5964" r="6257" b="5830"/>
          <a:stretch/>
        </p:blipFill>
        <p:spPr>
          <a:xfrm>
            <a:off x="3990436" y="2076710"/>
            <a:ext cx="727350" cy="906433"/>
          </a:xfrm>
          <a:prstGeom prst="rect">
            <a:avLst/>
          </a:prstGeom>
        </p:spPr>
      </p:pic>
      <p:pic>
        <p:nvPicPr>
          <p:cNvPr id="38" name="Estate 1"/>
          <p:cNvPicPr>
            <a:picLocks noChangeAspect="1"/>
          </p:cNvPicPr>
          <p:nvPr/>
        </p:nvPicPr>
        <p:blipFill rotWithShape="1">
          <a:blip r:embed="rId14"/>
          <a:srcRect l="33282" t="5964" r="6257" b="5830"/>
          <a:stretch/>
        </p:blipFill>
        <p:spPr>
          <a:xfrm>
            <a:off x="6319663" y="810970"/>
            <a:ext cx="879750" cy="1096356"/>
          </a:xfrm>
          <a:prstGeom prst="rect">
            <a:avLst/>
          </a:prstGeom>
        </p:spPr>
      </p:pic>
      <p:sp>
        <p:nvSpPr>
          <p:cNvPr id="39" name="EIS"/>
          <p:cNvSpPr/>
          <p:nvPr/>
        </p:nvSpPr>
        <p:spPr>
          <a:xfrm>
            <a:off x="5690661" y="2271082"/>
            <a:ext cx="923132" cy="708961"/>
          </a:xfrm>
          <a:prstGeom prst="verticalScroll">
            <a:avLst/>
          </a:prstGeom>
          <a:solidFill>
            <a:schemeClr val="bg1"/>
          </a:solidFill>
          <a:ln w="66675"/>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b="1" dirty="0" err="1" smtClean="0">
                <a:solidFill>
                  <a:schemeClr val="accent1"/>
                </a:solidFill>
                <a:latin typeface="Aller"/>
              </a:rPr>
              <a:t>Invest’s</a:t>
            </a:r>
            <a:endParaRPr lang="en-GB" sz="1100" b="1" dirty="0">
              <a:solidFill>
                <a:schemeClr val="accent1"/>
              </a:solidFill>
              <a:latin typeface="Aller"/>
            </a:endParaRPr>
          </a:p>
        </p:txBody>
      </p:sp>
      <p:pic>
        <p:nvPicPr>
          <p:cNvPr id="40" name="factory" descr="S109_A.ai"/>
          <p:cNvPicPr>
            <a:picLocks noChangeAspect="1"/>
          </p:cNvPicPr>
          <p:nvPr/>
        </p:nvPicPr>
        <p:blipFill rotWithShape="1">
          <a:blip r:embed="rId20"/>
          <a:srcRect l="81962" r="2809" b="36333"/>
          <a:stretch/>
        </p:blipFill>
        <p:spPr>
          <a:xfrm>
            <a:off x="4677671" y="1865361"/>
            <a:ext cx="1012989" cy="1161818"/>
          </a:xfrm>
          <a:prstGeom prst="rect">
            <a:avLst/>
          </a:prstGeom>
        </p:spPr>
      </p:pic>
    </p:spTree>
    <p:extLst>
      <p:ext uri="{BB962C8B-B14F-4D97-AF65-F5344CB8AC3E}">
        <p14:creationId xmlns:p14="http://schemas.microsoft.com/office/powerpoint/2010/main" val="259851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1000"/>
                            </p:stCondLst>
                            <p:childTnLst>
                              <p:par>
                                <p:cTn id="36" presetID="63" presetClass="path" presetSubtype="0" accel="50000" decel="50000" fill="hold" nodeType="afterEffect">
                                  <p:stCondLst>
                                    <p:cond delay="0"/>
                                  </p:stCondLst>
                                  <p:childTnLst>
                                    <p:animMotion origin="layout" path="M 3.88889E-6 -4.07407E-6 L 0.09687 0.00116 " pathEditMode="relative" rAng="0" ptsTypes="AA">
                                      <p:cBhvr>
                                        <p:cTn id="37" dur="2000" fill="hold"/>
                                        <p:tgtEl>
                                          <p:spTgt spid="7"/>
                                        </p:tgtEl>
                                        <p:attrNameLst>
                                          <p:attrName>ppt_x</p:attrName>
                                          <p:attrName>ppt_y</p:attrName>
                                        </p:attrNameLst>
                                      </p:cBhvr>
                                      <p:rCtr x="4844" y="46"/>
                                    </p:animMotion>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3"/>
                                        </p:tgtEl>
                                      </p:cBhvr>
                                    </p:animEffect>
                                    <p:set>
                                      <p:cBhvr>
                                        <p:cTn id="50" dur="1" fill="hold">
                                          <p:stCondLst>
                                            <p:cond delay="499"/>
                                          </p:stCondLst>
                                        </p:cTn>
                                        <p:tgtEl>
                                          <p:spTgt spid="1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8"/>
                                        </p:tgtEl>
                                      </p:cBhvr>
                                    </p:animEffect>
                                    <p:set>
                                      <p:cBhvr>
                                        <p:cTn id="62" dur="1" fill="hold">
                                          <p:stCondLst>
                                            <p:cond delay="499"/>
                                          </p:stCondLst>
                                        </p:cTn>
                                        <p:tgtEl>
                                          <p:spTgt spid="18"/>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25">
                                            <p:txEl>
                                              <p:pRg st="0" end="0"/>
                                            </p:txEl>
                                          </p:spTgt>
                                        </p:tgtEl>
                                        <p:attrNameLst>
                                          <p:attrName>style.visibility</p:attrName>
                                        </p:attrNameLst>
                                      </p:cBhvr>
                                      <p:to>
                                        <p:strVal val="visible"/>
                                      </p:to>
                                    </p:set>
                                    <p:animEffect transition="in" filter="fade">
                                      <p:cBhvr>
                                        <p:cTn id="70" dur="500"/>
                                        <p:tgtEl>
                                          <p:spTgt spid="25">
                                            <p:txEl>
                                              <p:pRg st="0" end="0"/>
                                            </p:txEl>
                                          </p:spTgt>
                                        </p:tgtEl>
                                      </p:cBhvr>
                                    </p:animEffect>
                                  </p:childTnLst>
                                </p:cTn>
                              </p:par>
                            </p:childTnLst>
                          </p:cTn>
                        </p:par>
                        <p:par>
                          <p:cTn id="71" fill="hold">
                            <p:stCondLst>
                              <p:cond delay="1500"/>
                            </p:stCondLst>
                            <p:childTnLst>
                              <p:par>
                                <p:cTn id="72" presetID="10" presetClass="entr" presetSubtype="0" fill="hold" nodeType="afterEffect">
                                  <p:stCondLst>
                                    <p:cond delay="0"/>
                                  </p:stCondLst>
                                  <p:childTnLst>
                                    <p:set>
                                      <p:cBhvr>
                                        <p:cTn id="73" dur="1" fill="hold">
                                          <p:stCondLst>
                                            <p:cond delay="0"/>
                                          </p:stCondLst>
                                        </p:cTn>
                                        <p:tgtEl>
                                          <p:spTgt spid="25">
                                            <p:txEl>
                                              <p:pRg st="1" end="1"/>
                                            </p:txEl>
                                          </p:spTgt>
                                        </p:tgtEl>
                                        <p:attrNameLst>
                                          <p:attrName>style.visibility</p:attrName>
                                        </p:attrNameLst>
                                      </p:cBhvr>
                                      <p:to>
                                        <p:strVal val="visible"/>
                                      </p:to>
                                    </p:set>
                                    <p:animEffect transition="in" filter="fade">
                                      <p:cBhvr>
                                        <p:cTn id="74" dur="500"/>
                                        <p:tgtEl>
                                          <p:spTgt spid="25">
                                            <p:txEl>
                                              <p:pRg st="1" end="1"/>
                                            </p:txEl>
                                          </p:spTgt>
                                        </p:tgtEl>
                                      </p:cBhvr>
                                    </p:animEffect>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25">
                                            <p:txEl>
                                              <p:pRg st="2" end="2"/>
                                            </p:txEl>
                                          </p:spTgt>
                                        </p:tgtEl>
                                        <p:attrNameLst>
                                          <p:attrName>style.visibility</p:attrName>
                                        </p:attrNameLst>
                                      </p:cBhvr>
                                      <p:to>
                                        <p:strVal val="visible"/>
                                      </p:to>
                                    </p:set>
                                    <p:animEffect transition="in" filter="fade">
                                      <p:cBhvr>
                                        <p:cTn id="78" dur="500"/>
                                        <p:tgtEl>
                                          <p:spTgt spid="25">
                                            <p:txEl>
                                              <p:pRg st="2" end="2"/>
                                            </p:txEl>
                                          </p:spTgt>
                                        </p:tgtEl>
                                      </p:cBhvr>
                                    </p:animEffect>
                                  </p:childTnLst>
                                </p:cTn>
                              </p:par>
                            </p:childTnLst>
                          </p:cTn>
                        </p:par>
                        <p:par>
                          <p:cTn id="79" fill="hold">
                            <p:stCondLst>
                              <p:cond delay="2500"/>
                            </p:stCondLst>
                            <p:childTnLst>
                              <p:par>
                                <p:cTn id="80" presetID="10" presetClass="entr" presetSubtype="0" fill="hold" nodeType="afterEffect">
                                  <p:stCondLst>
                                    <p:cond delay="0"/>
                                  </p:stCondLst>
                                  <p:childTnLst>
                                    <p:set>
                                      <p:cBhvr>
                                        <p:cTn id="81" dur="1" fill="hold">
                                          <p:stCondLst>
                                            <p:cond delay="0"/>
                                          </p:stCondLst>
                                        </p:cTn>
                                        <p:tgtEl>
                                          <p:spTgt spid="25">
                                            <p:txEl>
                                              <p:pRg st="3" end="3"/>
                                            </p:txEl>
                                          </p:spTgt>
                                        </p:tgtEl>
                                        <p:attrNameLst>
                                          <p:attrName>style.visibility</p:attrName>
                                        </p:attrNameLst>
                                      </p:cBhvr>
                                      <p:to>
                                        <p:strVal val="visible"/>
                                      </p:to>
                                    </p:set>
                                    <p:animEffect transition="in" filter="fade">
                                      <p:cBhvr>
                                        <p:cTn id="82" dur="500"/>
                                        <p:tgtEl>
                                          <p:spTgt spid="25">
                                            <p:txEl>
                                              <p:pRg st="3" end="3"/>
                                            </p:txEl>
                                          </p:spTgt>
                                        </p:tgtEl>
                                      </p:cBhvr>
                                    </p:animEffect>
                                  </p:childTnLst>
                                </p:cTn>
                              </p:par>
                            </p:childTnLst>
                          </p:cTn>
                        </p:par>
                        <p:par>
                          <p:cTn id="83" fill="hold">
                            <p:stCondLst>
                              <p:cond delay="3000"/>
                            </p:stCondLst>
                            <p:childTnLst>
                              <p:par>
                                <p:cTn id="84" presetID="10" presetClass="entr" presetSubtype="0" fill="hold"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par>
                          <p:cTn id="87" fill="hold">
                            <p:stCondLst>
                              <p:cond delay="3500"/>
                            </p:stCondLst>
                            <p:childTnLst>
                              <p:par>
                                <p:cTn id="88" presetID="10" presetClass="entr" presetSubtype="0" fill="hold"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par>
                          <p:cTn id="91" fill="hold">
                            <p:stCondLst>
                              <p:cond delay="4000"/>
                            </p:stCondLst>
                            <p:childTnLst>
                              <p:par>
                                <p:cTn id="92" presetID="10" presetClass="entr" presetSubtype="0" fill="hold"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childTnLst>
                          </p:cTn>
                        </p:par>
                        <p:par>
                          <p:cTn id="95" fill="hold">
                            <p:stCondLst>
                              <p:cond delay="4500"/>
                            </p:stCondLst>
                            <p:childTnLst>
                              <p:par>
                                <p:cTn id="96" presetID="10" presetClass="entr" presetSubtype="0" fill="hold" nodeType="after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par>
                          <p:cTn id="99" fill="hold">
                            <p:stCondLst>
                              <p:cond delay="5000"/>
                            </p:stCondLst>
                            <p:childTnLst>
                              <p:par>
                                <p:cTn id="100" presetID="10" presetClass="entr" presetSubtype="0"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childTnLst>
                          </p:cTn>
                        </p:par>
                        <p:par>
                          <p:cTn id="103" fill="hold">
                            <p:stCondLst>
                              <p:cond delay="5500"/>
                            </p:stCondLst>
                            <p:childTnLst>
                              <p:par>
                                <p:cTn id="104" presetID="10" presetClass="entr" presetSubtype="0" fill="hold"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childTnLst>
                          </p:cTn>
                        </p:par>
                        <p:par>
                          <p:cTn id="107" fill="hold">
                            <p:stCondLst>
                              <p:cond delay="6000"/>
                            </p:stCondLst>
                            <p:childTnLst>
                              <p:par>
                                <p:cTn id="108" presetID="10" presetClass="entr" presetSubtype="0" fill="hold" grpId="0"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24"/>
                                        </p:tgtEl>
                                      </p:cBhvr>
                                    </p:animEffect>
                                    <p:set>
                                      <p:cBhvr>
                                        <p:cTn id="115" dur="1" fill="hold">
                                          <p:stCondLst>
                                            <p:cond delay="499"/>
                                          </p:stCondLst>
                                        </p:cTn>
                                        <p:tgtEl>
                                          <p:spTgt spid="24"/>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500"/>
                                        <p:tgtEl>
                                          <p:spTgt spid="25">
                                            <p:txEl>
                                              <p:pRg st="0" end="0"/>
                                            </p:txEl>
                                          </p:spTgt>
                                        </p:tgtEl>
                                      </p:cBhvr>
                                    </p:animEffect>
                                    <p:set>
                                      <p:cBhvr>
                                        <p:cTn id="118" dur="1" fill="hold">
                                          <p:stCondLst>
                                            <p:cond delay="499"/>
                                          </p:stCondLst>
                                        </p:cTn>
                                        <p:tgtEl>
                                          <p:spTgt spid="25">
                                            <p:txEl>
                                              <p:pRg st="0" end="0"/>
                                            </p:txEl>
                                          </p:spTgt>
                                        </p:tgtEl>
                                        <p:attrNameLst>
                                          <p:attrName>style.visibility</p:attrName>
                                        </p:attrNameLst>
                                      </p:cBhvr>
                                      <p:to>
                                        <p:strVal val="hidden"/>
                                      </p:to>
                                    </p:set>
                                  </p:childTnLst>
                                </p:cTn>
                              </p:par>
                              <p:par>
                                <p:cTn id="119" presetID="10" presetClass="exit" presetSubtype="0" fill="hold" grpId="0" nodeType="withEffect">
                                  <p:stCondLst>
                                    <p:cond delay="0"/>
                                  </p:stCondLst>
                                  <p:childTnLst>
                                    <p:animEffect transition="out" filter="fade">
                                      <p:cBhvr>
                                        <p:cTn id="120" dur="500"/>
                                        <p:tgtEl>
                                          <p:spTgt spid="25">
                                            <p:txEl>
                                              <p:pRg st="1" end="1"/>
                                            </p:txEl>
                                          </p:spTgt>
                                        </p:tgtEl>
                                      </p:cBhvr>
                                    </p:animEffect>
                                    <p:set>
                                      <p:cBhvr>
                                        <p:cTn id="121" dur="1" fill="hold">
                                          <p:stCondLst>
                                            <p:cond delay="499"/>
                                          </p:stCondLst>
                                        </p:cTn>
                                        <p:tgtEl>
                                          <p:spTgt spid="25">
                                            <p:txEl>
                                              <p:pRg st="1" end="1"/>
                                            </p:txEl>
                                          </p:spTgt>
                                        </p:tgtEl>
                                        <p:attrNameLst>
                                          <p:attrName>style.visibility</p:attrName>
                                        </p:attrNameLst>
                                      </p:cBhvr>
                                      <p:to>
                                        <p:strVal val="hidden"/>
                                      </p:to>
                                    </p:set>
                                  </p:childTnLst>
                                </p:cTn>
                              </p:par>
                              <p:par>
                                <p:cTn id="122" presetID="10" presetClass="exit" presetSubtype="0" fill="hold" grpId="0" nodeType="withEffect">
                                  <p:stCondLst>
                                    <p:cond delay="0"/>
                                  </p:stCondLst>
                                  <p:childTnLst>
                                    <p:animEffect transition="out" filter="fade">
                                      <p:cBhvr>
                                        <p:cTn id="123" dur="500"/>
                                        <p:tgtEl>
                                          <p:spTgt spid="25">
                                            <p:txEl>
                                              <p:pRg st="2" end="2"/>
                                            </p:txEl>
                                          </p:spTgt>
                                        </p:tgtEl>
                                      </p:cBhvr>
                                    </p:animEffect>
                                    <p:set>
                                      <p:cBhvr>
                                        <p:cTn id="124" dur="1" fill="hold">
                                          <p:stCondLst>
                                            <p:cond delay="499"/>
                                          </p:stCondLst>
                                        </p:cTn>
                                        <p:tgtEl>
                                          <p:spTgt spid="25">
                                            <p:txEl>
                                              <p:pRg st="2" end="2"/>
                                            </p:txEl>
                                          </p:spTgt>
                                        </p:tgtEl>
                                        <p:attrNameLst>
                                          <p:attrName>style.visibility</p:attrName>
                                        </p:attrNameLst>
                                      </p:cBhvr>
                                      <p:to>
                                        <p:strVal val="hidden"/>
                                      </p:to>
                                    </p:set>
                                  </p:childTnLst>
                                </p:cTn>
                              </p:par>
                              <p:par>
                                <p:cTn id="125" presetID="10" presetClass="exit" presetSubtype="0" fill="hold" grpId="0" nodeType="withEffect">
                                  <p:stCondLst>
                                    <p:cond delay="0"/>
                                  </p:stCondLst>
                                  <p:childTnLst>
                                    <p:animEffect transition="out" filter="fade">
                                      <p:cBhvr>
                                        <p:cTn id="126" dur="500"/>
                                        <p:tgtEl>
                                          <p:spTgt spid="25">
                                            <p:txEl>
                                              <p:pRg st="3" end="3"/>
                                            </p:txEl>
                                          </p:spTgt>
                                        </p:tgtEl>
                                      </p:cBhvr>
                                    </p:animEffect>
                                    <p:set>
                                      <p:cBhvr>
                                        <p:cTn id="127" dur="1" fill="hold">
                                          <p:stCondLst>
                                            <p:cond delay="499"/>
                                          </p:stCondLst>
                                        </p:cTn>
                                        <p:tgtEl>
                                          <p:spTgt spid="25">
                                            <p:txEl>
                                              <p:pRg st="3" end="3"/>
                                            </p:txEl>
                                          </p:spTgt>
                                        </p:tgtEl>
                                        <p:attrNameLst>
                                          <p:attrName>style.visibility</p:attrName>
                                        </p:attrNameLst>
                                      </p:cBhvr>
                                      <p:to>
                                        <p:strVal val="hidden"/>
                                      </p:to>
                                    </p:set>
                                  </p:childTnLst>
                                </p:cTn>
                              </p:par>
                            </p:childTnLst>
                          </p:cTn>
                        </p:par>
                        <p:par>
                          <p:cTn id="128" fill="hold">
                            <p:stCondLst>
                              <p:cond delay="500"/>
                            </p:stCondLst>
                            <p:childTnLst>
                              <p:par>
                                <p:cTn id="129" presetID="10" presetClass="exit" presetSubtype="0" fill="hold" nodeType="afterEffect">
                                  <p:stCondLst>
                                    <p:cond delay="0"/>
                                  </p:stCondLst>
                                  <p:childTnLst>
                                    <p:animEffect transition="out" filter="fade">
                                      <p:cBhvr>
                                        <p:cTn id="130" dur="500"/>
                                        <p:tgtEl>
                                          <p:spTgt spid="4"/>
                                        </p:tgtEl>
                                      </p:cBhvr>
                                    </p:animEffect>
                                    <p:set>
                                      <p:cBhvr>
                                        <p:cTn id="131" dur="1" fill="hold">
                                          <p:stCondLst>
                                            <p:cond delay="499"/>
                                          </p:stCondLst>
                                        </p:cTn>
                                        <p:tgtEl>
                                          <p:spTgt spid="4"/>
                                        </p:tgtEl>
                                        <p:attrNameLst>
                                          <p:attrName>style.visibility</p:attrName>
                                        </p:attrNameLst>
                                      </p:cBhvr>
                                      <p:to>
                                        <p:strVal val="hidden"/>
                                      </p:to>
                                    </p:set>
                                  </p:childTnLst>
                                </p:cTn>
                              </p:par>
                              <p:par>
                                <p:cTn id="132" presetID="10" presetClass="entr" presetSubtype="0" fill="hold" grpId="0" nodeType="withEffect">
                                  <p:stCondLst>
                                    <p:cond delay="0"/>
                                  </p:stCondLst>
                                  <p:childTnLst>
                                    <p:set>
                                      <p:cBhvr>
                                        <p:cTn id="133" dur="1" fill="hold">
                                          <p:stCondLst>
                                            <p:cond delay="0"/>
                                          </p:stCondLst>
                                        </p:cTn>
                                        <p:tgtEl>
                                          <p:spTgt spid="16"/>
                                        </p:tgtEl>
                                        <p:attrNameLst>
                                          <p:attrName>style.visibility</p:attrName>
                                        </p:attrNameLst>
                                      </p:cBhvr>
                                      <p:to>
                                        <p:strVal val="visible"/>
                                      </p:to>
                                    </p:set>
                                    <p:animEffect transition="in" filter="fade">
                                      <p:cBhvr>
                                        <p:cTn id="134" dur="500"/>
                                        <p:tgtEl>
                                          <p:spTgt spid="16"/>
                                        </p:tgtEl>
                                      </p:cBhvr>
                                    </p:animEffect>
                                  </p:childTnLst>
                                </p:cTn>
                              </p:par>
                            </p:childTnLst>
                          </p:cTn>
                        </p:par>
                        <p:par>
                          <p:cTn id="135" fill="hold">
                            <p:stCondLst>
                              <p:cond delay="1000"/>
                            </p:stCondLst>
                            <p:childTnLst>
                              <p:par>
                                <p:cTn id="136" presetID="10" presetClass="entr" presetSubtype="0" fill="hold" nodeType="afterEffect">
                                  <p:stCondLst>
                                    <p:cond delay="0"/>
                                  </p:stCondLst>
                                  <p:childTnLst>
                                    <p:set>
                                      <p:cBhvr>
                                        <p:cTn id="137" dur="1" fill="hold">
                                          <p:stCondLst>
                                            <p:cond delay="0"/>
                                          </p:stCondLst>
                                        </p:cTn>
                                        <p:tgtEl>
                                          <p:spTgt spid="19"/>
                                        </p:tgtEl>
                                        <p:attrNameLst>
                                          <p:attrName>style.visibility</p:attrName>
                                        </p:attrNameLst>
                                      </p:cBhvr>
                                      <p:to>
                                        <p:strVal val="visible"/>
                                      </p:to>
                                    </p:set>
                                    <p:animEffect transition="in" filter="fade">
                                      <p:cBhvr>
                                        <p:cTn id="138" dur="500"/>
                                        <p:tgtEl>
                                          <p:spTgt spid="19"/>
                                        </p:tgtEl>
                                      </p:cBhvr>
                                    </p:animEffect>
                                  </p:childTnLst>
                                </p:cTn>
                              </p:par>
                            </p:childTnLst>
                          </p:cTn>
                        </p:par>
                        <p:par>
                          <p:cTn id="139" fill="hold">
                            <p:stCondLst>
                              <p:cond delay="1500"/>
                            </p:stCondLst>
                            <p:childTnLst>
                              <p:par>
                                <p:cTn id="140" presetID="10" presetClass="entr" presetSubtype="0" fill="hold" grpId="0" nodeType="after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8" grpId="0"/>
      <p:bldP spid="18" grpId="1"/>
      <p:bldP spid="22" grpId="0"/>
      <p:bldP spid="24" grpId="0"/>
      <p:bldP spid="24" grpId="1"/>
      <p:bldP spid="25" grpId="0" uiExpand="1" build="allAtOnce"/>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0" y="44624"/>
            <a:ext cx="9144000" cy="663830"/>
          </a:xfrm>
          <a:noFill/>
          <a:ln>
            <a:miter lim="800000"/>
            <a:headEnd/>
            <a:tailEnd/>
          </a:ln>
        </p:spPr>
        <p:txBody>
          <a:bodyPr vert="horz" wrap="square" lIns="91440" tIns="45720" rIns="91440" bIns="45720" numCol="1" anchor="t" anchorCtr="0" compatLnSpc="1">
            <a:prstTxWarp prst="textNoShape">
              <a:avLst/>
            </a:prstTxWarp>
          </a:bodyPr>
          <a:lstStyle/>
          <a:p>
            <a:r>
              <a:rPr lang="en-GB" sz="3600" b="1" dirty="0" smtClean="0">
                <a:solidFill>
                  <a:schemeClr val="accent1"/>
                </a:solidFill>
                <a:latin typeface="Aller"/>
              </a:rPr>
              <a:t>RNRB. The options?</a:t>
            </a:r>
            <a:endParaRPr lang="en-GB" sz="3600" b="1" dirty="0">
              <a:solidFill>
                <a:schemeClr val="accent1"/>
              </a:solidFill>
              <a:latin typeface="Aller"/>
            </a:endParaRPr>
          </a:p>
        </p:txBody>
      </p:sp>
      <p:pic>
        <p:nvPicPr>
          <p:cNvPr id="3" name="Mr" descr="S11_1.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868162" y="594538"/>
            <a:ext cx="1207773" cy="2853531"/>
          </a:xfrm>
          <a:prstGeom prst="rect">
            <a:avLst/>
          </a:prstGeom>
        </p:spPr>
      </p:pic>
      <p:pic>
        <p:nvPicPr>
          <p:cNvPr id="4" name="Mrs" descr="S11_1.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1"/>
              <a:stretch>
                <a:fillRect/>
              </a:stretch>
            </p:blipFill>
          </mc:Choice>
          <mc:Fallback>
            <p:blipFill>
              <a:blip r:embed="rId12"/>
              <a:stretch>
                <a:fillRect/>
              </a:stretch>
            </p:blipFill>
          </mc:Fallback>
        </mc:AlternateContent>
        <p:spPr>
          <a:xfrm>
            <a:off x="6935361" y="584884"/>
            <a:ext cx="1211860" cy="2863185"/>
          </a:xfrm>
          <a:prstGeom prst="rect">
            <a:avLst/>
          </a:prstGeom>
        </p:spPr>
      </p:pic>
      <p:grpSp>
        <p:nvGrpSpPr>
          <p:cNvPr id="2" name="Descendants"/>
          <p:cNvGrpSpPr/>
          <p:nvPr/>
        </p:nvGrpSpPr>
        <p:grpSpPr>
          <a:xfrm>
            <a:off x="3418399" y="4020093"/>
            <a:ext cx="1818829" cy="1794271"/>
            <a:chOff x="3418399" y="4020093"/>
            <a:chExt cx="1818829" cy="1794271"/>
          </a:xfrm>
        </p:grpSpPr>
        <p:pic>
          <p:nvPicPr>
            <p:cNvPr id="11" name="Descendants" descr="spouse_and_children.psd"/>
            <p:cNvPicPr>
              <a:picLocks noChangeAspect="1"/>
            </p:cNvPicPr>
            <p:nvPr/>
          </p:nvPicPr>
          <p:blipFill rotWithShape="1">
            <a:blip r:embed="rId13"/>
            <a:srcRect l="57080" t="40608" r="8344"/>
            <a:stretch/>
          </p:blipFill>
          <p:spPr>
            <a:xfrm>
              <a:off x="3418399" y="4020093"/>
              <a:ext cx="1777475" cy="1539630"/>
            </a:xfrm>
            <a:prstGeom prst="rect">
              <a:avLst/>
            </a:prstGeom>
          </p:spPr>
        </p:pic>
        <p:sp>
          <p:nvSpPr>
            <p:cNvPr id="10" name="TextBox 9"/>
            <p:cNvSpPr txBox="1"/>
            <p:nvPr/>
          </p:nvSpPr>
          <p:spPr>
            <a:xfrm>
              <a:off x="3453574" y="5445032"/>
              <a:ext cx="1783654" cy="369332"/>
            </a:xfrm>
            <a:prstGeom prst="rect">
              <a:avLst/>
            </a:prstGeom>
            <a:noFill/>
          </p:spPr>
          <p:txBody>
            <a:bodyPr wrap="square" rtlCol="0">
              <a:spAutoFit/>
            </a:bodyPr>
            <a:lstStyle/>
            <a:p>
              <a:pPr algn="ctr"/>
              <a:r>
                <a:rPr lang="en-GB" b="1" dirty="0" smtClean="0">
                  <a:solidFill>
                    <a:srgbClr val="002060"/>
                  </a:solidFill>
                  <a:latin typeface="Aller"/>
                </a:rPr>
                <a:t>‘Descendants’</a:t>
              </a:r>
              <a:endParaRPr lang="en-US" b="1" dirty="0">
                <a:solidFill>
                  <a:srgbClr val="002060"/>
                </a:solidFill>
                <a:latin typeface="Aller"/>
              </a:endParaRPr>
            </a:p>
          </p:txBody>
        </p:sp>
      </p:grpSp>
      <p:pic>
        <p:nvPicPr>
          <p:cNvPr id="8" name="Mr Will"/>
          <p:cNvPicPr>
            <a:picLocks noChangeAspect="1"/>
          </p:cNvPicPr>
          <p:nvPr/>
        </p:nvPicPr>
        <p:blipFill rotWithShape="1">
          <a:blip r:embed="rId14"/>
          <a:srcRect l="28751" r="32020"/>
          <a:stretch/>
        </p:blipFill>
        <p:spPr>
          <a:xfrm>
            <a:off x="1989272" y="2092409"/>
            <a:ext cx="593125" cy="853514"/>
          </a:xfrm>
          <a:prstGeom prst="rect">
            <a:avLst/>
          </a:prstGeom>
        </p:spPr>
      </p:pic>
      <p:pic>
        <p:nvPicPr>
          <p:cNvPr id="9" name="Mrs Will"/>
          <p:cNvPicPr>
            <a:picLocks noChangeAspect="1"/>
          </p:cNvPicPr>
          <p:nvPr/>
        </p:nvPicPr>
        <p:blipFill rotWithShape="1">
          <a:blip r:embed="rId14"/>
          <a:srcRect l="28751" r="32020"/>
          <a:stretch/>
        </p:blipFill>
        <p:spPr>
          <a:xfrm>
            <a:off x="6283038" y="2108896"/>
            <a:ext cx="593125" cy="853514"/>
          </a:xfrm>
          <a:prstGeom prst="rect">
            <a:avLst/>
          </a:prstGeom>
        </p:spPr>
      </p:pic>
      <p:sp>
        <p:nvSpPr>
          <p:cNvPr id="12" name="Include a legacy?"/>
          <p:cNvSpPr txBox="1"/>
          <p:nvPr/>
        </p:nvSpPr>
        <p:spPr>
          <a:xfrm>
            <a:off x="3069617" y="1030578"/>
            <a:ext cx="2592495" cy="1200329"/>
          </a:xfrm>
          <a:prstGeom prst="rect">
            <a:avLst/>
          </a:prstGeom>
          <a:noFill/>
        </p:spPr>
        <p:txBody>
          <a:bodyPr wrap="square" rtlCol="0">
            <a:spAutoFit/>
          </a:bodyPr>
          <a:lstStyle/>
          <a:p>
            <a:pPr algn="ctr"/>
            <a:r>
              <a:rPr lang="en-GB" b="1" dirty="0" smtClean="0">
                <a:solidFill>
                  <a:srgbClr val="002060"/>
                </a:solidFill>
                <a:latin typeface="Aller"/>
              </a:rPr>
              <a:t>Include a ‘</a:t>
            </a:r>
            <a:r>
              <a:rPr lang="en-GB" b="1" dirty="0" smtClean="0">
                <a:solidFill>
                  <a:srgbClr val="FF0000"/>
                </a:solidFill>
                <a:latin typeface="Aller"/>
              </a:rPr>
              <a:t>Legacy</a:t>
            </a:r>
            <a:r>
              <a:rPr lang="en-GB" b="1" dirty="0" smtClean="0">
                <a:solidFill>
                  <a:srgbClr val="002060"/>
                </a:solidFill>
                <a:latin typeface="Aller"/>
              </a:rPr>
              <a:t>’ in the Will passing the RNRB ‘</a:t>
            </a:r>
            <a:r>
              <a:rPr lang="en-GB" b="1" dirty="0" smtClean="0">
                <a:solidFill>
                  <a:srgbClr val="FF0000"/>
                </a:solidFill>
                <a:latin typeface="Aller"/>
              </a:rPr>
              <a:t>absolutely</a:t>
            </a:r>
            <a:r>
              <a:rPr lang="en-GB" b="1" dirty="0" smtClean="0">
                <a:solidFill>
                  <a:srgbClr val="002060"/>
                </a:solidFill>
                <a:latin typeface="Aller"/>
              </a:rPr>
              <a:t>’ to ‘descendants’?</a:t>
            </a:r>
            <a:endParaRPr lang="en-US" b="1" dirty="0">
              <a:solidFill>
                <a:srgbClr val="002060"/>
              </a:solidFill>
              <a:latin typeface="Aller"/>
            </a:endParaRPr>
          </a:p>
        </p:txBody>
      </p:sp>
      <p:pic>
        <p:nvPicPr>
          <p:cNvPr id="13" name="Gravestone" descr="S28_3g.ai"/>
          <p:cNvPicPr>
            <a:picLocks noChangeAspect="1"/>
          </p:cNvPicPr>
          <p:nvPr/>
        </p:nvPicPr>
        <p:blipFill rotWithShape="1">
          <a:blip r:embed="rId15"/>
          <a:srcRect l="23766" r="23258"/>
          <a:stretch/>
        </p:blipFill>
        <p:spPr>
          <a:xfrm>
            <a:off x="877781" y="2020613"/>
            <a:ext cx="884368" cy="1408530"/>
          </a:xfrm>
          <a:prstGeom prst="rect">
            <a:avLst/>
          </a:prstGeom>
        </p:spPr>
      </p:pic>
      <p:sp>
        <p:nvSpPr>
          <p:cNvPr id="15" name="Date of death"/>
          <p:cNvSpPr txBox="1"/>
          <p:nvPr/>
        </p:nvSpPr>
        <p:spPr>
          <a:xfrm>
            <a:off x="741614" y="3217236"/>
            <a:ext cx="1156702" cy="461665"/>
          </a:xfrm>
          <a:prstGeom prst="rect">
            <a:avLst/>
          </a:prstGeom>
          <a:noFill/>
        </p:spPr>
        <p:txBody>
          <a:bodyPr wrap="square" rtlCol="0">
            <a:spAutoFit/>
          </a:bodyPr>
          <a:lstStyle/>
          <a:p>
            <a:pPr algn="ctr"/>
            <a:r>
              <a:rPr lang="en-GB" sz="1200" b="1" dirty="0" smtClean="0">
                <a:solidFill>
                  <a:srgbClr val="002060"/>
                </a:solidFill>
                <a:latin typeface="Aller"/>
              </a:rPr>
              <a:t>Date of death ‘</a:t>
            </a:r>
            <a:r>
              <a:rPr lang="en-GB" sz="1200" b="1" dirty="0" smtClean="0">
                <a:solidFill>
                  <a:srgbClr val="FF0000"/>
                </a:solidFill>
                <a:latin typeface="Aller"/>
              </a:rPr>
              <a:t>May 2017</a:t>
            </a:r>
            <a:r>
              <a:rPr lang="en-GB" sz="1200" b="1" dirty="0" smtClean="0">
                <a:solidFill>
                  <a:srgbClr val="002060"/>
                </a:solidFill>
                <a:latin typeface="Aller"/>
              </a:rPr>
              <a:t>’.</a:t>
            </a:r>
            <a:endParaRPr lang="en-US" sz="1200" b="1" dirty="0">
              <a:solidFill>
                <a:srgbClr val="002060"/>
              </a:solidFill>
              <a:latin typeface="Aller"/>
            </a:endParaRPr>
          </a:p>
        </p:txBody>
      </p:sp>
      <p:pic>
        <p:nvPicPr>
          <p:cNvPr id="16" name="Heart" descr="divorce_child1.psd"/>
          <p:cNvPicPr>
            <a:picLocks noChangeAspect="1"/>
          </p:cNvPicPr>
          <p:nvPr/>
        </p:nvPicPr>
        <p:blipFill rotWithShape="1">
          <a:blip r:embed="rId16"/>
          <a:srcRect l="33785" t="37764" r="30339" b="50085"/>
          <a:stretch/>
        </p:blipFill>
        <p:spPr>
          <a:xfrm>
            <a:off x="1176897" y="4337285"/>
            <a:ext cx="1694022" cy="741135"/>
          </a:xfrm>
          <a:prstGeom prst="rect">
            <a:avLst/>
          </a:prstGeom>
        </p:spPr>
      </p:pic>
      <p:pic>
        <p:nvPicPr>
          <p:cNvPr id="17" name="Mrs partner" descr="S43_7.ai"/>
          <p:cNvPicPr>
            <a:picLocks noChangeAspect="1"/>
          </p:cNvPicPr>
          <p:nvPr/>
        </p:nvPicPr>
        <p:blipFill rotWithShape="1">
          <a:blip r:embed="rId17"/>
          <a:srcRect l="52069" t="50112" r="29989" b="-94"/>
          <a:stretch/>
        </p:blipFill>
        <p:spPr>
          <a:xfrm>
            <a:off x="5272711" y="4122070"/>
            <a:ext cx="520520" cy="1405769"/>
          </a:xfrm>
          <a:prstGeom prst="rect">
            <a:avLst/>
          </a:prstGeom>
        </p:spPr>
      </p:pic>
      <p:pic>
        <p:nvPicPr>
          <p:cNvPr id="6" name="Mr partner"/>
          <p:cNvPicPr>
            <a:picLocks noChangeAspect="1"/>
          </p:cNvPicPr>
          <p:nvPr/>
        </p:nvPicPr>
        <p:blipFill rotWithShape="1">
          <a:blip r:embed="rId18"/>
          <a:srcRect t="31224"/>
          <a:stretch/>
        </p:blipFill>
        <p:spPr>
          <a:xfrm>
            <a:off x="2892657" y="4156890"/>
            <a:ext cx="682569" cy="1211066"/>
          </a:xfrm>
          <a:prstGeom prst="rect">
            <a:avLst/>
          </a:prstGeom>
        </p:spPr>
      </p:pic>
      <p:sp>
        <p:nvSpPr>
          <p:cNvPr id="26" name="Now at risk"/>
          <p:cNvSpPr txBox="1"/>
          <p:nvPr/>
        </p:nvSpPr>
        <p:spPr>
          <a:xfrm>
            <a:off x="3071576" y="1042105"/>
            <a:ext cx="2592495" cy="646331"/>
          </a:xfrm>
          <a:prstGeom prst="rect">
            <a:avLst/>
          </a:prstGeom>
          <a:noFill/>
        </p:spPr>
        <p:txBody>
          <a:bodyPr wrap="square" rtlCol="0">
            <a:spAutoFit/>
          </a:bodyPr>
          <a:lstStyle/>
          <a:p>
            <a:pPr algn="ctr"/>
            <a:r>
              <a:rPr lang="en-GB" b="1" dirty="0" smtClean="0">
                <a:solidFill>
                  <a:srgbClr val="002060"/>
                </a:solidFill>
                <a:latin typeface="Aller"/>
              </a:rPr>
              <a:t>Now </a:t>
            </a:r>
            <a:r>
              <a:rPr lang="en-GB" b="1" dirty="0" smtClean="0">
                <a:solidFill>
                  <a:srgbClr val="FF0000"/>
                </a:solidFill>
                <a:latin typeface="Aller"/>
              </a:rPr>
              <a:t>at risk</a:t>
            </a:r>
            <a:r>
              <a:rPr lang="en-GB" b="1" dirty="0" smtClean="0">
                <a:solidFill>
                  <a:srgbClr val="002060"/>
                </a:solidFill>
                <a:latin typeface="Aller"/>
              </a:rPr>
              <a:t> from the descendants…</a:t>
            </a:r>
            <a:endParaRPr lang="en-US" b="1" dirty="0">
              <a:solidFill>
                <a:srgbClr val="002060"/>
              </a:solidFill>
              <a:latin typeface="Aller"/>
            </a:endParaRPr>
          </a:p>
        </p:txBody>
      </p:sp>
      <p:sp>
        <p:nvSpPr>
          <p:cNvPr id="27" name="Divorce"/>
          <p:cNvSpPr txBox="1"/>
          <p:nvPr/>
        </p:nvSpPr>
        <p:spPr>
          <a:xfrm>
            <a:off x="3504892" y="2308113"/>
            <a:ext cx="1524837" cy="369332"/>
          </a:xfrm>
          <a:prstGeom prst="rect">
            <a:avLst/>
          </a:prstGeom>
          <a:noFill/>
        </p:spPr>
        <p:txBody>
          <a:bodyPr wrap="square" rtlCol="0">
            <a:spAutoFit/>
          </a:bodyPr>
          <a:lstStyle/>
          <a:p>
            <a:pPr algn="ctr"/>
            <a:r>
              <a:rPr lang="en-GB" b="1" dirty="0" smtClean="0">
                <a:solidFill>
                  <a:srgbClr val="002060"/>
                </a:solidFill>
                <a:latin typeface="Aller"/>
              </a:rPr>
              <a:t>…</a:t>
            </a:r>
            <a:r>
              <a:rPr lang="en-GB" b="1" dirty="0" smtClean="0">
                <a:solidFill>
                  <a:srgbClr val="FF0000"/>
                </a:solidFill>
                <a:latin typeface="Aller"/>
              </a:rPr>
              <a:t>divorce</a:t>
            </a:r>
            <a:r>
              <a:rPr lang="en-GB" b="1" dirty="0" smtClean="0">
                <a:solidFill>
                  <a:srgbClr val="002060"/>
                </a:solidFill>
                <a:latin typeface="Aller"/>
              </a:rPr>
              <a:t>…</a:t>
            </a:r>
            <a:endParaRPr lang="en-US" b="1" dirty="0">
              <a:solidFill>
                <a:srgbClr val="002060"/>
              </a:solidFill>
              <a:latin typeface="Aller"/>
            </a:endParaRPr>
          </a:p>
        </p:txBody>
      </p:sp>
      <p:pic>
        <p:nvPicPr>
          <p:cNvPr id="28" name="Heart" descr="divorce_child1.psd"/>
          <p:cNvPicPr>
            <a:picLocks noChangeAspect="1"/>
          </p:cNvPicPr>
          <p:nvPr/>
        </p:nvPicPr>
        <p:blipFill rotWithShape="1">
          <a:blip r:embed="rId16"/>
          <a:srcRect l="33785" t="37764" r="30339" b="50085"/>
          <a:stretch/>
        </p:blipFill>
        <p:spPr>
          <a:xfrm>
            <a:off x="5823926" y="4337285"/>
            <a:ext cx="1694022" cy="741135"/>
          </a:xfrm>
          <a:prstGeom prst="rect">
            <a:avLst/>
          </a:prstGeom>
        </p:spPr>
      </p:pic>
      <p:sp>
        <p:nvSpPr>
          <p:cNvPr id="29" name="Remarriage"/>
          <p:cNvSpPr txBox="1"/>
          <p:nvPr/>
        </p:nvSpPr>
        <p:spPr>
          <a:xfrm>
            <a:off x="3326063" y="2291808"/>
            <a:ext cx="1932162" cy="369332"/>
          </a:xfrm>
          <a:prstGeom prst="rect">
            <a:avLst/>
          </a:prstGeom>
          <a:noFill/>
        </p:spPr>
        <p:txBody>
          <a:bodyPr wrap="square" rtlCol="0">
            <a:spAutoFit/>
          </a:bodyPr>
          <a:lstStyle/>
          <a:p>
            <a:pPr algn="ctr"/>
            <a:r>
              <a:rPr lang="en-GB" b="1" dirty="0" smtClean="0">
                <a:solidFill>
                  <a:srgbClr val="002060"/>
                </a:solidFill>
                <a:latin typeface="Aller"/>
              </a:rPr>
              <a:t>…</a:t>
            </a:r>
            <a:r>
              <a:rPr lang="en-GB" b="1" dirty="0" smtClean="0">
                <a:solidFill>
                  <a:srgbClr val="FF0000"/>
                </a:solidFill>
                <a:latin typeface="Aller"/>
              </a:rPr>
              <a:t>remarriage</a:t>
            </a:r>
            <a:r>
              <a:rPr lang="en-GB" b="1" dirty="0" smtClean="0">
                <a:solidFill>
                  <a:srgbClr val="002060"/>
                </a:solidFill>
                <a:latin typeface="Aller"/>
              </a:rPr>
              <a:t>…</a:t>
            </a:r>
            <a:endParaRPr lang="en-US" b="1" dirty="0">
              <a:solidFill>
                <a:srgbClr val="002060"/>
              </a:solidFill>
              <a:latin typeface="Aller"/>
            </a:endParaRPr>
          </a:p>
        </p:txBody>
      </p:sp>
      <p:pic>
        <p:nvPicPr>
          <p:cNvPr id="30" name="Mrs New" descr="S11_1.ai"/>
          <p:cNvPicPr>
            <a:picLocks noChangeAspect="1"/>
          </p:cNvPicPr>
          <p:nvPr/>
        </p:nvPicPr>
        <p:blipFill rotWithShape="1">
          <a:blip r:embed="rId12"/>
          <a:srcRect l="20891" t="34280" r="31017" b="4655"/>
          <a:stretch/>
        </p:blipFill>
        <p:spPr>
          <a:xfrm>
            <a:off x="2984447" y="4109547"/>
            <a:ext cx="441929" cy="1325788"/>
          </a:xfrm>
          <a:prstGeom prst="rect">
            <a:avLst/>
          </a:prstGeom>
        </p:spPr>
      </p:pic>
      <p:sp>
        <p:nvSpPr>
          <p:cNvPr id="31" name="Creditor claims"/>
          <p:cNvSpPr txBox="1"/>
          <p:nvPr/>
        </p:nvSpPr>
        <p:spPr>
          <a:xfrm>
            <a:off x="3077076" y="2325235"/>
            <a:ext cx="2460119" cy="369332"/>
          </a:xfrm>
          <a:prstGeom prst="rect">
            <a:avLst/>
          </a:prstGeom>
          <a:noFill/>
        </p:spPr>
        <p:txBody>
          <a:bodyPr wrap="square" rtlCol="0">
            <a:spAutoFit/>
          </a:bodyPr>
          <a:lstStyle/>
          <a:p>
            <a:pPr algn="ctr"/>
            <a:r>
              <a:rPr lang="en-GB" b="1" dirty="0" smtClean="0">
                <a:solidFill>
                  <a:srgbClr val="002060"/>
                </a:solidFill>
                <a:latin typeface="Aller"/>
              </a:rPr>
              <a:t>…</a:t>
            </a:r>
            <a:r>
              <a:rPr lang="en-GB" b="1" dirty="0" smtClean="0">
                <a:solidFill>
                  <a:srgbClr val="FF0000"/>
                </a:solidFill>
                <a:latin typeface="Aller"/>
              </a:rPr>
              <a:t>Creditor claims</a:t>
            </a:r>
            <a:r>
              <a:rPr lang="en-GB" b="1" dirty="0" smtClean="0">
                <a:solidFill>
                  <a:srgbClr val="002060"/>
                </a:solidFill>
                <a:latin typeface="Aller"/>
              </a:rPr>
              <a:t>…</a:t>
            </a:r>
            <a:endParaRPr lang="en-US" b="1" dirty="0">
              <a:solidFill>
                <a:srgbClr val="002060"/>
              </a:solidFill>
              <a:latin typeface="Aller"/>
            </a:endParaRPr>
          </a:p>
        </p:txBody>
      </p:sp>
      <p:pic>
        <p:nvPicPr>
          <p:cNvPr id="19" name="Mr New" descr="S54_2.ai"/>
          <p:cNvPicPr>
            <a:picLocks noChangeAspect="1"/>
          </p:cNvPicPr>
          <p:nvPr/>
        </p:nvPicPr>
        <p:blipFill rotWithShape="1">
          <a:blip r:embed="rId19"/>
          <a:srcRect l="7718" t="33015" r="49469"/>
          <a:stretch/>
        </p:blipFill>
        <p:spPr>
          <a:xfrm>
            <a:off x="5268220" y="4130557"/>
            <a:ext cx="522093" cy="1439546"/>
          </a:xfrm>
          <a:prstGeom prst="rect">
            <a:avLst/>
          </a:prstGeom>
        </p:spPr>
      </p:pic>
      <p:pic>
        <p:nvPicPr>
          <p:cNvPr id="32" name="Creditor right" descr="S43_7.ai"/>
          <p:cNvPicPr>
            <a:picLocks noChangeAspect="1"/>
          </p:cNvPicPr>
          <p:nvPr/>
        </p:nvPicPr>
        <p:blipFill rotWithShape="1">
          <a:blip r:embed="rId17"/>
          <a:srcRect l="12336" t="50401" r="67401" b="-94"/>
          <a:stretch/>
        </p:blipFill>
        <p:spPr>
          <a:xfrm>
            <a:off x="5250981" y="4098415"/>
            <a:ext cx="606815" cy="1441983"/>
          </a:xfrm>
          <a:prstGeom prst="rect">
            <a:avLst/>
          </a:prstGeom>
        </p:spPr>
      </p:pic>
      <p:sp>
        <p:nvSpPr>
          <p:cNvPr id="33" name="Care fees"/>
          <p:cNvSpPr txBox="1"/>
          <p:nvPr/>
        </p:nvSpPr>
        <p:spPr>
          <a:xfrm>
            <a:off x="3032879" y="2345985"/>
            <a:ext cx="2460119" cy="369332"/>
          </a:xfrm>
          <a:prstGeom prst="rect">
            <a:avLst/>
          </a:prstGeom>
          <a:noFill/>
        </p:spPr>
        <p:txBody>
          <a:bodyPr wrap="square" rtlCol="0">
            <a:spAutoFit/>
          </a:bodyPr>
          <a:lstStyle/>
          <a:p>
            <a:pPr algn="ctr"/>
            <a:r>
              <a:rPr lang="en-GB" b="1" dirty="0" smtClean="0">
                <a:solidFill>
                  <a:srgbClr val="002060"/>
                </a:solidFill>
                <a:latin typeface="Aller"/>
              </a:rPr>
              <a:t>…</a:t>
            </a:r>
            <a:r>
              <a:rPr lang="en-GB" b="1" dirty="0" smtClean="0">
                <a:solidFill>
                  <a:srgbClr val="FF0000"/>
                </a:solidFill>
                <a:latin typeface="Aller"/>
              </a:rPr>
              <a:t>Care fees</a:t>
            </a:r>
            <a:r>
              <a:rPr lang="en-GB" b="1" dirty="0" smtClean="0">
                <a:solidFill>
                  <a:srgbClr val="002060"/>
                </a:solidFill>
                <a:latin typeface="Aller"/>
              </a:rPr>
              <a:t>…</a:t>
            </a:r>
            <a:endParaRPr lang="en-US" b="1" dirty="0">
              <a:solidFill>
                <a:srgbClr val="002060"/>
              </a:solidFill>
              <a:latin typeface="Aller"/>
            </a:endParaRPr>
          </a:p>
        </p:txBody>
      </p:sp>
      <p:pic>
        <p:nvPicPr>
          <p:cNvPr id="18" name="Creditor left" descr="S43_7.ai"/>
          <p:cNvPicPr>
            <a:picLocks noChangeAspect="1"/>
          </p:cNvPicPr>
          <p:nvPr/>
        </p:nvPicPr>
        <p:blipFill rotWithShape="1">
          <a:blip r:embed="rId17"/>
          <a:srcRect l="12336" t="50401" r="67401" b="-94"/>
          <a:stretch/>
        </p:blipFill>
        <p:spPr>
          <a:xfrm>
            <a:off x="2901614" y="4042695"/>
            <a:ext cx="614183" cy="1459493"/>
          </a:xfrm>
          <a:prstGeom prst="rect">
            <a:avLst/>
          </a:prstGeom>
        </p:spPr>
      </p:pic>
      <p:pic>
        <p:nvPicPr>
          <p:cNvPr id="20" name="Care Home right" descr="MCj03887160000[1]"/>
          <p:cNvPicPr>
            <a:picLocks noChangeAspect="1" noChangeArrowheads="1"/>
          </p:cNvPicPr>
          <p:nvPr/>
        </p:nvPicPr>
        <p:blipFill>
          <a:blip r:embed="rId20"/>
          <a:stretch>
            <a:fillRect/>
          </a:stretch>
        </p:blipFill>
        <p:spPr bwMode="auto">
          <a:xfrm>
            <a:off x="5108017" y="4218882"/>
            <a:ext cx="1335761" cy="1490008"/>
          </a:xfrm>
          <a:prstGeom prst="rect">
            <a:avLst/>
          </a:prstGeom>
          <a:noFill/>
          <a:ln w="9525">
            <a:noFill/>
            <a:miter lim="800000"/>
            <a:headEnd/>
            <a:tailEnd/>
          </a:ln>
        </p:spPr>
      </p:pic>
      <p:pic>
        <p:nvPicPr>
          <p:cNvPr id="34" name="Care Home left" descr="MCj03887160000[1]"/>
          <p:cNvPicPr>
            <a:picLocks noChangeAspect="1" noChangeArrowheads="1"/>
          </p:cNvPicPr>
          <p:nvPr/>
        </p:nvPicPr>
        <p:blipFill>
          <a:blip r:embed="rId20"/>
          <a:stretch>
            <a:fillRect/>
          </a:stretch>
        </p:blipFill>
        <p:spPr bwMode="auto">
          <a:xfrm>
            <a:off x="2328641" y="4156890"/>
            <a:ext cx="1335761" cy="1490008"/>
          </a:xfrm>
          <a:prstGeom prst="rect">
            <a:avLst/>
          </a:prstGeom>
          <a:noFill/>
          <a:ln w="9525">
            <a:noFill/>
            <a:miter lim="800000"/>
            <a:headEnd/>
            <a:tailEnd/>
          </a:ln>
        </p:spPr>
      </p:pic>
      <p:sp>
        <p:nvSpPr>
          <p:cNvPr id="35" name="And IHT"/>
          <p:cNvSpPr txBox="1"/>
          <p:nvPr/>
        </p:nvSpPr>
        <p:spPr>
          <a:xfrm>
            <a:off x="2995036" y="2346181"/>
            <a:ext cx="2460119" cy="369332"/>
          </a:xfrm>
          <a:prstGeom prst="rect">
            <a:avLst/>
          </a:prstGeom>
          <a:noFill/>
        </p:spPr>
        <p:txBody>
          <a:bodyPr wrap="square" rtlCol="0">
            <a:spAutoFit/>
          </a:bodyPr>
          <a:lstStyle/>
          <a:p>
            <a:pPr algn="ctr"/>
            <a:r>
              <a:rPr lang="en-GB" b="1" dirty="0" smtClean="0">
                <a:solidFill>
                  <a:srgbClr val="002060"/>
                </a:solidFill>
                <a:latin typeface="Aller"/>
              </a:rPr>
              <a:t>…and </a:t>
            </a:r>
            <a:r>
              <a:rPr lang="en-GB" b="1" dirty="0" smtClean="0">
                <a:solidFill>
                  <a:srgbClr val="FF0000"/>
                </a:solidFill>
                <a:latin typeface="Aller"/>
              </a:rPr>
              <a:t>IHT</a:t>
            </a:r>
            <a:r>
              <a:rPr lang="en-GB" b="1" dirty="0">
                <a:solidFill>
                  <a:srgbClr val="002060"/>
                </a:solidFill>
                <a:latin typeface="Aller"/>
              </a:rPr>
              <a:t>.</a:t>
            </a:r>
            <a:endParaRPr lang="en-US" b="1" dirty="0">
              <a:solidFill>
                <a:srgbClr val="002060"/>
              </a:solidFill>
              <a:latin typeface="Aller"/>
            </a:endParaRPr>
          </a:p>
        </p:txBody>
      </p:sp>
      <p:grpSp>
        <p:nvGrpSpPr>
          <p:cNvPr id="25" name="Taxman right"/>
          <p:cNvGrpSpPr/>
          <p:nvPr/>
        </p:nvGrpSpPr>
        <p:grpSpPr>
          <a:xfrm>
            <a:off x="5016993" y="4078973"/>
            <a:ext cx="1070376" cy="1569534"/>
            <a:chOff x="7285769" y="4675335"/>
            <a:chExt cx="1070376" cy="1569534"/>
          </a:xfrm>
        </p:grpSpPr>
        <p:pic>
          <p:nvPicPr>
            <p:cNvPr id="21" name="Taxman"/>
            <p:cNvPicPr>
              <a:picLocks noChangeAspect="1"/>
            </p:cNvPicPr>
            <p:nvPr/>
          </p:nvPicPr>
          <p:blipFill rotWithShape="1">
            <a:blip r:embed="rId21"/>
            <a:srcRect l="44402"/>
            <a:stretch/>
          </p:blipFill>
          <p:spPr>
            <a:xfrm>
              <a:off x="7492952" y="4675335"/>
              <a:ext cx="702643" cy="1491401"/>
            </a:xfrm>
            <a:prstGeom prst="rect">
              <a:avLst/>
            </a:prstGeom>
          </p:spPr>
        </p:pic>
        <p:sp>
          <p:nvSpPr>
            <p:cNvPr id="22" name="TextBox 21"/>
            <p:cNvSpPr txBox="1"/>
            <p:nvPr/>
          </p:nvSpPr>
          <p:spPr>
            <a:xfrm>
              <a:off x="7285769" y="5875537"/>
              <a:ext cx="1070376" cy="369332"/>
            </a:xfrm>
            <a:prstGeom prst="rect">
              <a:avLst/>
            </a:prstGeom>
            <a:noFill/>
          </p:spPr>
          <p:txBody>
            <a:bodyPr wrap="square" rtlCol="0">
              <a:spAutoFit/>
            </a:bodyPr>
            <a:lstStyle/>
            <a:p>
              <a:pPr algn="ctr"/>
              <a:r>
                <a:rPr lang="en-GB" b="1" dirty="0" smtClean="0">
                  <a:solidFill>
                    <a:schemeClr val="accent1"/>
                  </a:solidFill>
                  <a:latin typeface="Aller"/>
                </a:rPr>
                <a:t>Taxman</a:t>
              </a:r>
              <a:endParaRPr lang="en-GB" b="1" dirty="0">
                <a:solidFill>
                  <a:schemeClr val="accent1"/>
                </a:solidFill>
                <a:latin typeface="Aller"/>
              </a:endParaRPr>
            </a:p>
          </p:txBody>
        </p:sp>
      </p:grpSp>
      <p:grpSp>
        <p:nvGrpSpPr>
          <p:cNvPr id="37" name="Taxman left"/>
          <p:cNvGrpSpPr/>
          <p:nvPr/>
        </p:nvGrpSpPr>
        <p:grpSpPr>
          <a:xfrm>
            <a:off x="2566279" y="3965587"/>
            <a:ext cx="1070376" cy="1684045"/>
            <a:chOff x="7285769" y="4560824"/>
            <a:chExt cx="1070376" cy="1684045"/>
          </a:xfrm>
        </p:grpSpPr>
        <p:pic>
          <p:nvPicPr>
            <p:cNvPr id="38" name="Taxman"/>
            <p:cNvPicPr>
              <a:picLocks noChangeAspect="1"/>
            </p:cNvPicPr>
            <p:nvPr/>
          </p:nvPicPr>
          <p:blipFill rotWithShape="1">
            <a:blip r:embed="rId21"/>
            <a:srcRect l="44402"/>
            <a:stretch/>
          </p:blipFill>
          <p:spPr>
            <a:xfrm>
              <a:off x="7492952" y="4560824"/>
              <a:ext cx="756592" cy="1605912"/>
            </a:xfrm>
            <a:prstGeom prst="rect">
              <a:avLst/>
            </a:prstGeom>
          </p:spPr>
        </p:pic>
        <p:sp>
          <p:nvSpPr>
            <p:cNvPr id="39" name="TextBox 38"/>
            <p:cNvSpPr txBox="1"/>
            <p:nvPr/>
          </p:nvSpPr>
          <p:spPr>
            <a:xfrm>
              <a:off x="7285769" y="5875537"/>
              <a:ext cx="1070376" cy="369332"/>
            </a:xfrm>
            <a:prstGeom prst="rect">
              <a:avLst/>
            </a:prstGeom>
            <a:noFill/>
          </p:spPr>
          <p:txBody>
            <a:bodyPr wrap="square" rtlCol="0">
              <a:spAutoFit/>
            </a:bodyPr>
            <a:lstStyle/>
            <a:p>
              <a:pPr algn="ctr"/>
              <a:r>
                <a:rPr lang="en-GB" b="1" dirty="0" smtClean="0">
                  <a:solidFill>
                    <a:schemeClr val="accent1"/>
                  </a:solidFill>
                  <a:latin typeface="Aller"/>
                </a:rPr>
                <a:t>Taxman</a:t>
              </a:r>
              <a:endParaRPr lang="en-GB" b="1" dirty="0">
                <a:solidFill>
                  <a:schemeClr val="accent1"/>
                </a:solidFill>
                <a:latin typeface="Aller"/>
              </a:endParaRPr>
            </a:p>
          </p:txBody>
        </p:sp>
      </p:grpSp>
      <p:pic>
        <p:nvPicPr>
          <p:cNvPr id="40" name="Gravestone left" descr="S28_3g.ai"/>
          <p:cNvPicPr>
            <a:picLocks noChangeAspect="1"/>
          </p:cNvPicPr>
          <p:nvPr/>
        </p:nvPicPr>
        <p:blipFill rotWithShape="1">
          <a:blip r:embed="rId15"/>
          <a:srcRect l="23766" r="23258"/>
          <a:stretch/>
        </p:blipFill>
        <p:spPr>
          <a:xfrm>
            <a:off x="3463002" y="4354724"/>
            <a:ext cx="754676" cy="1201970"/>
          </a:xfrm>
          <a:prstGeom prst="rect">
            <a:avLst/>
          </a:prstGeom>
        </p:spPr>
      </p:pic>
      <p:pic>
        <p:nvPicPr>
          <p:cNvPr id="41" name="Gravestone right" descr="S28_3g.ai"/>
          <p:cNvPicPr>
            <a:picLocks noChangeAspect="1"/>
          </p:cNvPicPr>
          <p:nvPr/>
        </p:nvPicPr>
        <p:blipFill rotWithShape="1">
          <a:blip r:embed="rId15"/>
          <a:srcRect l="23766" r="23258"/>
          <a:stretch/>
        </p:blipFill>
        <p:spPr>
          <a:xfrm>
            <a:off x="4429307" y="4356402"/>
            <a:ext cx="754676" cy="1201970"/>
          </a:xfrm>
          <a:prstGeom prst="rect">
            <a:avLst/>
          </a:prstGeom>
        </p:spPr>
      </p:pic>
      <p:grpSp>
        <p:nvGrpSpPr>
          <p:cNvPr id="36" name="House £100k RNRB"/>
          <p:cNvGrpSpPr/>
          <p:nvPr/>
        </p:nvGrpSpPr>
        <p:grpSpPr>
          <a:xfrm>
            <a:off x="1746900" y="2771596"/>
            <a:ext cx="1156702" cy="1409241"/>
            <a:chOff x="1707011" y="2099284"/>
            <a:chExt cx="1156702" cy="1409241"/>
          </a:xfrm>
        </p:grpSpPr>
        <p:sp>
          <p:nvSpPr>
            <p:cNvPr id="14" name="RNRB"/>
            <p:cNvSpPr txBox="1"/>
            <p:nvPr/>
          </p:nvSpPr>
          <p:spPr>
            <a:xfrm>
              <a:off x="1707011" y="2862194"/>
              <a:ext cx="1156702" cy="646331"/>
            </a:xfrm>
            <a:prstGeom prst="rect">
              <a:avLst/>
            </a:prstGeom>
            <a:noFill/>
          </p:spPr>
          <p:txBody>
            <a:bodyPr wrap="square" rtlCol="0">
              <a:spAutoFit/>
            </a:bodyPr>
            <a:lstStyle/>
            <a:p>
              <a:pPr algn="ctr"/>
              <a:r>
                <a:rPr lang="en-GB" b="1" dirty="0" smtClean="0">
                  <a:solidFill>
                    <a:srgbClr val="002060"/>
                  </a:solidFill>
                  <a:latin typeface="Aller"/>
                </a:rPr>
                <a:t>£100,000 ‘</a:t>
              </a:r>
              <a:r>
                <a:rPr lang="en-GB" b="1" dirty="0" smtClean="0">
                  <a:solidFill>
                    <a:srgbClr val="FF0000"/>
                  </a:solidFill>
                  <a:latin typeface="Aller"/>
                </a:rPr>
                <a:t>RNRB</a:t>
              </a:r>
              <a:r>
                <a:rPr lang="en-GB" b="1" dirty="0" smtClean="0">
                  <a:solidFill>
                    <a:srgbClr val="002060"/>
                  </a:solidFill>
                  <a:latin typeface="Aller"/>
                </a:rPr>
                <a:t>’</a:t>
              </a:r>
              <a:endParaRPr lang="en-US" b="1" dirty="0">
                <a:solidFill>
                  <a:srgbClr val="002060"/>
                </a:solidFill>
                <a:latin typeface="Aller"/>
              </a:endParaRPr>
            </a:p>
          </p:txBody>
        </p:sp>
        <p:pic>
          <p:nvPicPr>
            <p:cNvPr id="42" name="Picture 73" descr="house.png"/>
            <p:cNvPicPr>
              <a:picLocks noChangeAspect="1"/>
            </p:cNvPicPr>
            <p:nvPr/>
          </p:nvPicPr>
          <p:blipFill rotWithShape="1">
            <a:blip r:embed="rId22"/>
            <a:srcRect l="36514" t="15292" r="19070"/>
            <a:stretch/>
          </p:blipFill>
          <p:spPr bwMode="auto">
            <a:xfrm>
              <a:off x="2229631" y="2099284"/>
              <a:ext cx="281354" cy="862733"/>
            </a:xfrm>
            <a:prstGeom prst="rect">
              <a:avLst/>
            </a:prstGeom>
            <a:noFill/>
            <a:ln w="9525">
              <a:noFill/>
              <a:miter lim="800000"/>
              <a:headEnd/>
              <a:tailEnd/>
            </a:ln>
          </p:spPr>
        </p:pic>
      </p:grpSp>
      <p:sp>
        <p:nvSpPr>
          <p:cNvPr id="45" name="Possible CGT"/>
          <p:cNvSpPr txBox="1"/>
          <p:nvPr/>
        </p:nvSpPr>
        <p:spPr>
          <a:xfrm>
            <a:off x="2580153" y="2049134"/>
            <a:ext cx="3530495" cy="923330"/>
          </a:xfrm>
          <a:prstGeom prst="rect">
            <a:avLst/>
          </a:prstGeom>
          <a:noFill/>
        </p:spPr>
        <p:txBody>
          <a:bodyPr wrap="square" rtlCol="0">
            <a:spAutoFit/>
          </a:bodyPr>
          <a:lstStyle/>
          <a:p>
            <a:pPr algn="ctr"/>
            <a:r>
              <a:rPr lang="en-GB" b="1" dirty="0" smtClean="0">
                <a:solidFill>
                  <a:srgbClr val="002060"/>
                </a:solidFill>
                <a:latin typeface="Aller"/>
              </a:rPr>
              <a:t>…possible </a:t>
            </a:r>
            <a:r>
              <a:rPr lang="en-GB" b="1" dirty="0" smtClean="0">
                <a:solidFill>
                  <a:srgbClr val="FF0000"/>
                </a:solidFill>
                <a:latin typeface="Aller"/>
              </a:rPr>
              <a:t>CGT</a:t>
            </a:r>
            <a:r>
              <a:rPr lang="en-GB" b="1" dirty="0" smtClean="0">
                <a:solidFill>
                  <a:srgbClr val="002060"/>
                </a:solidFill>
                <a:latin typeface="Aller"/>
              </a:rPr>
              <a:t> on disposal (assuming not PPR of the descendant(s))… </a:t>
            </a:r>
            <a:endParaRPr lang="en-US" b="1" dirty="0">
              <a:solidFill>
                <a:srgbClr val="002060"/>
              </a:solidFill>
              <a:latin typeface="Aller"/>
            </a:endParaRPr>
          </a:p>
        </p:txBody>
      </p:sp>
      <p:pic>
        <p:nvPicPr>
          <p:cNvPr id="43" name="Sold" descr="S54_3.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23"/>
              <a:stretch>
                <a:fillRect/>
              </a:stretch>
            </p:blipFill>
          </mc:Fallback>
        </mc:AlternateContent>
        <p:spPr>
          <a:xfrm>
            <a:off x="4542503" y="2971055"/>
            <a:ext cx="551495" cy="757810"/>
          </a:xfrm>
          <a:prstGeom prst="rect">
            <a:avLst/>
          </a:prstGeom>
        </p:spPr>
      </p:pic>
      <p:sp>
        <p:nvSpPr>
          <p:cNvPr id="46" name="1st death"/>
          <p:cNvSpPr txBox="1"/>
          <p:nvPr/>
        </p:nvSpPr>
        <p:spPr>
          <a:xfrm>
            <a:off x="3499615" y="654135"/>
            <a:ext cx="1903267" cy="369332"/>
          </a:xfrm>
          <a:prstGeom prst="rect">
            <a:avLst/>
          </a:prstGeom>
          <a:noFill/>
        </p:spPr>
        <p:txBody>
          <a:bodyPr wrap="square" rtlCol="0">
            <a:spAutoFit/>
          </a:bodyPr>
          <a:lstStyle/>
          <a:p>
            <a:pPr algn="ctr"/>
            <a:r>
              <a:rPr lang="en-GB" b="1" dirty="0" smtClean="0">
                <a:solidFill>
                  <a:srgbClr val="FF0000"/>
                </a:solidFill>
                <a:latin typeface="Aller"/>
              </a:rPr>
              <a:t>Married</a:t>
            </a:r>
            <a:r>
              <a:rPr lang="en-GB" b="1" dirty="0" smtClean="0">
                <a:solidFill>
                  <a:srgbClr val="002060"/>
                </a:solidFill>
                <a:latin typeface="Aller"/>
              </a:rPr>
              <a:t> couple.</a:t>
            </a:r>
            <a:endParaRPr lang="en-US" b="1" dirty="0">
              <a:solidFill>
                <a:srgbClr val="002060"/>
              </a:solidFill>
              <a:latin typeface="Aller"/>
            </a:endParaRPr>
          </a:p>
        </p:txBody>
      </p:sp>
      <p:sp>
        <p:nvSpPr>
          <p:cNvPr id="5" name="TextBox 4"/>
          <p:cNvSpPr txBox="1"/>
          <p:nvPr/>
        </p:nvSpPr>
        <p:spPr>
          <a:xfrm>
            <a:off x="265176" y="3282238"/>
            <a:ext cx="8695944" cy="2246769"/>
          </a:xfrm>
          <a:prstGeom prst="rect">
            <a:avLst/>
          </a:prstGeom>
          <a:solidFill>
            <a:schemeClr val="bg1"/>
          </a:solidFill>
          <a:ln w="38100">
            <a:solidFill>
              <a:schemeClr val="accent1"/>
            </a:solidFill>
          </a:ln>
        </p:spPr>
        <p:txBody>
          <a:bodyPr wrap="square" rtlCol="0">
            <a:spAutoFit/>
          </a:bodyPr>
          <a:lstStyle/>
          <a:p>
            <a:pPr algn="ctr"/>
            <a:r>
              <a:rPr lang="en-GB" sz="2800" b="1" dirty="0" smtClean="0">
                <a:solidFill>
                  <a:srgbClr val="FF0000"/>
                </a:solidFill>
                <a:latin typeface="Aller"/>
              </a:rPr>
              <a:t>Lack of flexibility – Is the best option to “use” the RNRB on first death in May 2017?</a:t>
            </a:r>
          </a:p>
          <a:p>
            <a:pPr algn="ctr"/>
            <a:endParaRPr lang="en-GB" sz="2800" b="1" dirty="0">
              <a:solidFill>
                <a:srgbClr val="FF0000"/>
              </a:solidFill>
              <a:latin typeface="Aller"/>
            </a:endParaRPr>
          </a:p>
          <a:p>
            <a:pPr algn="ctr"/>
            <a:r>
              <a:rPr lang="en-GB" sz="2800" b="1" dirty="0" smtClean="0">
                <a:solidFill>
                  <a:srgbClr val="FF0000"/>
                </a:solidFill>
                <a:latin typeface="Aller"/>
              </a:rPr>
              <a:t>Have the “correct” descendants been chosen when the Will was drafted?</a:t>
            </a:r>
            <a:endParaRPr lang="en-GB" sz="2800" b="1" dirty="0">
              <a:solidFill>
                <a:srgbClr val="FF0000"/>
              </a:solidFill>
              <a:latin typeface="Aller"/>
            </a:endParaRPr>
          </a:p>
        </p:txBody>
      </p:sp>
    </p:spTree>
    <p:extLst>
      <p:ext uri="{BB962C8B-B14F-4D97-AF65-F5344CB8AC3E}">
        <p14:creationId xmlns:p14="http://schemas.microsoft.com/office/powerpoint/2010/main" val="372434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par>
                          <p:cTn id="46" fill="hold">
                            <p:stCondLst>
                              <p:cond delay="1500"/>
                            </p:stCondLst>
                            <p:childTnLst>
                              <p:par>
                                <p:cTn id="47" presetID="49" presetClass="path" presetSubtype="0" accel="50000" decel="50000" fill="hold" nodeType="afterEffect">
                                  <p:stCondLst>
                                    <p:cond delay="0"/>
                                  </p:stCondLst>
                                  <p:childTnLst>
                                    <p:animMotion origin="layout" path="M 3.33333E-6 -4.44444E-6 L 0.2217 0.0132 " pathEditMode="relative" rAng="0" ptsTypes="AA">
                                      <p:cBhvr>
                                        <p:cTn id="48" dur="2000" fill="hold"/>
                                        <p:tgtEl>
                                          <p:spTgt spid="36"/>
                                        </p:tgtEl>
                                        <p:attrNameLst>
                                          <p:attrName>ppt_x</p:attrName>
                                          <p:attrName>ppt_y</p:attrName>
                                        </p:attrNameLst>
                                      </p:cBhvr>
                                      <p:rCtr x="11076" y="648"/>
                                    </p:animMotion>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1500"/>
                            </p:stCondLst>
                            <p:childTnLst>
                              <p:par>
                                <p:cTn id="69" presetID="10" presetClass="entr" presetSubtype="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par>
                                <p:cTn id="72" presetID="10" presetClass="entr" presetSubtype="0"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par>
                          <p:cTn id="75" fill="hold">
                            <p:stCondLst>
                              <p:cond delay="2000"/>
                            </p:stCondLst>
                            <p:childTnLst>
                              <p:par>
                                <p:cTn id="76" presetID="10" presetClass="exit" presetSubtype="0" fill="hold" nodeType="afterEffect">
                                  <p:stCondLst>
                                    <p:cond delay="0"/>
                                  </p:stCondLst>
                                  <p:childTnLst>
                                    <p:animEffect transition="out" filter="fade">
                                      <p:cBhvr>
                                        <p:cTn id="77" dur="500"/>
                                        <p:tgtEl>
                                          <p:spTgt spid="6"/>
                                        </p:tgtEl>
                                      </p:cBhvr>
                                    </p:animEffect>
                                    <p:set>
                                      <p:cBhvr>
                                        <p:cTn id="78" dur="1" fill="hold">
                                          <p:stCondLst>
                                            <p:cond delay="499"/>
                                          </p:stCondLst>
                                        </p:cTn>
                                        <p:tgtEl>
                                          <p:spTgt spid="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6"/>
                                        </p:tgtEl>
                                      </p:cBhvr>
                                    </p:animEffect>
                                    <p:set>
                                      <p:cBhvr>
                                        <p:cTn id="89" dur="1" fill="hold">
                                          <p:stCondLst>
                                            <p:cond delay="499"/>
                                          </p:stCondLst>
                                        </p:cTn>
                                        <p:tgtEl>
                                          <p:spTgt spid="1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8"/>
                                        </p:tgtEl>
                                      </p:cBhvr>
                                    </p:animEffect>
                                    <p:set>
                                      <p:cBhvr>
                                        <p:cTn id="92" dur="1" fill="hold">
                                          <p:stCondLst>
                                            <p:cond delay="499"/>
                                          </p:stCondLst>
                                        </p:cTn>
                                        <p:tgtEl>
                                          <p:spTgt spid="28"/>
                                        </p:tgtEl>
                                        <p:attrNameLst>
                                          <p:attrName>style.visibility</p:attrName>
                                        </p:attrNameLst>
                                      </p:cBhvr>
                                      <p:to>
                                        <p:strVal val="hidden"/>
                                      </p:to>
                                    </p:se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childTnLst>
                          </p:cTn>
                        </p:par>
                        <p:par>
                          <p:cTn id="97" fill="hold">
                            <p:stCondLst>
                              <p:cond delay="1000"/>
                            </p:stCondLst>
                            <p:childTnLst>
                              <p:par>
                                <p:cTn id="98" presetID="10" presetClass="entr" presetSubtype="0"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fade">
                                      <p:cBhvr>
                                        <p:cTn id="100" dur="500"/>
                                        <p:tgtEl>
                                          <p:spTgt spid="19"/>
                                        </p:tgtEl>
                                      </p:cBhvr>
                                    </p:animEffect>
                                  </p:childTnLst>
                                </p:cTn>
                              </p:par>
                              <p:par>
                                <p:cTn id="101" presetID="10" presetClass="entr" presetSubtype="0"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500"/>
                                        <p:tgtEl>
                                          <p:spTgt spid="3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29"/>
                                        </p:tgtEl>
                                      </p:cBhvr>
                                    </p:animEffect>
                                    <p:set>
                                      <p:cBhvr>
                                        <p:cTn id="108" dur="1" fill="hold">
                                          <p:stCondLst>
                                            <p:cond delay="499"/>
                                          </p:stCondLst>
                                        </p:cTn>
                                        <p:tgtEl>
                                          <p:spTgt spid="29"/>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19"/>
                                        </p:tgtEl>
                                      </p:cBhvr>
                                    </p:animEffect>
                                    <p:set>
                                      <p:cBhvr>
                                        <p:cTn id="111" dur="1" fill="hold">
                                          <p:stCondLst>
                                            <p:cond delay="499"/>
                                          </p:stCondLst>
                                        </p:cTn>
                                        <p:tgtEl>
                                          <p:spTgt spid="19"/>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30"/>
                                        </p:tgtEl>
                                      </p:cBhvr>
                                    </p:animEffect>
                                    <p:set>
                                      <p:cBhvr>
                                        <p:cTn id="114" dur="1" fill="hold">
                                          <p:stCondLst>
                                            <p:cond delay="499"/>
                                          </p:stCondLst>
                                        </p:cTn>
                                        <p:tgtEl>
                                          <p:spTgt spid="30"/>
                                        </p:tgtEl>
                                        <p:attrNameLst>
                                          <p:attrName>style.visibility</p:attrName>
                                        </p:attrNameLst>
                                      </p:cBhvr>
                                      <p:to>
                                        <p:strVal val="hidden"/>
                                      </p:to>
                                    </p:se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500"/>
                                        <p:tgtEl>
                                          <p:spTgt spid="31"/>
                                        </p:tgtEl>
                                      </p:cBhvr>
                                    </p:animEffect>
                                  </p:childTnLst>
                                </p:cTn>
                              </p:par>
                            </p:childTnLst>
                          </p:cTn>
                        </p:par>
                        <p:par>
                          <p:cTn id="119" fill="hold">
                            <p:stCondLst>
                              <p:cond delay="1000"/>
                            </p:stCondLst>
                            <p:childTnLst>
                              <p:par>
                                <p:cTn id="120" presetID="10" presetClass="entr" presetSubtype="0" fill="hold" nodeType="after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fade">
                                      <p:cBhvr>
                                        <p:cTn id="122" dur="500"/>
                                        <p:tgtEl>
                                          <p:spTgt spid="18"/>
                                        </p:tgtEl>
                                      </p:cBhvr>
                                    </p:animEffect>
                                  </p:childTnLst>
                                </p:cTn>
                              </p:par>
                              <p:par>
                                <p:cTn id="123" presetID="10" presetClass="entr" presetSubtype="0" fill="hold" nodeType="with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500"/>
                                        <p:tgtEl>
                                          <p:spTgt spid="32"/>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childTnLst>
                                    <p:animEffect transition="out" filter="fade">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18"/>
                                        </p:tgtEl>
                                      </p:cBhvr>
                                    </p:animEffect>
                                    <p:set>
                                      <p:cBhvr>
                                        <p:cTn id="133" dur="1" fill="hold">
                                          <p:stCondLst>
                                            <p:cond delay="499"/>
                                          </p:stCondLst>
                                        </p:cTn>
                                        <p:tgtEl>
                                          <p:spTgt spid="18"/>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32"/>
                                        </p:tgtEl>
                                      </p:cBhvr>
                                    </p:animEffect>
                                    <p:set>
                                      <p:cBhvr>
                                        <p:cTn id="136" dur="1" fill="hold">
                                          <p:stCondLst>
                                            <p:cond delay="499"/>
                                          </p:stCondLst>
                                        </p:cTn>
                                        <p:tgtEl>
                                          <p:spTgt spid="32"/>
                                        </p:tgtEl>
                                        <p:attrNameLst>
                                          <p:attrName>style.visibility</p:attrName>
                                        </p:attrNameLst>
                                      </p:cBhvr>
                                      <p:to>
                                        <p:strVal val="hidden"/>
                                      </p:to>
                                    </p:set>
                                  </p:childTnLst>
                                </p:cTn>
                              </p:par>
                            </p:childTnLst>
                          </p:cTn>
                        </p:par>
                        <p:par>
                          <p:cTn id="137" fill="hold">
                            <p:stCondLst>
                              <p:cond delay="500"/>
                            </p:stCondLst>
                            <p:childTnLst>
                              <p:par>
                                <p:cTn id="138" presetID="10" presetClass="entr" presetSubtype="0"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500"/>
                                        <p:tgtEl>
                                          <p:spTgt spid="33"/>
                                        </p:tgtEl>
                                      </p:cBhvr>
                                    </p:animEffect>
                                  </p:childTnLst>
                                </p:cTn>
                              </p:par>
                            </p:childTnLst>
                          </p:cTn>
                        </p:par>
                        <p:par>
                          <p:cTn id="141" fill="hold">
                            <p:stCondLst>
                              <p:cond delay="1000"/>
                            </p:stCondLst>
                            <p:childTnLst>
                              <p:par>
                                <p:cTn id="142" presetID="10" presetClass="entr" presetSubtype="0" fill="hold" nodeType="afterEffect">
                                  <p:stCondLst>
                                    <p:cond delay="0"/>
                                  </p:stCondLst>
                                  <p:childTnLst>
                                    <p:set>
                                      <p:cBhvr>
                                        <p:cTn id="143" dur="1" fill="hold">
                                          <p:stCondLst>
                                            <p:cond delay="0"/>
                                          </p:stCondLst>
                                        </p:cTn>
                                        <p:tgtEl>
                                          <p:spTgt spid="20"/>
                                        </p:tgtEl>
                                        <p:attrNameLst>
                                          <p:attrName>style.visibility</p:attrName>
                                        </p:attrNameLst>
                                      </p:cBhvr>
                                      <p:to>
                                        <p:strVal val="visible"/>
                                      </p:to>
                                    </p:set>
                                    <p:animEffect transition="in" filter="fade">
                                      <p:cBhvr>
                                        <p:cTn id="144" dur="500"/>
                                        <p:tgtEl>
                                          <p:spTgt spid="20"/>
                                        </p:tgtEl>
                                      </p:cBhvr>
                                    </p:animEffect>
                                  </p:childTnLst>
                                </p:cTn>
                              </p:par>
                              <p:par>
                                <p:cTn id="145" presetID="10" presetClass="entr" presetSubtype="0" fill="hold" nodeType="with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500"/>
                                        <p:tgtEl>
                                          <p:spTgt spid="34"/>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1" nodeType="clickEffect">
                                  <p:stCondLst>
                                    <p:cond delay="0"/>
                                  </p:stCondLst>
                                  <p:childTnLst>
                                    <p:animEffect transition="out" filter="fade">
                                      <p:cBhvr>
                                        <p:cTn id="151" dur="500"/>
                                        <p:tgtEl>
                                          <p:spTgt spid="33"/>
                                        </p:tgtEl>
                                      </p:cBhvr>
                                    </p:animEffect>
                                    <p:set>
                                      <p:cBhvr>
                                        <p:cTn id="152" dur="1" fill="hold">
                                          <p:stCondLst>
                                            <p:cond delay="499"/>
                                          </p:stCondLst>
                                        </p:cTn>
                                        <p:tgtEl>
                                          <p:spTgt spid="33"/>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20"/>
                                        </p:tgtEl>
                                      </p:cBhvr>
                                    </p:animEffect>
                                    <p:set>
                                      <p:cBhvr>
                                        <p:cTn id="155" dur="1" fill="hold">
                                          <p:stCondLst>
                                            <p:cond delay="499"/>
                                          </p:stCondLst>
                                        </p:cTn>
                                        <p:tgtEl>
                                          <p:spTgt spid="20"/>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34"/>
                                        </p:tgtEl>
                                      </p:cBhvr>
                                    </p:animEffect>
                                    <p:set>
                                      <p:cBhvr>
                                        <p:cTn id="158" dur="1" fill="hold">
                                          <p:stCondLst>
                                            <p:cond delay="499"/>
                                          </p:stCondLst>
                                        </p:cTn>
                                        <p:tgtEl>
                                          <p:spTgt spid="34"/>
                                        </p:tgtEl>
                                        <p:attrNameLst>
                                          <p:attrName>style.visibility</p:attrName>
                                        </p:attrNameLst>
                                      </p:cBhvr>
                                      <p:to>
                                        <p:strVal val="hidden"/>
                                      </p:to>
                                    </p:set>
                                  </p:childTnLst>
                                </p:cTn>
                              </p:par>
                            </p:childTnLst>
                          </p:cTn>
                        </p:par>
                        <p:par>
                          <p:cTn id="159" fill="hold">
                            <p:stCondLst>
                              <p:cond delay="500"/>
                            </p:stCondLst>
                            <p:childTnLst>
                              <p:par>
                                <p:cTn id="160" presetID="10" presetClass="entr" presetSubtype="0" fill="hold" nodeType="afterEffect">
                                  <p:stCondLst>
                                    <p:cond delay="0"/>
                                  </p:stCondLst>
                                  <p:childTnLst>
                                    <p:set>
                                      <p:cBhvr>
                                        <p:cTn id="161" dur="1" fill="hold">
                                          <p:stCondLst>
                                            <p:cond delay="0"/>
                                          </p:stCondLst>
                                        </p:cTn>
                                        <p:tgtEl>
                                          <p:spTgt spid="25"/>
                                        </p:tgtEl>
                                        <p:attrNameLst>
                                          <p:attrName>style.visibility</p:attrName>
                                        </p:attrNameLst>
                                      </p:cBhvr>
                                      <p:to>
                                        <p:strVal val="visible"/>
                                      </p:to>
                                    </p:set>
                                    <p:animEffect transition="in" filter="fade">
                                      <p:cBhvr>
                                        <p:cTn id="162" dur="500"/>
                                        <p:tgtEl>
                                          <p:spTgt spid="25"/>
                                        </p:tgtEl>
                                      </p:cBhvr>
                                    </p:animEffect>
                                  </p:childTnLst>
                                </p:cTn>
                              </p:par>
                              <p:par>
                                <p:cTn id="163" presetID="10" presetClass="entr" presetSubtype="0" fill="hold" nodeType="withEffect">
                                  <p:stCondLst>
                                    <p:cond delay="0"/>
                                  </p:stCondLst>
                                  <p:childTnLst>
                                    <p:set>
                                      <p:cBhvr>
                                        <p:cTn id="164" dur="1" fill="hold">
                                          <p:stCondLst>
                                            <p:cond delay="0"/>
                                          </p:stCondLst>
                                        </p:cTn>
                                        <p:tgtEl>
                                          <p:spTgt spid="37"/>
                                        </p:tgtEl>
                                        <p:attrNameLst>
                                          <p:attrName>style.visibility</p:attrName>
                                        </p:attrNameLst>
                                      </p:cBhvr>
                                      <p:to>
                                        <p:strVal val="visible"/>
                                      </p:to>
                                    </p:set>
                                    <p:animEffect transition="in" filter="fade">
                                      <p:cBhvr>
                                        <p:cTn id="165" dur="500"/>
                                        <p:tgtEl>
                                          <p:spTgt spid="37"/>
                                        </p:tgtEl>
                                      </p:cBhvr>
                                    </p:animEffect>
                                  </p:childTnLst>
                                </p:cTn>
                              </p:par>
                            </p:childTnLst>
                          </p:cTn>
                        </p:par>
                        <p:par>
                          <p:cTn id="166" fill="hold">
                            <p:stCondLst>
                              <p:cond delay="1000"/>
                            </p:stCondLst>
                            <p:childTnLst>
                              <p:par>
                                <p:cTn id="167" presetID="10" presetClass="entr" presetSubtype="0" fill="hold" grpId="0" nodeType="afterEffect">
                                  <p:stCondLst>
                                    <p:cond delay="0"/>
                                  </p:stCondLst>
                                  <p:childTnLst>
                                    <p:set>
                                      <p:cBhvr>
                                        <p:cTn id="168" dur="1" fill="hold">
                                          <p:stCondLst>
                                            <p:cond delay="0"/>
                                          </p:stCondLst>
                                        </p:cTn>
                                        <p:tgtEl>
                                          <p:spTgt spid="45"/>
                                        </p:tgtEl>
                                        <p:attrNameLst>
                                          <p:attrName>style.visibility</p:attrName>
                                        </p:attrNameLst>
                                      </p:cBhvr>
                                      <p:to>
                                        <p:strVal val="visible"/>
                                      </p:to>
                                    </p:set>
                                    <p:animEffect transition="in" filter="fade">
                                      <p:cBhvr>
                                        <p:cTn id="169" dur="500"/>
                                        <p:tgtEl>
                                          <p:spTgt spid="45"/>
                                        </p:tgtEl>
                                      </p:cBhvr>
                                    </p:animEffect>
                                  </p:childTnLst>
                                </p:cTn>
                              </p:par>
                              <p:par>
                                <p:cTn id="170" presetID="10" presetClass="entr" presetSubtype="0" fill="hold" nodeType="withEffect">
                                  <p:stCondLst>
                                    <p:cond delay="0"/>
                                  </p:stCondLst>
                                  <p:childTnLst>
                                    <p:set>
                                      <p:cBhvr>
                                        <p:cTn id="171" dur="1" fill="hold">
                                          <p:stCondLst>
                                            <p:cond delay="0"/>
                                          </p:stCondLst>
                                        </p:cTn>
                                        <p:tgtEl>
                                          <p:spTgt spid="43"/>
                                        </p:tgtEl>
                                        <p:attrNameLst>
                                          <p:attrName>style.visibility</p:attrName>
                                        </p:attrNameLst>
                                      </p:cBhvr>
                                      <p:to>
                                        <p:strVal val="visible"/>
                                      </p:to>
                                    </p:set>
                                    <p:animEffect transition="in" filter="fade">
                                      <p:cBhvr>
                                        <p:cTn id="172" dur="500"/>
                                        <p:tgtEl>
                                          <p:spTgt spid="4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xit" presetSubtype="0" fill="hold" nodeType="clickEffect">
                                  <p:stCondLst>
                                    <p:cond delay="0"/>
                                  </p:stCondLst>
                                  <p:childTnLst>
                                    <p:animEffect transition="out" filter="fade">
                                      <p:cBhvr>
                                        <p:cTn id="176" dur="500"/>
                                        <p:tgtEl>
                                          <p:spTgt spid="2"/>
                                        </p:tgtEl>
                                      </p:cBhvr>
                                    </p:animEffect>
                                    <p:set>
                                      <p:cBhvr>
                                        <p:cTn id="177" dur="1" fill="hold">
                                          <p:stCondLst>
                                            <p:cond delay="499"/>
                                          </p:stCondLst>
                                        </p:cTn>
                                        <p:tgtEl>
                                          <p:spTgt spid="2"/>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43"/>
                                        </p:tgtEl>
                                      </p:cBhvr>
                                    </p:animEffect>
                                    <p:set>
                                      <p:cBhvr>
                                        <p:cTn id="180" dur="1" fill="hold">
                                          <p:stCondLst>
                                            <p:cond delay="499"/>
                                          </p:stCondLst>
                                        </p:cTn>
                                        <p:tgtEl>
                                          <p:spTgt spid="43"/>
                                        </p:tgtEl>
                                        <p:attrNameLst>
                                          <p:attrName>style.visibility</p:attrName>
                                        </p:attrNameLst>
                                      </p:cBhvr>
                                      <p:to>
                                        <p:strVal val="hidden"/>
                                      </p:to>
                                    </p:set>
                                  </p:childTnLst>
                                </p:cTn>
                              </p:par>
                            </p:childTnLst>
                          </p:cTn>
                        </p:par>
                        <p:par>
                          <p:cTn id="181" fill="hold">
                            <p:stCondLst>
                              <p:cond delay="500"/>
                            </p:stCondLst>
                            <p:childTnLst>
                              <p:par>
                                <p:cTn id="182" presetID="10" presetClass="entr" presetSubtype="0" fill="hold" nodeType="afterEffect">
                                  <p:stCondLst>
                                    <p:cond delay="0"/>
                                  </p:stCondLst>
                                  <p:childTnLst>
                                    <p:set>
                                      <p:cBhvr>
                                        <p:cTn id="183" dur="1" fill="hold">
                                          <p:stCondLst>
                                            <p:cond delay="0"/>
                                          </p:stCondLst>
                                        </p:cTn>
                                        <p:tgtEl>
                                          <p:spTgt spid="40"/>
                                        </p:tgtEl>
                                        <p:attrNameLst>
                                          <p:attrName>style.visibility</p:attrName>
                                        </p:attrNameLst>
                                      </p:cBhvr>
                                      <p:to>
                                        <p:strVal val="visible"/>
                                      </p:to>
                                    </p:set>
                                    <p:animEffect transition="in" filter="fade">
                                      <p:cBhvr>
                                        <p:cTn id="184" dur="500"/>
                                        <p:tgtEl>
                                          <p:spTgt spid="40"/>
                                        </p:tgtEl>
                                      </p:cBhvr>
                                    </p:animEffect>
                                  </p:childTnLst>
                                </p:cTn>
                              </p:par>
                              <p:par>
                                <p:cTn id="185" presetID="10" presetClass="entr" presetSubtype="0" fill="hold" nodeType="withEffect">
                                  <p:stCondLst>
                                    <p:cond delay="0"/>
                                  </p:stCondLst>
                                  <p:childTnLst>
                                    <p:set>
                                      <p:cBhvr>
                                        <p:cTn id="186" dur="1" fill="hold">
                                          <p:stCondLst>
                                            <p:cond delay="0"/>
                                          </p:stCondLst>
                                        </p:cTn>
                                        <p:tgtEl>
                                          <p:spTgt spid="41"/>
                                        </p:tgtEl>
                                        <p:attrNameLst>
                                          <p:attrName>style.visibility</p:attrName>
                                        </p:attrNameLst>
                                      </p:cBhvr>
                                      <p:to>
                                        <p:strVal val="visible"/>
                                      </p:to>
                                    </p:set>
                                    <p:animEffect transition="in" filter="fade">
                                      <p:cBhvr>
                                        <p:cTn id="187" dur="500"/>
                                        <p:tgtEl>
                                          <p:spTgt spid="41"/>
                                        </p:tgtEl>
                                      </p:cBhvr>
                                    </p:animEffect>
                                  </p:childTnLst>
                                </p:cTn>
                              </p:par>
                            </p:childTnLst>
                          </p:cTn>
                        </p:par>
                        <p:par>
                          <p:cTn id="188" fill="hold">
                            <p:stCondLst>
                              <p:cond delay="1000"/>
                            </p:stCondLst>
                            <p:childTnLst>
                              <p:par>
                                <p:cTn id="189" presetID="10" presetClass="exit" presetSubtype="0" fill="hold" grpId="1" nodeType="afterEffect">
                                  <p:stCondLst>
                                    <p:cond delay="0"/>
                                  </p:stCondLst>
                                  <p:childTnLst>
                                    <p:animEffect transition="out" filter="fade">
                                      <p:cBhvr>
                                        <p:cTn id="190" dur="500"/>
                                        <p:tgtEl>
                                          <p:spTgt spid="45"/>
                                        </p:tgtEl>
                                      </p:cBhvr>
                                    </p:animEffect>
                                    <p:set>
                                      <p:cBhvr>
                                        <p:cTn id="191" dur="1" fill="hold">
                                          <p:stCondLst>
                                            <p:cond delay="499"/>
                                          </p:stCondLst>
                                        </p:cTn>
                                        <p:tgtEl>
                                          <p:spTgt spid="45"/>
                                        </p:tgtEl>
                                        <p:attrNameLst>
                                          <p:attrName>style.visibility</p:attrName>
                                        </p:attrNameLst>
                                      </p:cBhvr>
                                      <p:to>
                                        <p:strVal val="hidden"/>
                                      </p:to>
                                    </p:set>
                                  </p:childTnLst>
                                </p:cTn>
                              </p:par>
                            </p:childTnLst>
                          </p:cTn>
                        </p:par>
                        <p:par>
                          <p:cTn id="192" fill="hold">
                            <p:stCondLst>
                              <p:cond delay="1500"/>
                            </p:stCondLst>
                            <p:childTnLst>
                              <p:par>
                                <p:cTn id="193" presetID="10" presetClass="entr" presetSubtype="0" fill="hold" grpId="0" nodeType="afterEffect">
                                  <p:stCondLst>
                                    <p:cond delay="0"/>
                                  </p:stCondLst>
                                  <p:childTnLst>
                                    <p:set>
                                      <p:cBhvr>
                                        <p:cTn id="194" dur="1" fill="hold">
                                          <p:stCondLst>
                                            <p:cond delay="0"/>
                                          </p:stCondLst>
                                        </p:cTn>
                                        <p:tgtEl>
                                          <p:spTgt spid="35"/>
                                        </p:tgtEl>
                                        <p:attrNameLst>
                                          <p:attrName>style.visibility</p:attrName>
                                        </p:attrNameLst>
                                      </p:cBhvr>
                                      <p:to>
                                        <p:strVal val="visible"/>
                                      </p:to>
                                    </p:set>
                                    <p:animEffect transition="in" filter="fade">
                                      <p:cBhvr>
                                        <p:cTn id="195" dur="500"/>
                                        <p:tgtEl>
                                          <p:spTgt spid="35"/>
                                        </p:tgtEl>
                                      </p:cBhvr>
                                    </p:animEffec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5" grpId="0"/>
      <p:bldP spid="26" grpId="0"/>
      <p:bldP spid="27" grpId="0"/>
      <p:bldP spid="27" grpId="1"/>
      <p:bldP spid="29" grpId="0"/>
      <p:bldP spid="29" grpId="1"/>
      <p:bldP spid="31" grpId="0"/>
      <p:bldP spid="31" grpId="1"/>
      <p:bldP spid="33" grpId="0"/>
      <p:bldP spid="33" grpId="1"/>
      <p:bldP spid="35" grpId="0"/>
      <p:bldP spid="45" grpId="0"/>
      <p:bldP spid="45" grpId="1"/>
      <p:bldP spid="46"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0" y="44624"/>
            <a:ext cx="9144000" cy="663830"/>
          </a:xfrm>
          <a:noFill/>
          <a:ln>
            <a:miter lim="800000"/>
            <a:headEnd/>
            <a:tailEnd/>
          </a:ln>
        </p:spPr>
        <p:txBody>
          <a:bodyPr vert="horz" wrap="square" lIns="91440" tIns="45720" rIns="91440" bIns="45720" numCol="1" anchor="t" anchorCtr="0" compatLnSpc="1">
            <a:prstTxWarp prst="textNoShape">
              <a:avLst/>
            </a:prstTxWarp>
          </a:bodyPr>
          <a:lstStyle/>
          <a:p>
            <a:r>
              <a:rPr lang="en-GB" sz="3600" b="1" dirty="0" smtClean="0">
                <a:solidFill>
                  <a:schemeClr val="accent1"/>
                </a:solidFill>
                <a:latin typeface="Aller"/>
              </a:rPr>
              <a:t>RNRB. The options?</a:t>
            </a:r>
            <a:endParaRPr lang="en-GB" sz="3600" b="1" dirty="0">
              <a:solidFill>
                <a:schemeClr val="accent1"/>
              </a:solidFill>
              <a:latin typeface="Aller"/>
            </a:endParaRPr>
          </a:p>
        </p:txBody>
      </p:sp>
      <p:pic>
        <p:nvPicPr>
          <p:cNvPr id="3" name="Mr" descr="S11_1.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04977" y="433766"/>
            <a:ext cx="1207773" cy="2853531"/>
          </a:xfrm>
          <a:prstGeom prst="rect">
            <a:avLst/>
          </a:prstGeom>
        </p:spPr>
      </p:pic>
      <p:pic>
        <p:nvPicPr>
          <p:cNvPr id="4" name="Mrs" descr="S11_1.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7861145" y="400729"/>
            <a:ext cx="1211860" cy="2863185"/>
          </a:xfrm>
          <a:prstGeom prst="rect">
            <a:avLst/>
          </a:prstGeom>
        </p:spPr>
      </p:pic>
      <p:pic>
        <p:nvPicPr>
          <p:cNvPr id="8" name="Mr Will"/>
          <p:cNvPicPr>
            <a:picLocks noChangeAspect="1"/>
          </p:cNvPicPr>
          <p:nvPr/>
        </p:nvPicPr>
        <p:blipFill rotWithShape="1">
          <a:blip r:embed="rId13"/>
          <a:srcRect l="28751" r="32020"/>
          <a:stretch/>
        </p:blipFill>
        <p:spPr>
          <a:xfrm>
            <a:off x="1906463" y="1007017"/>
            <a:ext cx="593125" cy="853514"/>
          </a:xfrm>
          <a:prstGeom prst="rect">
            <a:avLst/>
          </a:prstGeom>
        </p:spPr>
      </p:pic>
      <p:pic>
        <p:nvPicPr>
          <p:cNvPr id="9" name="Mrs Will"/>
          <p:cNvPicPr>
            <a:picLocks noChangeAspect="1"/>
          </p:cNvPicPr>
          <p:nvPr/>
        </p:nvPicPr>
        <p:blipFill rotWithShape="1">
          <a:blip r:embed="rId13"/>
          <a:srcRect l="28751" r="32020"/>
          <a:stretch/>
        </p:blipFill>
        <p:spPr>
          <a:xfrm>
            <a:off x="6568888" y="1007017"/>
            <a:ext cx="593125" cy="853514"/>
          </a:xfrm>
          <a:prstGeom prst="rect">
            <a:avLst/>
          </a:prstGeom>
        </p:spPr>
      </p:pic>
      <p:grpSp>
        <p:nvGrpSpPr>
          <p:cNvPr id="46" name="IIP Beneficiaries"/>
          <p:cNvGrpSpPr/>
          <p:nvPr/>
        </p:nvGrpSpPr>
        <p:grpSpPr>
          <a:xfrm>
            <a:off x="1084765" y="4335614"/>
            <a:ext cx="2241092" cy="1251773"/>
            <a:chOff x="4674463" y="2007612"/>
            <a:chExt cx="3332024" cy="1527752"/>
          </a:xfrm>
        </p:grpSpPr>
        <p:sp>
          <p:nvSpPr>
            <p:cNvPr id="47" name="Rectangle 46"/>
            <p:cNvSpPr/>
            <p:nvPr/>
          </p:nvSpPr>
          <p:spPr>
            <a:xfrm>
              <a:off x="4674463" y="2007612"/>
              <a:ext cx="3332024" cy="1527752"/>
            </a:xfrm>
            <a:prstGeom prst="rect">
              <a:avLst/>
            </a:prstGeom>
            <a:solidFill>
              <a:srgbClr val="66006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FFFFFF"/>
                </a:solidFill>
              </a:endParaRPr>
            </a:p>
          </p:txBody>
        </p:sp>
        <p:sp>
          <p:nvSpPr>
            <p:cNvPr id="48" name="Text Box 12"/>
            <p:cNvSpPr txBox="1">
              <a:spLocks noChangeArrowheads="1"/>
            </p:cNvSpPr>
            <p:nvPr/>
          </p:nvSpPr>
          <p:spPr bwMode="auto">
            <a:xfrm>
              <a:off x="4675134" y="2030905"/>
              <a:ext cx="3323893" cy="901518"/>
            </a:xfrm>
            <a:prstGeom prst="rect">
              <a:avLst/>
            </a:prstGeom>
            <a:noFill/>
            <a:ln w="9525">
              <a:noFill/>
              <a:miter lim="800000"/>
              <a:headEnd/>
              <a:tailEnd/>
            </a:ln>
          </p:spPr>
          <p:txBody>
            <a:bodyPr wrap="square">
              <a:prstTxWarp prst="textNoShape">
                <a:avLst/>
              </a:prstTxWarp>
              <a:spAutoFit/>
            </a:bodyPr>
            <a:lstStyle/>
            <a:p>
              <a:pPr algn="ctr"/>
              <a:r>
                <a:rPr lang="en-GB" sz="1400" b="1" u="sng" dirty="0" err="1" smtClean="0">
                  <a:solidFill>
                    <a:srgbClr val="FFFFFF"/>
                  </a:solidFill>
                  <a:latin typeface="Aller"/>
                  <a:cs typeface="Aller"/>
                </a:rPr>
                <a:t>Remaindermen</a:t>
              </a:r>
              <a:endParaRPr lang="en-GB" sz="1400" b="1" u="sng" dirty="0" smtClean="0">
                <a:solidFill>
                  <a:srgbClr val="FFFFFF"/>
                </a:solidFill>
                <a:latin typeface="Aller"/>
                <a:cs typeface="Aller"/>
              </a:endParaRPr>
            </a:p>
            <a:p>
              <a:pPr algn="ctr"/>
              <a:endParaRPr lang="en-GB" sz="1400" b="1" dirty="0" smtClean="0">
                <a:solidFill>
                  <a:srgbClr val="FFFFFF"/>
                </a:solidFill>
                <a:latin typeface="Aller"/>
                <a:cs typeface="Aller"/>
              </a:endParaRPr>
            </a:p>
            <a:p>
              <a:pPr algn="ctr"/>
              <a:r>
                <a:rPr lang="en-GB" sz="1400" b="1" dirty="0" smtClean="0">
                  <a:solidFill>
                    <a:srgbClr val="FFFFFF"/>
                  </a:solidFill>
                  <a:latin typeface="Aller"/>
                  <a:cs typeface="Aller"/>
                </a:rPr>
                <a:t>‘Children’</a:t>
              </a:r>
              <a:endParaRPr lang="en-GB" sz="1400" b="1" dirty="0">
                <a:solidFill>
                  <a:srgbClr val="FFFFFF"/>
                </a:solidFill>
                <a:latin typeface="Aller"/>
                <a:cs typeface="Aller"/>
              </a:endParaRPr>
            </a:p>
          </p:txBody>
        </p:sp>
      </p:grpSp>
      <p:sp>
        <p:nvSpPr>
          <p:cNvPr id="49" name="Potential Beneficiaries"/>
          <p:cNvSpPr txBox="1">
            <a:spLocks noChangeArrowheads="1"/>
          </p:cNvSpPr>
          <p:nvPr/>
        </p:nvSpPr>
        <p:spPr bwMode="auto">
          <a:xfrm>
            <a:off x="1085215" y="2976285"/>
            <a:ext cx="2235623" cy="738664"/>
          </a:xfrm>
          <a:prstGeom prst="rect">
            <a:avLst/>
          </a:prstGeom>
          <a:solidFill>
            <a:srgbClr val="FFC000"/>
          </a:solidFill>
          <a:ln w="9525">
            <a:noFill/>
            <a:miter lim="800000"/>
            <a:headEnd/>
            <a:tailEnd/>
          </a:ln>
        </p:spPr>
        <p:txBody>
          <a:bodyPr wrap="square">
            <a:prstTxWarp prst="textNoShape">
              <a:avLst/>
            </a:prstTxWarp>
            <a:spAutoFit/>
          </a:bodyPr>
          <a:lstStyle/>
          <a:p>
            <a:pPr algn="ctr"/>
            <a:r>
              <a:rPr lang="en-GB" sz="1400" b="1" u="sng" dirty="0" smtClean="0">
                <a:solidFill>
                  <a:srgbClr val="130624"/>
                </a:solidFill>
                <a:latin typeface="Aller"/>
                <a:cs typeface="Aller"/>
              </a:rPr>
              <a:t>Life Tenant</a:t>
            </a:r>
          </a:p>
          <a:p>
            <a:pPr algn="ctr"/>
            <a:endParaRPr lang="en-GB" sz="1400" b="1" u="sng" dirty="0" smtClean="0">
              <a:solidFill>
                <a:srgbClr val="130624"/>
              </a:solidFill>
              <a:latin typeface="Aller"/>
              <a:cs typeface="Aller"/>
            </a:endParaRPr>
          </a:p>
          <a:p>
            <a:pPr algn="ctr"/>
            <a:r>
              <a:rPr lang="en-GB" sz="1400" b="1" dirty="0" smtClean="0">
                <a:solidFill>
                  <a:srgbClr val="130624"/>
                </a:solidFill>
                <a:latin typeface="Aller"/>
                <a:cs typeface="Aller"/>
              </a:rPr>
              <a:t>Mrs</a:t>
            </a:r>
          </a:p>
        </p:txBody>
      </p:sp>
      <p:grpSp>
        <p:nvGrpSpPr>
          <p:cNvPr id="5" name="Descendants"/>
          <p:cNvGrpSpPr/>
          <p:nvPr/>
        </p:nvGrpSpPr>
        <p:grpSpPr>
          <a:xfrm>
            <a:off x="3628669" y="4226016"/>
            <a:ext cx="1783654" cy="1674056"/>
            <a:chOff x="7054416" y="4301083"/>
            <a:chExt cx="1783654" cy="1674056"/>
          </a:xfrm>
        </p:grpSpPr>
        <p:pic>
          <p:nvPicPr>
            <p:cNvPr id="11" name="Descendants" descr="spouse_and_children.psd"/>
            <p:cNvPicPr>
              <a:picLocks noChangeAspect="1"/>
            </p:cNvPicPr>
            <p:nvPr/>
          </p:nvPicPr>
          <p:blipFill rotWithShape="1">
            <a:blip r:embed="rId14"/>
            <a:srcRect l="60491" t="40608" r="30126"/>
            <a:stretch/>
          </p:blipFill>
          <p:spPr>
            <a:xfrm>
              <a:off x="7425725" y="4301083"/>
              <a:ext cx="482322" cy="1539630"/>
            </a:xfrm>
            <a:prstGeom prst="rect">
              <a:avLst/>
            </a:prstGeom>
          </p:spPr>
        </p:pic>
        <p:sp>
          <p:nvSpPr>
            <p:cNvPr id="10" name="TextBox 9"/>
            <p:cNvSpPr txBox="1"/>
            <p:nvPr/>
          </p:nvSpPr>
          <p:spPr>
            <a:xfrm>
              <a:off x="7054416" y="5605807"/>
              <a:ext cx="1783654" cy="369332"/>
            </a:xfrm>
            <a:prstGeom prst="rect">
              <a:avLst/>
            </a:prstGeom>
            <a:noFill/>
          </p:spPr>
          <p:txBody>
            <a:bodyPr wrap="square" rtlCol="0">
              <a:spAutoFit/>
            </a:bodyPr>
            <a:lstStyle/>
            <a:p>
              <a:pPr algn="ctr"/>
              <a:r>
                <a:rPr lang="en-GB" b="1" dirty="0" smtClean="0">
                  <a:solidFill>
                    <a:srgbClr val="002060"/>
                  </a:solidFill>
                  <a:latin typeface="Aller"/>
                </a:rPr>
                <a:t>‘Descendants’</a:t>
              </a:r>
              <a:endParaRPr lang="en-US" b="1" dirty="0">
                <a:solidFill>
                  <a:srgbClr val="002060"/>
                </a:solidFill>
                <a:latin typeface="Aller"/>
              </a:endParaRPr>
            </a:p>
          </p:txBody>
        </p:sp>
        <p:pic>
          <p:nvPicPr>
            <p:cNvPr id="54" name="Descendants" descr="spouse_and_children.psd"/>
            <p:cNvPicPr>
              <a:picLocks noChangeAspect="1"/>
            </p:cNvPicPr>
            <p:nvPr/>
          </p:nvPicPr>
          <p:blipFill rotWithShape="1">
            <a:blip r:embed="rId14"/>
            <a:srcRect l="80201" t="40607" r="10222" b="4057"/>
            <a:stretch/>
          </p:blipFill>
          <p:spPr>
            <a:xfrm>
              <a:off x="7963789" y="4301083"/>
              <a:ext cx="492369" cy="1434488"/>
            </a:xfrm>
            <a:prstGeom prst="rect">
              <a:avLst/>
            </a:prstGeom>
          </p:spPr>
        </p:pic>
      </p:grpSp>
      <p:grpSp>
        <p:nvGrpSpPr>
          <p:cNvPr id="55" name="IIP Beneficiaries"/>
          <p:cNvGrpSpPr/>
          <p:nvPr/>
        </p:nvGrpSpPr>
        <p:grpSpPr>
          <a:xfrm>
            <a:off x="5758915" y="4347342"/>
            <a:ext cx="2241092" cy="1251773"/>
            <a:chOff x="4674463" y="2007612"/>
            <a:chExt cx="3332024" cy="1527752"/>
          </a:xfrm>
        </p:grpSpPr>
        <p:sp>
          <p:nvSpPr>
            <p:cNvPr id="56" name="Rectangle 55"/>
            <p:cNvSpPr/>
            <p:nvPr/>
          </p:nvSpPr>
          <p:spPr>
            <a:xfrm>
              <a:off x="4674463" y="2007612"/>
              <a:ext cx="3332024" cy="1527752"/>
            </a:xfrm>
            <a:prstGeom prst="rect">
              <a:avLst/>
            </a:prstGeom>
            <a:solidFill>
              <a:srgbClr val="66006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FFFFFF"/>
                </a:solidFill>
              </a:endParaRPr>
            </a:p>
          </p:txBody>
        </p:sp>
        <p:sp>
          <p:nvSpPr>
            <p:cNvPr id="57" name="Text Box 12"/>
            <p:cNvSpPr txBox="1">
              <a:spLocks noChangeArrowheads="1"/>
            </p:cNvSpPr>
            <p:nvPr/>
          </p:nvSpPr>
          <p:spPr bwMode="auto">
            <a:xfrm>
              <a:off x="4675134" y="2030905"/>
              <a:ext cx="3323893" cy="901518"/>
            </a:xfrm>
            <a:prstGeom prst="rect">
              <a:avLst/>
            </a:prstGeom>
            <a:noFill/>
            <a:ln w="9525">
              <a:noFill/>
              <a:miter lim="800000"/>
              <a:headEnd/>
              <a:tailEnd/>
            </a:ln>
          </p:spPr>
          <p:txBody>
            <a:bodyPr wrap="square">
              <a:prstTxWarp prst="textNoShape">
                <a:avLst/>
              </a:prstTxWarp>
              <a:spAutoFit/>
            </a:bodyPr>
            <a:lstStyle/>
            <a:p>
              <a:pPr algn="ctr"/>
              <a:r>
                <a:rPr lang="en-GB" sz="1400" b="1" u="sng" dirty="0" err="1" smtClean="0">
                  <a:solidFill>
                    <a:srgbClr val="FFFFFF"/>
                  </a:solidFill>
                  <a:latin typeface="Aller"/>
                  <a:cs typeface="Aller"/>
                </a:rPr>
                <a:t>Remaindermen</a:t>
              </a:r>
              <a:endParaRPr lang="en-GB" sz="1400" b="1" u="sng" dirty="0" smtClean="0">
                <a:solidFill>
                  <a:srgbClr val="FFFFFF"/>
                </a:solidFill>
                <a:latin typeface="Aller"/>
                <a:cs typeface="Aller"/>
              </a:endParaRPr>
            </a:p>
            <a:p>
              <a:pPr algn="ctr"/>
              <a:endParaRPr lang="en-GB" sz="1400" b="1" dirty="0" smtClean="0">
                <a:solidFill>
                  <a:srgbClr val="FFFFFF"/>
                </a:solidFill>
                <a:latin typeface="Aller"/>
                <a:cs typeface="Aller"/>
              </a:endParaRPr>
            </a:p>
            <a:p>
              <a:pPr algn="ctr"/>
              <a:r>
                <a:rPr lang="en-GB" sz="1400" b="1" dirty="0">
                  <a:solidFill>
                    <a:srgbClr val="FFFFFF"/>
                  </a:solidFill>
                  <a:latin typeface="Aller"/>
                  <a:cs typeface="Aller"/>
                </a:rPr>
                <a:t>‘Children’</a:t>
              </a:r>
            </a:p>
          </p:txBody>
        </p:sp>
      </p:grpSp>
      <p:sp>
        <p:nvSpPr>
          <p:cNvPr id="58" name="Potential Beneficiaries"/>
          <p:cNvSpPr txBox="1">
            <a:spLocks noChangeArrowheads="1"/>
          </p:cNvSpPr>
          <p:nvPr/>
        </p:nvSpPr>
        <p:spPr bwMode="auto">
          <a:xfrm>
            <a:off x="5759365" y="2988013"/>
            <a:ext cx="2235623" cy="738664"/>
          </a:xfrm>
          <a:prstGeom prst="rect">
            <a:avLst/>
          </a:prstGeom>
          <a:solidFill>
            <a:srgbClr val="FFC000"/>
          </a:solidFill>
          <a:ln w="9525">
            <a:noFill/>
            <a:miter lim="800000"/>
            <a:headEnd/>
            <a:tailEnd/>
          </a:ln>
        </p:spPr>
        <p:txBody>
          <a:bodyPr wrap="square">
            <a:prstTxWarp prst="textNoShape">
              <a:avLst/>
            </a:prstTxWarp>
            <a:spAutoFit/>
          </a:bodyPr>
          <a:lstStyle/>
          <a:p>
            <a:pPr algn="ctr"/>
            <a:r>
              <a:rPr lang="en-GB" sz="1400" b="1" u="sng" dirty="0" smtClean="0">
                <a:solidFill>
                  <a:srgbClr val="130624"/>
                </a:solidFill>
                <a:latin typeface="Aller"/>
                <a:cs typeface="Aller"/>
              </a:rPr>
              <a:t>Life Tenant</a:t>
            </a:r>
          </a:p>
          <a:p>
            <a:pPr algn="ctr"/>
            <a:endParaRPr lang="en-GB" sz="1400" b="1" u="sng" dirty="0" smtClean="0">
              <a:solidFill>
                <a:srgbClr val="130624"/>
              </a:solidFill>
              <a:latin typeface="Aller"/>
              <a:cs typeface="Aller"/>
            </a:endParaRPr>
          </a:p>
          <a:p>
            <a:pPr algn="ctr"/>
            <a:r>
              <a:rPr lang="en-GB" sz="1400" b="1" dirty="0" smtClean="0">
                <a:solidFill>
                  <a:srgbClr val="130624"/>
                </a:solidFill>
                <a:latin typeface="Aller"/>
                <a:cs typeface="Aller"/>
              </a:rPr>
              <a:t>Mr.</a:t>
            </a:r>
          </a:p>
        </p:txBody>
      </p:sp>
      <p:pic>
        <p:nvPicPr>
          <p:cNvPr id="20" name="Mr Gravestone" descr="S28_3g.ai"/>
          <p:cNvPicPr>
            <a:picLocks noChangeAspect="1"/>
          </p:cNvPicPr>
          <p:nvPr/>
        </p:nvPicPr>
        <p:blipFill rotWithShape="1">
          <a:blip r:embed="rId15"/>
          <a:srcRect l="23766" r="23258"/>
          <a:stretch/>
        </p:blipFill>
        <p:spPr>
          <a:xfrm>
            <a:off x="204544" y="1849792"/>
            <a:ext cx="884368" cy="1408530"/>
          </a:xfrm>
          <a:prstGeom prst="rect">
            <a:avLst/>
          </a:prstGeom>
        </p:spPr>
      </p:pic>
      <p:sp>
        <p:nvSpPr>
          <p:cNvPr id="21" name="Date of death"/>
          <p:cNvSpPr txBox="1"/>
          <p:nvPr/>
        </p:nvSpPr>
        <p:spPr>
          <a:xfrm>
            <a:off x="-1959" y="3046415"/>
            <a:ext cx="1156702" cy="461665"/>
          </a:xfrm>
          <a:prstGeom prst="rect">
            <a:avLst/>
          </a:prstGeom>
          <a:noFill/>
        </p:spPr>
        <p:txBody>
          <a:bodyPr wrap="square" rtlCol="0">
            <a:spAutoFit/>
          </a:bodyPr>
          <a:lstStyle/>
          <a:p>
            <a:pPr algn="ctr"/>
            <a:r>
              <a:rPr lang="en-GB" sz="1200" b="1" dirty="0" smtClean="0">
                <a:solidFill>
                  <a:srgbClr val="002060"/>
                </a:solidFill>
                <a:latin typeface="Aller"/>
              </a:rPr>
              <a:t>Date of death ‘</a:t>
            </a:r>
            <a:r>
              <a:rPr lang="en-GB" sz="1200" b="1" dirty="0" smtClean="0">
                <a:solidFill>
                  <a:srgbClr val="FF0000"/>
                </a:solidFill>
                <a:latin typeface="Aller"/>
              </a:rPr>
              <a:t>May 2017</a:t>
            </a:r>
            <a:r>
              <a:rPr lang="en-GB" sz="1200" b="1" dirty="0" smtClean="0">
                <a:solidFill>
                  <a:srgbClr val="002060"/>
                </a:solidFill>
                <a:latin typeface="Aller"/>
              </a:rPr>
              <a:t>’.</a:t>
            </a:r>
            <a:endParaRPr lang="en-US" sz="1200" b="1" dirty="0">
              <a:solidFill>
                <a:srgbClr val="002060"/>
              </a:solidFill>
              <a:latin typeface="Aller"/>
            </a:endParaRPr>
          </a:p>
        </p:txBody>
      </p:sp>
      <p:sp>
        <p:nvSpPr>
          <p:cNvPr id="25" name="Now at risk"/>
          <p:cNvSpPr txBox="1"/>
          <p:nvPr/>
        </p:nvSpPr>
        <p:spPr>
          <a:xfrm>
            <a:off x="3187750" y="898231"/>
            <a:ext cx="2592495" cy="646331"/>
          </a:xfrm>
          <a:prstGeom prst="rect">
            <a:avLst/>
          </a:prstGeom>
          <a:noFill/>
        </p:spPr>
        <p:txBody>
          <a:bodyPr wrap="square" rtlCol="0">
            <a:spAutoFit/>
          </a:bodyPr>
          <a:lstStyle/>
          <a:p>
            <a:pPr algn="ctr"/>
            <a:r>
              <a:rPr lang="en-GB" b="1" dirty="0" smtClean="0">
                <a:solidFill>
                  <a:srgbClr val="002060"/>
                </a:solidFill>
                <a:latin typeface="Aller"/>
              </a:rPr>
              <a:t>Now </a:t>
            </a:r>
            <a:r>
              <a:rPr lang="en-GB" b="1" dirty="0" smtClean="0">
                <a:solidFill>
                  <a:srgbClr val="FF0000"/>
                </a:solidFill>
                <a:latin typeface="Aller"/>
              </a:rPr>
              <a:t>at risk</a:t>
            </a:r>
            <a:r>
              <a:rPr lang="en-GB" b="1" dirty="0" smtClean="0">
                <a:solidFill>
                  <a:srgbClr val="002060"/>
                </a:solidFill>
                <a:latin typeface="Aller"/>
              </a:rPr>
              <a:t> from the descendants…</a:t>
            </a:r>
            <a:endParaRPr lang="en-US" b="1" dirty="0">
              <a:solidFill>
                <a:srgbClr val="002060"/>
              </a:solidFill>
              <a:latin typeface="Aller"/>
            </a:endParaRPr>
          </a:p>
        </p:txBody>
      </p:sp>
      <p:sp>
        <p:nvSpPr>
          <p:cNvPr id="33" name="Include a legacy?"/>
          <p:cNvSpPr txBox="1"/>
          <p:nvPr/>
        </p:nvSpPr>
        <p:spPr>
          <a:xfrm>
            <a:off x="2615262" y="879148"/>
            <a:ext cx="3998305" cy="923330"/>
          </a:xfrm>
          <a:prstGeom prst="rect">
            <a:avLst/>
          </a:prstGeom>
          <a:noFill/>
        </p:spPr>
        <p:txBody>
          <a:bodyPr wrap="square" rtlCol="0">
            <a:spAutoFit/>
          </a:bodyPr>
          <a:lstStyle/>
          <a:p>
            <a:pPr algn="ctr"/>
            <a:r>
              <a:rPr lang="en-GB" b="1" dirty="0" smtClean="0">
                <a:solidFill>
                  <a:srgbClr val="002060"/>
                </a:solidFill>
                <a:latin typeface="Aller"/>
              </a:rPr>
              <a:t>Legacy of ‘</a:t>
            </a:r>
            <a:r>
              <a:rPr lang="en-GB" b="1" dirty="0" smtClean="0">
                <a:solidFill>
                  <a:srgbClr val="FF0000"/>
                </a:solidFill>
                <a:latin typeface="Aller"/>
              </a:rPr>
              <a:t>Life interest</a:t>
            </a:r>
            <a:r>
              <a:rPr lang="en-GB" b="1" dirty="0" smtClean="0">
                <a:solidFill>
                  <a:srgbClr val="002060"/>
                </a:solidFill>
                <a:latin typeface="Aller"/>
              </a:rPr>
              <a:t>’ to spouse on first death. (Protective Property Trust).</a:t>
            </a:r>
            <a:endParaRPr lang="en-US" b="1" dirty="0">
              <a:solidFill>
                <a:srgbClr val="002060"/>
              </a:solidFill>
              <a:latin typeface="Aller"/>
            </a:endParaRPr>
          </a:p>
        </p:txBody>
      </p:sp>
      <p:pic>
        <p:nvPicPr>
          <p:cNvPr id="34" name="House right" descr="house.png"/>
          <p:cNvPicPr>
            <a:picLocks noChangeAspect="1"/>
          </p:cNvPicPr>
          <p:nvPr/>
        </p:nvPicPr>
        <p:blipFill rotWithShape="1">
          <a:blip r:embed="rId16"/>
          <a:srcRect l="-10627" t="1176" r="19069" b="-1"/>
          <a:stretch/>
        </p:blipFill>
        <p:spPr bwMode="auto">
          <a:xfrm>
            <a:off x="6611021" y="1708296"/>
            <a:ext cx="654362" cy="1006513"/>
          </a:xfrm>
          <a:prstGeom prst="rect">
            <a:avLst/>
          </a:prstGeom>
          <a:noFill/>
          <a:ln w="9525">
            <a:noFill/>
            <a:miter lim="800000"/>
            <a:headEnd/>
            <a:tailEnd/>
          </a:ln>
        </p:spPr>
      </p:pic>
      <p:pic>
        <p:nvPicPr>
          <p:cNvPr id="35" name="Property lef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7"/>
              <a:stretch>
                <a:fillRect/>
              </a:stretch>
            </p:blipFill>
          </mc:Choice>
          <mc:Fallback>
            <p:blipFill>
              <a:blip r:embed="rId18"/>
              <a:stretch>
                <a:fillRect/>
              </a:stretch>
            </p:blipFill>
          </mc:Fallback>
        </mc:AlternateContent>
        <p:spPr bwMode="auto">
          <a:xfrm>
            <a:off x="1765398" y="1709416"/>
            <a:ext cx="632293" cy="1110985"/>
          </a:xfrm>
          <a:prstGeom prst="rect">
            <a:avLst/>
          </a:prstGeom>
          <a:noFill/>
          <a:ln w="9525">
            <a:noFill/>
            <a:miter lim="800000"/>
            <a:headEnd/>
            <a:tailEnd/>
          </a:ln>
        </p:spPr>
      </p:pic>
      <p:pic>
        <p:nvPicPr>
          <p:cNvPr id="36" name="Mrs Gravestone" descr="S28_3g.ai"/>
          <p:cNvPicPr>
            <a:picLocks noChangeAspect="1"/>
          </p:cNvPicPr>
          <p:nvPr/>
        </p:nvPicPr>
        <p:blipFill rotWithShape="1">
          <a:blip r:embed="rId15"/>
          <a:srcRect l="23766" r="23258"/>
          <a:stretch/>
        </p:blipFill>
        <p:spPr>
          <a:xfrm>
            <a:off x="7968914" y="1843254"/>
            <a:ext cx="884368" cy="1408530"/>
          </a:xfrm>
          <a:prstGeom prst="rect">
            <a:avLst/>
          </a:prstGeom>
        </p:spPr>
      </p:pic>
      <p:sp>
        <p:nvSpPr>
          <p:cNvPr id="37" name="Date of death"/>
          <p:cNvSpPr txBox="1"/>
          <p:nvPr/>
        </p:nvSpPr>
        <p:spPr>
          <a:xfrm>
            <a:off x="7858907" y="3075453"/>
            <a:ext cx="1156702" cy="461665"/>
          </a:xfrm>
          <a:prstGeom prst="rect">
            <a:avLst/>
          </a:prstGeom>
          <a:noFill/>
        </p:spPr>
        <p:txBody>
          <a:bodyPr wrap="square" rtlCol="0">
            <a:spAutoFit/>
          </a:bodyPr>
          <a:lstStyle/>
          <a:p>
            <a:pPr algn="ctr"/>
            <a:r>
              <a:rPr lang="en-GB" sz="1200" b="1" dirty="0" smtClean="0">
                <a:solidFill>
                  <a:srgbClr val="002060"/>
                </a:solidFill>
                <a:latin typeface="Aller"/>
              </a:rPr>
              <a:t>Date of death ‘</a:t>
            </a:r>
            <a:r>
              <a:rPr lang="en-GB" sz="1200" b="1" dirty="0" smtClean="0">
                <a:solidFill>
                  <a:srgbClr val="FF0000"/>
                </a:solidFill>
                <a:latin typeface="Aller"/>
              </a:rPr>
              <a:t>Nov 2017</a:t>
            </a:r>
            <a:r>
              <a:rPr lang="en-GB" sz="1200" b="1" dirty="0" smtClean="0">
                <a:solidFill>
                  <a:srgbClr val="002060"/>
                </a:solidFill>
                <a:latin typeface="Aller"/>
              </a:rPr>
              <a:t>’.</a:t>
            </a:r>
            <a:endParaRPr lang="en-US" sz="1200" b="1" dirty="0">
              <a:solidFill>
                <a:srgbClr val="002060"/>
              </a:solidFill>
              <a:latin typeface="Aller"/>
            </a:endParaRPr>
          </a:p>
        </p:txBody>
      </p:sp>
      <p:sp>
        <p:nvSpPr>
          <p:cNvPr id="38" name="TextBox 37"/>
          <p:cNvSpPr txBox="1">
            <a:spLocks noChangeArrowheads="1"/>
          </p:cNvSpPr>
          <p:nvPr/>
        </p:nvSpPr>
        <p:spPr bwMode="auto">
          <a:xfrm>
            <a:off x="3349997" y="2742203"/>
            <a:ext cx="2192254" cy="369332"/>
          </a:xfrm>
          <a:prstGeom prst="rect">
            <a:avLst/>
          </a:prstGeom>
          <a:noFill/>
          <a:ln w="9525">
            <a:noFill/>
            <a:miter lim="800000"/>
            <a:headEnd/>
            <a:tailEnd/>
          </a:ln>
        </p:spPr>
        <p:txBody>
          <a:bodyPr wrap="square">
            <a:prstTxWarp prst="textNoShape">
              <a:avLst/>
            </a:prstTxWarp>
            <a:spAutoFit/>
          </a:bodyPr>
          <a:lstStyle/>
          <a:p>
            <a:pPr marL="285750" indent="-285750">
              <a:spcBef>
                <a:spcPct val="50000"/>
              </a:spcBef>
              <a:buFont typeface="Arial" panose="020B0604020202020204" pitchFamily="34" charset="0"/>
              <a:buChar char="•"/>
            </a:pPr>
            <a:r>
              <a:rPr lang="en-GB" b="1" dirty="0" smtClean="0">
                <a:solidFill>
                  <a:srgbClr val="25004B"/>
                </a:solidFill>
                <a:latin typeface="Aller"/>
                <a:cs typeface="Aller"/>
              </a:rPr>
              <a:t>Inheritance Tax</a:t>
            </a:r>
            <a:endParaRPr lang="en-US" b="1" dirty="0">
              <a:solidFill>
                <a:srgbClr val="25004B"/>
              </a:solidFill>
              <a:latin typeface="Aller"/>
              <a:cs typeface="Aller"/>
            </a:endParaRPr>
          </a:p>
        </p:txBody>
      </p:sp>
      <p:sp>
        <p:nvSpPr>
          <p:cNvPr id="39" name="TextBox 38"/>
          <p:cNvSpPr txBox="1">
            <a:spLocks noChangeArrowheads="1"/>
          </p:cNvSpPr>
          <p:nvPr/>
        </p:nvSpPr>
        <p:spPr bwMode="auto">
          <a:xfrm>
            <a:off x="3339613" y="3634582"/>
            <a:ext cx="2352115" cy="369332"/>
          </a:xfrm>
          <a:prstGeom prst="rect">
            <a:avLst/>
          </a:prstGeom>
          <a:noFill/>
          <a:ln w="9525">
            <a:noFill/>
            <a:miter lim="800000"/>
            <a:headEnd/>
            <a:tailEnd/>
          </a:ln>
        </p:spPr>
        <p:txBody>
          <a:bodyPr wrap="square">
            <a:prstTxWarp prst="textNoShape">
              <a:avLst/>
            </a:prstTxWarp>
            <a:spAutoFit/>
          </a:bodyPr>
          <a:lstStyle/>
          <a:p>
            <a:pPr marL="285750" indent="-285750">
              <a:spcBef>
                <a:spcPct val="50000"/>
              </a:spcBef>
              <a:buFont typeface="Arial" panose="020B0604020202020204" pitchFamily="34" charset="0"/>
              <a:buChar char="•"/>
            </a:pPr>
            <a:r>
              <a:rPr lang="en-GB" b="1" dirty="0" smtClean="0">
                <a:solidFill>
                  <a:srgbClr val="25004B"/>
                </a:solidFill>
                <a:latin typeface="Aller"/>
                <a:cs typeface="Aller"/>
              </a:rPr>
              <a:t>Long Term Care</a:t>
            </a:r>
            <a:endParaRPr lang="en-US" b="1" dirty="0">
              <a:solidFill>
                <a:srgbClr val="25004B"/>
              </a:solidFill>
              <a:latin typeface="Aller"/>
              <a:cs typeface="Aller"/>
            </a:endParaRPr>
          </a:p>
        </p:txBody>
      </p:sp>
      <p:sp>
        <p:nvSpPr>
          <p:cNvPr id="40" name="TextBox 39"/>
          <p:cNvSpPr txBox="1">
            <a:spLocks noChangeArrowheads="1"/>
          </p:cNvSpPr>
          <p:nvPr/>
        </p:nvSpPr>
        <p:spPr bwMode="auto">
          <a:xfrm>
            <a:off x="3338941" y="3036562"/>
            <a:ext cx="1959311" cy="369332"/>
          </a:xfrm>
          <a:prstGeom prst="rect">
            <a:avLst/>
          </a:prstGeom>
          <a:noFill/>
          <a:ln w="9525">
            <a:noFill/>
            <a:miter lim="800000"/>
            <a:headEnd/>
            <a:tailEnd/>
          </a:ln>
        </p:spPr>
        <p:txBody>
          <a:bodyPr wrap="square">
            <a:prstTxWarp prst="textNoShape">
              <a:avLst/>
            </a:prstTxWarp>
            <a:spAutoFit/>
          </a:bodyPr>
          <a:lstStyle/>
          <a:p>
            <a:pPr marL="285750" indent="-285750">
              <a:spcBef>
                <a:spcPct val="50000"/>
              </a:spcBef>
              <a:buFont typeface="Arial" panose="020B0604020202020204" pitchFamily="34" charset="0"/>
              <a:buChar char="•"/>
            </a:pPr>
            <a:r>
              <a:rPr lang="en-GB" b="1" dirty="0" smtClean="0">
                <a:solidFill>
                  <a:srgbClr val="25004B"/>
                </a:solidFill>
                <a:latin typeface="Aller"/>
                <a:cs typeface="Aller"/>
              </a:rPr>
              <a:t>Remarriage</a:t>
            </a:r>
            <a:endParaRPr lang="en-US" b="1" dirty="0">
              <a:solidFill>
                <a:srgbClr val="25004B"/>
              </a:solidFill>
              <a:latin typeface="Aller"/>
              <a:cs typeface="Aller"/>
            </a:endParaRPr>
          </a:p>
        </p:txBody>
      </p:sp>
      <p:sp>
        <p:nvSpPr>
          <p:cNvPr id="41" name="TextBox 40"/>
          <p:cNvSpPr txBox="1">
            <a:spLocks noChangeArrowheads="1"/>
          </p:cNvSpPr>
          <p:nvPr/>
        </p:nvSpPr>
        <p:spPr bwMode="auto">
          <a:xfrm>
            <a:off x="3340372" y="3339684"/>
            <a:ext cx="2309458" cy="369332"/>
          </a:xfrm>
          <a:prstGeom prst="rect">
            <a:avLst/>
          </a:prstGeom>
          <a:noFill/>
          <a:ln w="9525">
            <a:noFill/>
            <a:miter lim="800000"/>
            <a:headEnd/>
            <a:tailEnd/>
          </a:ln>
        </p:spPr>
        <p:txBody>
          <a:bodyPr wrap="square">
            <a:prstTxWarp prst="textNoShape">
              <a:avLst/>
            </a:prstTxWarp>
            <a:spAutoFit/>
          </a:bodyPr>
          <a:lstStyle/>
          <a:p>
            <a:pPr marL="285750" indent="-285750">
              <a:spcBef>
                <a:spcPct val="50000"/>
              </a:spcBef>
              <a:buFont typeface="Arial" panose="020B0604020202020204" pitchFamily="34" charset="0"/>
              <a:buChar char="•"/>
            </a:pPr>
            <a:r>
              <a:rPr lang="en-GB" b="1" dirty="0" smtClean="0">
                <a:solidFill>
                  <a:srgbClr val="25004B"/>
                </a:solidFill>
                <a:latin typeface="Aller"/>
                <a:cs typeface="Aller"/>
              </a:rPr>
              <a:t>Creditor Claims</a:t>
            </a:r>
          </a:p>
        </p:txBody>
      </p:sp>
      <p:sp>
        <p:nvSpPr>
          <p:cNvPr id="42" name="TextBox 41"/>
          <p:cNvSpPr txBox="1">
            <a:spLocks noChangeArrowheads="1"/>
          </p:cNvSpPr>
          <p:nvPr/>
        </p:nvSpPr>
        <p:spPr bwMode="auto">
          <a:xfrm>
            <a:off x="3340596" y="2439968"/>
            <a:ext cx="1311567" cy="369332"/>
          </a:xfrm>
          <a:prstGeom prst="rect">
            <a:avLst/>
          </a:prstGeom>
          <a:noFill/>
          <a:ln w="9525">
            <a:noFill/>
            <a:miter lim="800000"/>
            <a:headEnd/>
            <a:tailEnd/>
          </a:ln>
        </p:spPr>
        <p:txBody>
          <a:bodyPr wrap="square">
            <a:prstTxWarp prst="textNoShape">
              <a:avLst/>
            </a:prstTxWarp>
            <a:spAutoFit/>
          </a:bodyPr>
          <a:lstStyle/>
          <a:p>
            <a:pPr marL="285750" indent="-285750">
              <a:spcBef>
                <a:spcPct val="50000"/>
              </a:spcBef>
              <a:buFont typeface="Arial" panose="020B0604020202020204" pitchFamily="34" charset="0"/>
              <a:buChar char="•"/>
            </a:pPr>
            <a:r>
              <a:rPr lang="en-GB" b="1" dirty="0" smtClean="0">
                <a:solidFill>
                  <a:srgbClr val="25004B"/>
                </a:solidFill>
                <a:latin typeface="Aller"/>
                <a:cs typeface="Aller"/>
              </a:rPr>
              <a:t>Divorce</a:t>
            </a:r>
            <a:endParaRPr lang="en-US" b="1" dirty="0">
              <a:solidFill>
                <a:srgbClr val="25004B"/>
              </a:solidFill>
              <a:latin typeface="Aller"/>
              <a:cs typeface="Aller"/>
            </a:endParaRPr>
          </a:p>
        </p:txBody>
      </p:sp>
      <p:sp>
        <p:nvSpPr>
          <p:cNvPr id="32" name="1st death"/>
          <p:cNvSpPr txBox="1"/>
          <p:nvPr/>
        </p:nvSpPr>
        <p:spPr>
          <a:xfrm>
            <a:off x="3499615" y="585767"/>
            <a:ext cx="1903267" cy="369332"/>
          </a:xfrm>
          <a:prstGeom prst="rect">
            <a:avLst/>
          </a:prstGeom>
          <a:noFill/>
        </p:spPr>
        <p:txBody>
          <a:bodyPr wrap="square" rtlCol="0">
            <a:spAutoFit/>
          </a:bodyPr>
          <a:lstStyle/>
          <a:p>
            <a:pPr algn="ctr"/>
            <a:r>
              <a:rPr lang="en-GB" b="1" dirty="0" smtClean="0">
                <a:solidFill>
                  <a:srgbClr val="FF0000"/>
                </a:solidFill>
                <a:latin typeface="Aller"/>
              </a:rPr>
              <a:t>Married</a:t>
            </a:r>
            <a:r>
              <a:rPr lang="en-GB" b="1" dirty="0" smtClean="0">
                <a:solidFill>
                  <a:srgbClr val="002060"/>
                </a:solidFill>
                <a:latin typeface="Aller"/>
              </a:rPr>
              <a:t> couple.</a:t>
            </a:r>
            <a:endParaRPr lang="en-US" b="1" dirty="0">
              <a:solidFill>
                <a:srgbClr val="002060"/>
              </a:solidFill>
              <a:latin typeface="Aller"/>
            </a:endParaRPr>
          </a:p>
        </p:txBody>
      </p:sp>
    </p:spTree>
    <p:extLst>
      <p:ext uri="{BB962C8B-B14F-4D97-AF65-F5344CB8AC3E}">
        <p14:creationId xmlns:p14="http://schemas.microsoft.com/office/powerpoint/2010/main" val="263964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49" presetClass="path" presetSubtype="0" accel="50000" decel="50000" fill="hold" nodeType="withEffect">
                                  <p:stCondLst>
                                    <p:cond delay="0"/>
                                  </p:stCondLst>
                                  <p:childTnLst>
                                    <p:animMotion origin="layout" path="M -4.16667E-6 -4.07407E-6 L -0.08107 0.14375 " pathEditMode="relative" rAng="0" ptsTypes="AA">
                                      <p:cBhvr>
                                        <p:cTn id="16" dur="2000" fill="hold"/>
                                        <p:tgtEl>
                                          <p:spTgt spid="35"/>
                                        </p:tgtEl>
                                        <p:attrNameLst>
                                          <p:attrName>ppt_x</p:attrName>
                                          <p:attrName>ppt_y</p:attrName>
                                        </p:attrNameLst>
                                      </p:cBhvr>
                                      <p:rCtr x="-4062" y="7269"/>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xit" presetSubtype="0" fill="hold" grpId="0" nodeType="withEffect">
                                  <p:stCondLst>
                                    <p:cond delay="0"/>
                                  </p:stCondLst>
                                  <p:childTnLst>
                                    <p:animEffect transition="out" filter="fade">
                                      <p:cBhvr>
                                        <p:cTn id="30" dur="500"/>
                                        <p:tgtEl>
                                          <p:spTgt spid="58"/>
                                        </p:tgtEl>
                                      </p:cBhvr>
                                    </p:animEffect>
                                    <p:set>
                                      <p:cBhvr>
                                        <p:cTn id="31" dur="1" fill="hold">
                                          <p:stCondLst>
                                            <p:cond delay="499"/>
                                          </p:stCondLst>
                                        </p:cTn>
                                        <p:tgtEl>
                                          <p:spTgt spid="5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9"/>
                                        </p:tgtEl>
                                      </p:cBhvr>
                                    </p:animEffect>
                                    <p:set>
                                      <p:cBhvr>
                                        <p:cTn id="34" dur="1" fill="hold">
                                          <p:stCondLst>
                                            <p:cond delay="499"/>
                                          </p:stCondLst>
                                        </p:cTn>
                                        <p:tgtEl>
                                          <p:spTgt spid="49"/>
                                        </p:tgtEl>
                                        <p:attrNameLst>
                                          <p:attrName>style.visibility</p:attrName>
                                        </p:attrNameLst>
                                      </p:cBhvr>
                                      <p:to>
                                        <p:strVal val="hidden"/>
                                      </p:to>
                                    </p:set>
                                  </p:childTnLst>
                                </p:cTn>
                              </p:par>
                            </p:childTnLst>
                          </p:cTn>
                        </p:par>
                        <p:par>
                          <p:cTn id="35" fill="hold">
                            <p:stCondLst>
                              <p:cond delay="1000"/>
                            </p:stCondLst>
                            <p:childTnLst>
                              <p:par>
                                <p:cTn id="36" presetID="49" presetClass="path" presetSubtype="0" accel="50000" decel="50000" fill="hold" nodeType="afterEffect">
                                  <p:stCondLst>
                                    <p:cond delay="0"/>
                                  </p:stCondLst>
                                  <p:childTnLst>
                                    <p:animMotion origin="layout" path="M -0.08107 0.14375 L -0.08958 0.39746 " pathEditMode="relative" rAng="0" ptsTypes="AA">
                                      <p:cBhvr>
                                        <p:cTn id="37" dur="2000" fill="hold"/>
                                        <p:tgtEl>
                                          <p:spTgt spid="35"/>
                                        </p:tgtEl>
                                        <p:attrNameLst>
                                          <p:attrName>ppt_x</p:attrName>
                                          <p:attrName>ppt_y</p:attrName>
                                        </p:attrNameLst>
                                      </p:cBhvr>
                                      <p:rCtr x="-434" y="12685"/>
                                    </p:animMotion>
                                  </p:childTnLst>
                                </p:cTn>
                              </p:par>
                              <p:par>
                                <p:cTn id="38" presetID="42" presetClass="path" presetSubtype="0" accel="50000" decel="50000" fill="hold" nodeType="withEffect">
                                  <p:stCondLst>
                                    <p:cond delay="0"/>
                                  </p:stCondLst>
                                  <p:childTnLst>
                                    <p:animMotion origin="layout" path="M -5.55556E-7 -3.7037E-6 L 0.10104 0.40209 " pathEditMode="relative" rAng="0" ptsTypes="AA">
                                      <p:cBhvr>
                                        <p:cTn id="39" dur="2000" fill="hold"/>
                                        <p:tgtEl>
                                          <p:spTgt spid="34"/>
                                        </p:tgtEl>
                                        <p:attrNameLst>
                                          <p:attrName>ppt_x</p:attrName>
                                          <p:attrName>ppt_y</p:attrName>
                                        </p:attrNameLst>
                                      </p:cBhvr>
                                      <p:rCtr x="5052" y="20093"/>
                                    </p:animMotion>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par>
                          <p:cTn id="65" fill="hold">
                            <p:stCondLst>
                              <p:cond delay="3000"/>
                            </p:stCondLst>
                            <p:childTnLst>
                              <p:par>
                                <p:cTn id="66" presetID="10"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8" grpId="0" animBg="1"/>
      <p:bldP spid="21" grpId="0"/>
      <p:bldP spid="25" grpId="0"/>
      <p:bldP spid="33" grpId="0"/>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568952" cy="553998"/>
          </a:xfrm>
          <a:prstGeom prst="rect">
            <a:avLst/>
          </a:prstGeom>
        </p:spPr>
        <p:txBody>
          <a:bodyPr wrap="square" lIns="0" tIns="0" rIns="0" bIns="0">
            <a:spAutoFit/>
          </a:bodyPr>
          <a:lstStyle/>
          <a:p>
            <a:pPr algn="ctr"/>
            <a:r>
              <a:rPr lang="en-US" sz="2400" dirty="0" smtClean="0">
                <a:solidFill>
                  <a:srgbClr val="002060"/>
                </a:solidFill>
                <a:latin typeface="Aller"/>
                <a:cs typeface="Aller"/>
              </a:rPr>
              <a:t> </a:t>
            </a:r>
            <a:r>
              <a:rPr lang="en-US" sz="3600" b="1" dirty="0" smtClean="0">
                <a:solidFill>
                  <a:srgbClr val="002060"/>
                </a:solidFill>
                <a:latin typeface="Aller"/>
                <a:cs typeface="Aller"/>
              </a:rPr>
              <a:t>Recap.</a:t>
            </a:r>
            <a:endParaRPr lang="en-US" dirty="0">
              <a:solidFill>
                <a:srgbClr val="002060"/>
              </a:solidFill>
              <a:latin typeface="Aller"/>
              <a:cs typeface="Aller"/>
            </a:endParaRPr>
          </a:p>
        </p:txBody>
      </p:sp>
      <p:sp>
        <p:nvSpPr>
          <p:cNvPr id="3" name="Rectangle 2"/>
          <p:cNvSpPr/>
          <p:nvPr/>
        </p:nvSpPr>
        <p:spPr>
          <a:xfrm>
            <a:off x="121322" y="984943"/>
            <a:ext cx="8773296" cy="4585871"/>
          </a:xfrm>
          <a:prstGeom prst="rect">
            <a:avLst/>
          </a:prstGeom>
        </p:spPr>
        <p:txBody>
          <a:bodyPr wrap="square">
            <a:spAutoFit/>
          </a:bodyPr>
          <a:lstStyle/>
          <a:p>
            <a:pPr marL="457200" indent="-457200">
              <a:buFont typeface="Arial" panose="020B0604020202020204" pitchFamily="34" charset="0"/>
              <a:buChar char="•"/>
            </a:pPr>
            <a:r>
              <a:rPr lang="en-GB" sz="2800" b="1" dirty="0" smtClean="0">
                <a:solidFill>
                  <a:srgbClr val="002060"/>
                </a:solidFill>
                <a:latin typeface="Aller"/>
                <a:cs typeface="Times New Roman" panose="02020603050405020304" pitchFamily="18" charset="0"/>
              </a:rPr>
              <a:t>Standard Will</a:t>
            </a:r>
            <a:r>
              <a:rPr lang="en-GB" sz="2800" dirty="0" smtClean="0">
                <a:solidFill>
                  <a:srgbClr val="002060"/>
                </a:solidFill>
                <a:latin typeface="Aller"/>
                <a:cs typeface="Times New Roman" panose="02020603050405020304" pitchFamily="18" charset="0"/>
              </a:rPr>
              <a:t>. </a:t>
            </a:r>
            <a:r>
              <a:rPr lang="en-GB" sz="2800" dirty="0" smtClean="0">
                <a:solidFill>
                  <a:srgbClr val="FF0000"/>
                </a:solidFill>
                <a:latin typeface="Aller"/>
                <a:cs typeface="Times New Roman" panose="02020603050405020304" pitchFamily="18" charset="0"/>
              </a:rPr>
              <a:t>All to spouse then children</a:t>
            </a:r>
            <a:r>
              <a:rPr lang="en-GB" sz="2800" dirty="0" smtClean="0">
                <a:solidFill>
                  <a:srgbClr val="002060"/>
                </a:solidFill>
                <a:latin typeface="Aller"/>
                <a:cs typeface="Times New Roman" panose="02020603050405020304" pitchFamily="18" charset="0"/>
              </a:rPr>
              <a:t>?</a:t>
            </a:r>
          </a:p>
          <a:p>
            <a:pPr marL="457200" indent="-457200">
              <a:buFont typeface="Arial" panose="020B0604020202020204" pitchFamily="34" charset="0"/>
              <a:buChar char="•"/>
            </a:pPr>
            <a:endParaRPr lang="en-GB" sz="800" dirty="0" smtClean="0">
              <a:solidFill>
                <a:srgbClr val="002060"/>
              </a:solidFill>
              <a:latin typeface="Aller"/>
              <a:cs typeface="Times New Roman" panose="02020603050405020304" pitchFamily="18" charset="0"/>
            </a:endParaRPr>
          </a:p>
          <a:p>
            <a:pPr marL="914400" lvl="1" indent="-457200">
              <a:buFont typeface="Arial" panose="020B0604020202020204" pitchFamily="34" charset="0"/>
              <a:buChar char="•"/>
            </a:pPr>
            <a:r>
              <a:rPr lang="en-GB" sz="2400" dirty="0" smtClean="0">
                <a:solidFill>
                  <a:srgbClr val="002060"/>
                </a:solidFill>
                <a:latin typeface="Aller"/>
                <a:cs typeface="Times New Roman" panose="02020603050405020304" pitchFamily="18" charset="0"/>
              </a:rPr>
              <a:t>Potential loss of first persons RNRB.</a:t>
            </a:r>
          </a:p>
          <a:p>
            <a:pPr marL="914400" lvl="1" indent="-457200">
              <a:buFont typeface="Arial" panose="020B0604020202020204" pitchFamily="34" charset="0"/>
              <a:buChar char="•"/>
            </a:pPr>
            <a:r>
              <a:rPr lang="en-GB" sz="2400" dirty="0" smtClean="0">
                <a:solidFill>
                  <a:srgbClr val="002060"/>
                </a:solidFill>
                <a:latin typeface="Aller"/>
                <a:cs typeface="Times New Roman" panose="02020603050405020304" pitchFamily="18" charset="0"/>
              </a:rPr>
              <a:t>Compounded estate value may exceed the threshold for RNRB.</a:t>
            </a:r>
          </a:p>
          <a:p>
            <a:pPr marL="914400" lvl="1" indent="-457200">
              <a:buFont typeface="Arial" panose="020B0604020202020204" pitchFamily="34" charset="0"/>
              <a:buChar char="•"/>
            </a:pPr>
            <a:r>
              <a:rPr lang="en-GB" sz="2400" dirty="0">
                <a:solidFill>
                  <a:srgbClr val="002060"/>
                </a:solidFill>
                <a:latin typeface="Aller"/>
                <a:cs typeface="Times New Roman" panose="02020603050405020304" pitchFamily="18" charset="0"/>
              </a:rPr>
              <a:t>G</a:t>
            </a:r>
            <a:r>
              <a:rPr lang="en-GB" sz="2400" dirty="0" smtClean="0">
                <a:solidFill>
                  <a:srgbClr val="002060"/>
                </a:solidFill>
                <a:latin typeface="Aller"/>
                <a:cs typeface="Times New Roman" panose="02020603050405020304" pitchFamily="18" charset="0"/>
              </a:rPr>
              <a:t>enerational threats. (Divorce, creditors, care fees, IHT).</a:t>
            </a:r>
          </a:p>
          <a:p>
            <a:pPr lvl="1"/>
            <a:endParaRPr lang="en-GB" sz="2400" dirty="0" smtClean="0">
              <a:solidFill>
                <a:srgbClr val="002060"/>
              </a:solidFill>
              <a:latin typeface="Aller"/>
              <a:cs typeface="Times New Roman" panose="02020603050405020304" pitchFamily="18" charset="0"/>
            </a:endParaRPr>
          </a:p>
          <a:p>
            <a:pPr marL="457200" indent="-457200">
              <a:buFont typeface="Arial" panose="020B0604020202020204" pitchFamily="34" charset="0"/>
              <a:buChar char="•"/>
            </a:pPr>
            <a:r>
              <a:rPr lang="en-GB" sz="2800" b="1" dirty="0" smtClean="0">
                <a:solidFill>
                  <a:srgbClr val="002060"/>
                </a:solidFill>
                <a:latin typeface="Aller"/>
                <a:cs typeface="Times New Roman" panose="02020603050405020304" pitchFamily="18" charset="0"/>
              </a:rPr>
              <a:t>Standard Will</a:t>
            </a:r>
            <a:r>
              <a:rPr lang="en-GB" sz="2800" dirty="0" smtClean="0">
                <a:solidFill>
                  <a:srgbClr val="002060"/>
                </a:solidFill>
                <a:latin typeface="Aller"/>
                <a:cs typeface="Times New Roman" panose="02020603050405020304" pitchFamily="18" charset="0"/>
              </a:rPr>
              <a:t>. </a:t>
            </a:r>
            <a:r>
              <a:rPr lang="en-GB" sz="2800" dirty="0" smtClean="0">
                <a:solidFill>
                  <a:srgbClr val="FF0000"/>
                </a:solidFill>
                <a:latin typeface="Aller"/>
                <a:cs typeface="Times New Roman" panose="02020603050405020304" pitchFamily="18" charset="0"/>
              </a:rPr>
              <a:t>RNRB ‘absolute’ legacy to descendants</a:t>
            </a:r>
            <a:r>
              <a:rPr lang="en-GB" sz="2800" dirty="0" smtClean="0">
                <a:solidFill>
                  <a:srgbClr val="002060"/>
                </a:solidFill>
                <a:latin typeface="Aller"/>
                <a:cs typeface="Times New Roman" panose="02020603050405020304" pitchFamily="18" charset="0"/>
              </a:rPr>
              <a:t>?</a:t>
            </a:r>
          </a:p>
          <a:p>
            <a:pPr marL="457200" indent="-457200">
              <a:buFont typeface="Arial" panose="020B0604020202020204" pitchFamily="34" charset="0"/>
              <a:buChar char="•"/>
            </a:pPr>
            <a:endParaRPr lang="en-GB" sz="800" dirty="0" smtClean="0">
              <a:solidFill>
                <a:srgbClr val="002060"/>
              </a:solidFill>
              <a:latin typeface="Aller"/>
              <a:cs typeface="Times New Roman" panose="02020603050405020304" pitchFamily="18" charset="0"/>
            </a:endParaRPr>
          </a:p>
          <a:p>
            <a:pPr marL="914400" lvl="1" indent="-457200">
              <a:buFont typeface="Arial" panose="020B0604020202020204" pitchFamily="34" charset="0"/>
              <a:buChar char="•"/>
            </a:pPr>
            <a:r>
              <a:rPr lang="en-GB" sz="2400" dirty="0" smtClean="0">
                <a:solidFill>
                  <a:srgbClr val="002060"/>
                </a:solidFill>
                <a:latin typeface="Aller"/>
                <a:cs typeface="Times New Roman" panose="02020603050405020304" pitchFamily="18" charset="0"/>
              </a:rPr>
              <a:t>Uses RNRB but…</a:t>
            </a:r>
          </a:p>
          <a:p>
            <a:pPr marL="914400" lvl="1" indent="-457200">
              <a:buFont typeface="Arial" panose="020B0604020202020204" pitchFamily="34" charset="0"/>
              <a:buChar char="•"/>
            </a:pPr>
            <a:r>
              <a:rPr lang="en-GB" sz="2400" dirty="0">
                <a:solidFill>
                  <a:srgbClr val="002060"/>
                </a:solidFill>
                <a:latin typeface="Aller"/>
                <a:cs typeface="Times New Roman" panose="02020603050405020304" pitchFamily="18" charset="0"/>
              </a:rPr>
              <a:t>Generational threats. (Divorce, creditors, care fees, </a:t>
            </a:r>
            <a:r>
              <a:rPr lang="en-GB" sz="2400" dirty="0" smtClean="0">
                <a:solidFill>
                  <a:srgbClr val="002060"/>
                </a:solidFill>
                <a:latin typeface="Aller"/>
                <a:cs typeface="Times New Roman" panose="02020603050405020304" pitchFamily="18" charset="0"/>
              </a:rPr>
              <a:t>CGT and IHT</a:t>
            </a:r>
            <a:r>
              <a:rPr lang="en-GB" sz="2400" dirty="0">
                <a:solidFill>
                  <a:srgbClr val="002060"/>
                </a:solidFill>
                <a:latin typeface="Aller"/>
                <a:cs typeface="Times New Roman" panose="02020603050405020304" pitchFamily="18" charset="0"/>
              </a:rPr>
              <a:t>).</a:t>
            </a:r>
          </a:p>
        </p:txBody>
      </p:sp>
    </p:spTree>
    <p:extLst>
      <p:ext uri="{BB962C8B-B14F-4D97-AF65-F5344CB8AC3E}">
        <p14:creationId xmlns:p14="http://schemas.microsoft.com/office/powerpoint/2010/main" val="14883335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568952" cy="553998"/>
          </a:xfrm>
          <a:prstGeom prst="rect">
            <a:avLst/>
          </a:prstGeom>
        </p:spPr>
        <p:txBody>
          <a:bodyPr wrap="square" lIns="0" tIns="0" rIns="0" bIns="0">
            <a:spAutoFit/>
          </a:bodyPr>
          <a:lstStyle/>
          <a:p>
            <a:pPr algn="ctr"/>
            <a:r>
              <a:rPr lang="en-US" sz="2400" dirty="0" smtClean="0">
                <a:solidFill>
                  <a:srgbClr val="002060"/>
                </a:solidFill>
                <a:latin typeface="Aller"/>
                <a:cs typeface="Aller"/>
              </a:rPr>
              <a:t> </a:t>
            </a:r>
            <a:r>
              <a:rPr lang="en-US" sz="3600" b="1" dirty="0" smtClean="0">
                <a:solidFill>
                  <a:srgbClr val="002060"/>
                </a:solidFill>
                <a:latin typeface="Aller"/>
                <a:cs typeface="Aller"/>
              </a:rPr>
              <a:t>Recap.</a:t>
            </a:r>
            <a:endParaRPr lang="en-US" dirty="0">
              <a:solidFill>
                <a:srgbClr val="002060"/>
              </a:solidFill>
              <a:latin typeface="Aller"/>
              <a:cs typeface="Aller"/>
            </a:endParaRPr>
          </a:p>
        </p:txBody>
      </p:sp>
      <p:sp>
        <p:nvSpPr>
          <p:cNvPr id="3" name="Rectangle 2"/>
          <p:cNvSpPr/>
          <p:nvPr/>
        </p:nvSpPr>
        <p:spPr>
          <a:xfrm>
            <a:off x="145140" y="843615"/>
            <a:ext cx="8840918" cy="5016758"/>
          </a:xfrm>
          <a:prstGeom prst="rect">
            <a:avLst/>
          </a:prstGeom>
        </p:spPr>
        <p:txBody>
          <a:bodyPr wrap="square">
            <a:spAutoFit/>
          </a:bodyPr>
          <a:lstStyle/>
          <a:p>
            <a:pPr marL="457200" indent="-457200">
              <a:buFont typeface="Arial" panose="020B0604020202020204" pitchFamily="34" charset="0"/>
              <a:buChar char="•"/>
            </a:pPr>
            <a:r>
              <a:rPr lang="en-GB" sz="2800" b="1" dirty="0" smtClean="0">
                <a:solidFill>
                  <a:srgbClr val="002060"/>
                </a:solidFill>
                <a:latin typeface="Aller"/>
                <a:cs typeface="Times New Roman" panose="02020603050405020304" pitchFamily="18" charset="0"/>
              </a:rPr>
              <a:t>Standard Will</a:t>
            </a:r>
            <a:r>
              <a:rPr lang="en-GB" sz="2800" dirty="0">
                <a:solidFill>
                  <a:srgbClr val="002060"/>
                </a:solidFill>
                <a:latin typeface="Aller"/>
                <a:cs typeface="Times New Roman" panose="02020603050405020304" pitchFamily="18" charset="0"/>
              </a:rPr>
              <a:t> </a:t>
            </a:r>
            <a:r>
              <a:rPr lang="en-GB" sz="2800" dirty="0" smtClean="0">
                <a:solidFill>
                  <a:srgbClr val="FF0000"/>
                </a:solidFill>
                <a:latin typeface="Aller"/>
                <a:cs typeface="Times New Roman" panose="02020603050405020304" pitchFamily="18" charset="0"/>
              </a:rPr>
              <a:t>plus Life Interest to spouse/ Civil Partner</a:t>
            </a:r>
            <a:r>
              <a:rPr lang="en-GB" sz="2800" dirty="0" smtClean="0">
                <a:solidFill>
                  <a:srgbClr val="002060"/>
                </a:solidFill>
                <a:latin typeface="Aller"/>
                <a:cs typeface="Times New Roman" panose="02020603050405020304" pitchFamily="18" charset="0"/>
              </a:rPr>
              <a:t>. I.e. </a:t>
            </a:r>
            <a:r>
              <a:rPr lang="en-GB" sz="2800" dirty="0" smtClean="0">
                <a:solidFill>
                  <a:srgbClr val="FF0000"/>
                </a:solidFill>
                <a:latin typeface="Aller"/>
                <a:cs typeface="Times New Roman" panose="02020603050405020304" pitchFamily="18" charset="0"/>
              </a:rPr>
              <a:t>Protective Property Trust</a:t>
            </a:r>
            <a:r>
              <a:rPr lang="en-GB" sz="2800" dirty="0" smtClean="0">
                <a:solidFill>
                  <a:srgbClr val="002060"/>
                </a:solidFill>
                <a:latin typeface="Aller"/>
                <a:cs typeface="Times New Roman" panose="02020603050405020304" pitchFamily="18" charset="0"/>
              </a:rPr>
              <a:t>.</a:t>
            </a:r>
          </a:p>
          <a:p>
            <a:endParaRPr lang="en-GB" sz="800" dirty="0" smtClean="0">
              <a:solidFill>
                <a:srgbClr val="002060"/>
              </a:solidFill>
              <a:latin typeface="Aller"/>
              <a:cs typeface="Times New Roman" panose="02020603050405020304" pitchFamily="18" charset="0"/>
            </a:endParaRPr>
          </a:p>
          <a:p>
            <a:pPr marL="914400" lvl="1" indent="-457200">
              <a:buFont typeface="Arial" panose="020B0604020202020204" pitchFamily="34" charset="0"/>
              <a:buChar char="•"/>
            </a:pPr>
            <a:r>
              <a:rPr lang="en-GB" sz="2400" dirty="0" smtClean="0">
                <a:solidFill>
                  <a:srgbClr val="002060"/>
                </a:solidFill>
                <a:latin typeface="Aller"/>
                <a:cs typeface="Times New Roman" panose="02020603050405020304" pitchFamily="18" charset="0"/>
              </a:rPr>
              <a:t>First persons RNRB not utilised. </a:t>
            </a:r>
          </a:p>
          <a:p>
            <a:pPr marL="914400" lvl="1" indent="-457200">
              <a:buFont typeface="Arial" panose="020B0604020202020204" pitchFamily="34" charset="0"/>
              <a:buChar char="•"/>
            </a:pPr>
            <a:r>
              <a:rPr lang="en-GB" sz="2400" dirty="0" smtClean="0">
                <a:solidFill>
                  <a:srgbClr val="002060"/>
                </a:solidFill>
                <a:latin typeface="Aller"/>
                <a:cs typeface="Times New Roman" panose="02020603050405020304" pitchFamily="18" charset="0"/>
              </a:rPr>
              <a:t>RNRB applies on second death and 1</a:t>
            </a:r>
            <a:r>
              <a:rPr lang="en-GB" sz="2400" baseline="30000" dirty="0" smtClean="0">
                <a:solidFill>
                  <a:srgbClr val="002060"/>
                </a:solidFill>
                <a:latin typeface="Aller"/>
                <a:cs typeface="Times New Roman" panose="02020603050405020304" pitchFamily="18" charset="0"/>
              </a:rPr>
              <a:t>st</a:t>
            </a:r>
            <a:r>
              <a:rPr lang="en-GB" sz="2400" dirty="0" smtClean="0">
                <a:solidFill>
                  <a:srgbClr val="002060"/>
                </a:solidFill>
                <a:latin typeface="Aller"/>
                <a:cs typeface="Times New Roman" panose="02020603050405020304" pitchFamily="18" charset="0"/>
              </a:rPr>
              <a:t> deaths RNRB is transferable.</a:t>
            </a:r>
          </a:p>
          <a:p>
            <a:pPr marL="914400" lvl="1" indent="-457200">
              <a:buFont typeface="Arial" panose="020B0604020202020204" pitchFamily="34" charset="0"/>
              <a:buChar char="•"/>
            </a:pPr>
            <a:r>
              <a:rPr lang="en-GB" sz="2400" dirty="0">
                <a:solidFill>
                  <a:srgbClr val="002060"/>
                </a:solidFill>
                <a:latin typeface="Aller"/>
                <a:cs typeface="Times New Roman" panose="02020603050405020304" pitchFamily="18" charset="0"/>
              </a:rPr>
              <a:t>Generational threats. (Divorce, creditors, care fees, IHT</a:t>
            </a:r>
            <a:r>
              <a:rPr lang="en-GB" sz="2400" dirty="0" smtClean="0">
                <a:solidFill>
                  <a:srgbClr val="002060"/>
                </a:solidFill>
                <a:latin typeface="Aller"/>
                <a:cs typeface="Times New Roman" panose="02020603050405020304" pitchFamily="18" charset="0"/>
              </a:rPr>
              <a:t>).</a:t>
            </a:r>
          </a:p>
          <a:p>
            <a:pPr lvl="1"/>
            <a:endParaRPr lang="en-GB" sz="2400" dirty="0" smtClean="0">
              <a:solidFill>
                <a:srgbClr val="002060"/>
              </a:solidFill>
              <a:latin typeface="Aller"/>
              <a:cs typeface="Times New Roman" panose="02020603050405020304" pitchFamily="18" charset="0"/>
            </a:endParaRPr>
          </a:p>
          <a:p>
            <a:pPr marL="457200" indent="-457200">
              <a:buFont typeface="Arial" panose="020B0604020202020204" pitchFamily="34" charset="0"/>
              <a:buChar char="•"/>
            </a:pPr>
            <a:r>
              <a:rPr lang="en-GB" sz="2800" b="1" dirty="0" smtClean="0">
                <a:solidFill>
                  <a:srgbClr val="002060"/>
                </a:solidFill>
                <a:latin typeface="Aller"/>
                <a:cs typeface="Times New Roman" panose="02020603050405020304" pitchFamily="18" charset="0"/>
              </a:rPr>
              <a:t>Standard Will </a:t>
            </a:r>
            <a:r>
              <a:rPr lang="en-GB" sz="2800" dirty="0" smtClean="0">
                <a:solidFill>
                  <a:srgbClr val="FF0000"/>
                </a:solidFill>
                <a:latin typeface="Aller"/>
                <a:cs typeface="Times New Roman" panose="02020603050405020304" pitchFamily="18" charset="0"/>
              </a:rPr>
              <a:t>plus Life Interest to partner</a:t>
            </a:r>
            <a:r>
              <a:rPr lang="en-GB" sz="2800" dirty="0" smtClean="0">
                <a:solidFill>
                  <a:srgbClr val="002060"/>
                </a:solidFill>
                <a:latin typeface="Aller"/>
                <a:cs typeface="Times New Roman" panose="02020603050405020304" pitchFamily="18" charset="0"/>
              </a:rPr>
              <a:t>. (i.e. </a:t>
            </a:r>
            <a:r>
              <a:rPr lang="en-GB" sz="2800" dirty="0" smtClean="0">
                <a:solidFill>
                  <a:srgbClr val="FF0000"/>
                </a:solidFill>
                <a:latin typeface="Aller"/>
                <a:cs typeface="Times New Roman" panose="02020603050405020304" pitchFamily="18" charset="0"/>
              </a:rPr>
              <a:t>Non</a:t>
            </a:r>
            <a:r>
              <a:rPr lang="en-GB" sz="2800" dirty="0" smtClean="0">
                <a:solidFill>
                  <a:srgbClr val="002060"/>
                </a:solidFill>
                <a:latin typeface="Aller"/>
                <a:cs typeface="Times New Roman" panose="02020603050405020304" pitchFamily="18" charset="0"/>
              </a:rPr>
              <a:t> spouse/ Civil Partner!)</a:t>
            </a:r>
          </a:p>
          <a:p>
            <a:endParaRPr lang="en-GB" sz="800" dirty="0" smtClean="0">
              <a:solidFill>
                <a:srgbClr val="002060"/>
              </a:solidFill>
              <a:latin typeface="Aller"/>
              <a:cs typeface="Times New Roman" panose="02020603050405020304" pitchFamily="18" charset="0"/>
            </a:endParaRPr>
          </a:p>
          <a:p>
            <a:pPr marL="914400" lvl="1" indent="-457200">
              <a:buFont typeface="Arial" panose="020B0604020202020204" pitchFamily="34" charset="0"/>
              <a:buChar char="•"/>
            </a:pPr>
            <a:r>
              <a:rPr lang="en-GB" sz="2400" dirty="0">
                <a:solidFill>
                  <a:srgbClr val="002060"/>
                </a:solidFill>
                <a:latin typeface="Aller"/>
                <a:cs typeface="Times New Roman" panose="02020603050405020304" pitchFamily="18" charset="0"/>
              </a:rPr>
              <a:t>First persons RNRB </a:t>
            </a:r>
            <a:r>
              <a:rPr lang="en-GB" sz="2400" dirty="0" smtClean="0">
                <a:solidFill>
                  <a:srgbClr val="002060"/>
                </a:solidFill>
                <a:latin typeface="Aller"/>
                <a:cs typeface="Times New Roman" panose="02020603050405020304" pitchFamily="18" charset="0"/>
              </a:rPr>
              <a:t>lost! Not even transferable! </a:t>
            </a:r>
            <a:endParaRPr lang="en-GB" sz="2400" dirty="0">
              <a:solidFill>
                <a:srgbClr val="002060"/>
              </a:solidFill>
              <a:latin typeface="Aller"/>
              <a:cs typeface="Times New Roman" panose="02020603050405020304" pitchFamily="18" charset="0"/>
            </a:endParaRPr>
          </a:p>
          <a:p>
            <a:pPr marL="914400" lvl="1" indent="-457200">
              <a:buFont typeface="Arial" panose="020B0604020202020204" pitchFamily="34" charset="0"/>
              <a:buChar char="•"/>
            </a:pPr>
            <a:r>
              <a:rPr lang="en-GB" sz="2400" dirty="0" smtClean="0">
                <a:solidFill>
                  <a:srgbClr val="002060"/>
                </a:solidFill>
                <a:latin typeface="Aller"/>
                <a:cs typeface="Times New Roman" panose="02020603050405020304" pitchFamily="18" charset="0"/>
              </a:rPr>
              <a:t>No spousal exemption. IHT on first death?</a:t>
            </a:r>
          </a:p>
          <a:p>
            <a:pPr marL="914400" lvl="1" indent="-457200">
              <a:buFont typeface="Arial" panose="020B0604020202020204" pitchFamily="34" charset="0"/>
              <a:buChar char="•"/>
            </a:pPr>
            <a:r>
              <a:rPr lang="en-GB" sz="2400" dirty="0">
                <a:solidFill>
                  <a:srgbClr val="002060"/>
                </a:solidFill>
                <a:latin typeface="Aller"/>
                <a:cs typeface="Times New Roman" panose="02020603050405020304" pitchFamily="18" charset="0"/>
              </a:rPr>
              <a:t>Generational threats. (Divorce, creditors, care fees, IHT).</a:t>
            </a:r>
          </a:p>
        </p:txBody>
      </p:sp>
    </p:spTree>
    <p:extLst>
      <p:ext uri="{BB962C8B-B14F-4D97-AF65-F5344CB8AC3E}">
        <p14:creationId xmlns:p14="http://schemas.microsoft.com/office/powerpoint/2010/main" val="25959159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0" y="2330624"/>
            <a:ext cx="9144000" cy="1191052"/>
          </a:xfrm>
          <a:noFill/>
          <a:ln>
            <a:miter lim="800000"/>
            <a:headEnd/>
            <a:tailEnd/>
          </a:ln>
        </p:spPr>
        <p:txBody>
          <a:bodyPr vert="horz" wrap="square" lIns="91440" tIns="45720" rIns="91440" bIns="45720" numCol="1" anchor="t" anchorCtr="0" compatLnSpc="1">
            <a:prstTxWarp prst="textNoShape">
              <a:avLst/>
            </a:prstTxWarp>
          </a:bodyPr>
          <a:lstStyle/>
          <a:p>
            <a:r>
              <a:rPr lang="en-GB" sz="3600" b="1" dirty="0" smtClean="0">
                <a:solidFill>
                  <a:schemeClr val="accent1"/>
                </a:solidFill>
                <a:latin typeface="Aller"/>
              </a:rPr>
              <a:t>Countrywide’s Solution</a:t>
            </a:r>
            <a:endParaRPr lang="en-GB" sz="3600" b="1" dirty="0">
              <a:solidFill>
                <a:schemeClr val="accent1"/>
              </a:solidFill>
              <a:latin typeface="Aller"/>
            </a:endParaRPr>
          </a:p>
        </p:txBody>
      </p:sp>
    </p:spTree>
    <p:extLst>
      <p:ext uri="{BB962C8B-B14F-4D97-AF65-F5344CB8AC3E}">
        <p14:creationId xmlns:p14="http://schemas.microsoft.com/office/powerpoint/2010/main" val="1257459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09978" y="116632"/>
            <a:ext cx="8998526" cy="492443"/>
          </a:xfrm>
          <a:prstGeom prst="rect">
            <a:avLst/>
          </a:prstGeom>
          <a:noFill/>
        </p:spPr>
        <p:txBody>
          <a:bodyPr wrap="square" lIns="0" tIns="0" rIns="0" bIns="0" rtlCol="0">
            <a:spAutoFit/>
          </a:bodyPr>
          <a:lstStyle/>
          <a:p>
            <a:pPr algn="ctr"/>
            <a:r>
              <a:rPr lang="en-GB" sz="3200" b="1" dirty="0" smtClean="0">
                <a:solidFill>
                  <a:srgbClr val="25004B"/>
                </a:solidFill>
                <a:latin typeface="Aller"/>
                <a:cs typeface="Aller"/>
              </a:rPr>
              <a:t>Solution. Married over 2 x NRB. </a:t>
            </a:r>
            <a:endParaRPr lang="en-US" sz="3200" b="1" dirty="0">
              <a:solidFill>
                <a:srgbClr val="25004B"/>
              </a:solidFill>
              <a:latin typeface="Aller"/>
              <a:cs typeface="Aller"/>
            </a:endParaRPr>
          </a:p>
        </p:txBody>
      </p:sp>
      <p:sp>
        <p:nvSpPr>
          <p:cNvPr id="6" name="Text Box 17"/>
          <p:cNvSpPr txBox="1">
            <a:spLocks noChangeArrowheads="1"/>
          </p:cNvSpPr>
          <p:nvPr/>
        </p:nvSpPr>
        <p:spPr bwMode="auto">
          <a:xfrm>
            <a:off x="2195513" y="1044575"/>
            <a:ext cx="79375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GB">
              <a:solidFill>
                <a:srgbClr val="FFFFFF"/>
              </a:solidFill>
              <a:latin typeface="Dax-Bold" pitchFamily="-84" charset="0"/>
            </a:endParaRPr>
          </a:p>
        </p:txBody>
      </p:sp>
      <p:sp>
        <p:nvSpPr>
          <p:cNvPr id="9" name="Both alive. Equalise estate"/>
          <p:cNvSpPr txBox="1">
            <a:spLocks noChangeArrowheads="1"/>
          </p:cNvSpPr>
          <p:nvPr/>
        </p:nvSpPr>
        <p:spPr bwMode="auto">
          <a:xfrm>
            <a:off x="2942059" y="2123564"/>
            <a:ext cx="3286125" cy="369332"/>
          </a:xfrm>
          <a:prstGeom prst="rect">
            <a:avLst/>
          </a:prstGeom>
          <a:noFill/>
          <a:ln w="9525">
            <a:noFill/>
            <a:miter lim="800000"/>
            <a:headEnd/>
            <a:tailEnd/>
          </a:ln>
        </p:spPr>
        <p:txBody>
          <a:bodyPr>
            <a:prstTxWarp prst="textNoShape">
              <a:avLst/>
            </a:prstTxWarp>
            <a:spAutoFit/>
          </a:bodyPr>
          <a:lstStyle/>
          <a:p>
            <a:pPr algn="ctr"/>
            <a:r>
              <a:rPr lang="en-GB" b="1" dirty="0" smtClean="0">
                <a:solidFill>
                  <a:srgbClr val="25004B"/>
                </a:solidFill>
                <a:latin typeface="Aller"/>
                <a:cs typeface="Aller"/>
              </a:rPr>
              <a:t>Both alive. Equalise </a:t>
            </a:r>
            <a:r>
              <a:rPr lang="en-GB" b="1" dirty="0">
                <a:solidFill>
                  <a:srgbClr val="25004B"/>
                </a:solidFill>
                <a:latin typeface="Aller"/>
                <a:cs typeface="Aller"/>
              </a:rPr>
              <a:t>estate</a:t>
            </a:r>
          </a:p>
        </p:txBody>
      </p:sp>
      <p:grpSp>
        <p:nvGrpSpPr>
          <p:cNvPr id="15" name="Left cash £100k"/>
          <p:cNvGrpSpPr/>
          <p:nvPr/>
        </p:nvGrpSpPr>
        <p:grpSpPr>
          <a:xfrm>
            <a:off x="1691680" y="672599"/>
            <a:ext cx="1329773" cy="1800000"/>
            <a:chOff x="2630147" y="672599"/>
            <a:chExt cx="1329773" cy="1800000"/>
          </a:xfrm>
        </p:grpSpPr>
        <p:pic>
          <p:nvPicPr>
            <p:cNvPr id="11" name="Picture 10"/>
            <p:cNvPicPr>
              <a:picLocks noChangeAspect="1"/>
            </p:cNvPicPr>
            <p:nvPr/>
          </p:nvPicPr>
          <p:blipFill>
            <a:blip r:embed="rId2"/>
            <a:stretch>
              <a:fillRect/>
            </a:stretch>
          </p:blipFill>
          <p:spPr>
            <a:xfrm>
              <a:off x="2648900" y="672599"/>
              <a:ext cx="1233704" cy="1800000"/>
            </a:xfrm>
            <a:prstGeom prst="rect">
              <a:avLst/>
            </a:prstGeom>
          </p:spPr>
        </p:pic>
        <p:sp>
          <p:nvSpPr>
            <p:cNvPr id="18" name="TextBox 17"/>
            <p:cNvSpPr txBox="1"/>
            <p:nvPr/>
          </p:nvSpPr>
          <p:spPr>
            <a:xfrm>
              <a:off x="2630147" y="1603800"/>
              <a:ext cx="1329773" cy="584775"/>
            </a:xfrm>
            <a:prstGeom prst="rect">
              <a:avLst/>
            </a:prstGeom>
            <a:noFill/>
          </p:spPr>
          <p:txBody>
            <a:bodyPr wrap="square" rtlCol="0">
              <a:spAutoFit/>
            </a:bodyPr>
            <a:lstStyle/>
            <a:p>
              <a:pPr algn="ctr"/>
              <a:r>
                <a:rPr lang="en-GB" sz="3200" b="1" dirty="0" smtClean="0">
                  <a:solidFill>
                    <a:srgbClr val="130624"/>
                  </a:solidFill>
                  <a:latin typeface="Aller"/>
                </a:rPr>
                <a:t>£100k</a:t>
              </a:r>
              <a:endParaRPr lang="en-GB" sz="3200" b="1" dirty="0">
                <a:solidFill>
                  <a:srgbClr val="130624"/>
                </a:solidFill>
                <a:latin typeface="Aller"/>
              </a:endParaRPr>
            </a:p>
          </p:txBody>
        </p:sp>
      </p:grpSp>
      <p:grpSp>
        <p:nvGrpSpPr>
          <p:cNvPr id="16" name="Mrs £100k"/>
          <p:cNvGrpSpPr/>
          <p:nvPr/>
        </p:nvGrpSpPr>
        <p:grpSpPr>
          <a:xfrm>
            <a:off x="6125747" y="645380"/>
            <a:ext cx="1381658" cy="1800000"/>
            <a:chOff x="5432993" y="645380"/>
            <a:chExt cx="1381658" cy="1800000"/>
          </a:xfrm>
        </p:grpSpPr>
        <p:pic>
          <p:nvPicPr>
            <p:cNvPr id="46" name="Picture 45"/>
            <p:cNvPicPr>
              <a:picLocks noChangeAspect="1"/>
            </p:cNvPicPr>
            <p:nvPr/>
          </p:nvPicPr>
          <p:blipFill>
            <a:blip r:embed="rId2"/>
            <a:stretch>
              <a:fillRect/>
            </a:stretch>
          </p:blipFill>
          <p:spPr>
            <a:xfrm>
              <a:off x="5478327" y="645380"/>
              <a:ext cx="1233704" cy="1800000"/>
            </a:xfrm>
            <a:prstGeom prst="rect">
              <a:avLst/>
            </a:prstGeom>
          </p:spPr>
        </p:pic>
        <p:sp>
          <p:nvSpPr>
            <p:cNvPr id="30" name="TextBox 29"/>
            <p:cNvSpPr txBox="1"/>
            <p:nvPr/>
          </p:nvSpPr>
          <p:spPr>
            <a:xfrm>
              <a:off x="5432993" y="1595306"/>
              <a:ext cx="1381658" cy="584775"/>
            </a:xfrm>
            <a:prstGeom prst="rect">
              <a:avLst/>
            </a:prstGeom>
            <a:noFill/>
          </p:spPr>
          <p:txBody>
            <a:bodyPr wrap="square" rtlCol="0">
              <a:spAutoFit/>
            </a:bodyPr>
            <a:lstStyle/>
            <a:p>
              <a:pPr algn="ctr"/>
              <a:r>
                <a:rPr lang="en-GB" sz="3200" b="1" dirty="0" smtClean="0">
                  <a:solidFill>
                    <a:srgbClr val="130624"/>
                  </a:solidFill>
                  <a:latin typeface="Aller"/>
                </a:rPr>
                <a:t>£100k</a:t>
              </a:r>
              <a:endParaRPr lang="en-GB" sz="3200" b="1" dirty="0">
                <a:solidFill>
                  <a:srgbClr val="130624"/>
                </a:solidFill>
                <a:latin typeface="Aller"/>
              </a:endParaRPr>
            </a:p>
          </p:txBody>
        </p:sp>
      </p:grpSp>
      <p:pic>
        <p:nvPicPr>
          <p:cNvPr id="12" name="Mrs"/>
          <p:cNvPicPr>
            <a:picLocks noChangeAspect="1"/>
          </p:cNvPicPr>
          <p:nvPr/>
        </p:nvPicPr>
        <p:blipFill rotWithShape="1">
          <a:blip r:embed="rId3"/>
          <a:srcRect l="52590" t="17407" r="29605" b="54501"/>
          <a:stretch/>
        </p:blipFill>
        <p:spPr>
          <a:xfrm>
            <a:off x="7648109" y="899549"/>
            <a:ext cx="488025" cy="1260000"/>
          </a:xfrm>
          <a:prstGeom prst="rect">
            <a:avLst/>
          </a:prstGeom>
        </p:spPr>
      </p:pic>
      <p:pic>
        <p:nvPicPr>
          <p:cNvPr id="13" name="Mr"/>
          <p:cNvPicPr>
            <a:picLocks noChangeAspect="1"/>
          </p:cNvPicPr>
          <p:nvPr/>
        </p:nvPicPr>
        <p:blipFill rotWithShape="1">
          <a:blip r:embed="rId4"/>
          <a:srcRect l="21097" t="19187" r="54129" b="52087"/>
          <a:stretch/>
        </p:blipFill>
        <p:spPr>
          <a:xfrm>
            <a:off x="1025466" y="872701"/>
            <a:ext cx="645081" cy="1224000"/>
          </a:xfrm>
          <a:prstGeom prst="rect">
            <a:avLst/>
          </a:prstGeom>
        </p:spPr>
      </p:pic>
      <p:pic>
        <p:nvPicPr>
          <p:cNvPr id="40" name="House lef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bwMode="auto">
          <a:xfrm>
            <a:off x="3779912" y="620688"/>
            <a:ext cx="796835" cy="1281186"/>
          </a:xfrm>
          <a:prstGeom prst="rect">
            <a:avLst/>
          </a:prstGeom>
          <a:noFill/>
          <a:ln w="9525">
            <a:noFill/>
            <a:miter lim="800000"/>
            <a:headEnd/>
            <a:tailEnd/>
          </a:ln>
        </p:spPr>
      </p:pic>
      <p:pic>
        <p:nvPicPr>
          <p:cNvPr id="41" name="House righ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2"/>
              <a:stretch>
                <a:fillRect/>
              </a:stretch>
            </p:blipFill>
          </mc:Choice>
          <mc:Fallback>
            <p:blipFill>
              <a:blip r:embed="rId13"/>
              <a:stretch>
                <a:fillRect/>
              </a:stretch>
            </p:blipFill>
          </mc:Fallback>
        </mc:AlternateContent>
        <p:spPr bwMode="auto">
          <a:xfrm>
            <a:off x="4572000" y="621573"/>
            <a:ext cx="797407" cy="1282107"/>
          </a:xfrm>
          <a:prstGeom prst="rect">
            <a:avLst/>
          </a:prstGeom>
          <a:noFill/>
          <a:ln w="9525">
            <a:noFill/>
            <a:miter lim="800000"/>
            <a:headEnd/>
            <a:tailEnd/>
          </a:ln>
        </p:spPr>
      </p:pic>
      <p:sp>
        <p:nvSpPr>
          <p:cNvPr id="42" name="£1m"/>
          <p:cNvSpPr txBox="1"/>
          <p:nvPr/>
        </p:nvSpPr>
        <p:spPr>
          <a:xfrm>
            <a:off x="3876574" y="1124744"/>
            <a:ext cx="1354515" cy="584775"/>
          </a:xfrm>
          <a:prstGeom prst="rect">
            <a:avLst/>
          </a:prstGeom>
          <a:noFill/>
        </p:spPr>
        <p:txBody>
          <a:bodyPr wrap="square" rtlCol="0">
            <a:spAutoFit/>
          </a:bodyPr>
          <a:lstStyle/>
          <a:p>
            <a:pPr algn="ctr"/>
            <a:r>
              <a:rPr lang="en-GB" sz="3200" b="1" dirty="0" smtClean="0">
                <a:solidFill>
                  <a:srgbClr val="130624"/>
                </a:solidFill>
                <a:latin typeface="Aller"/>
              </a:rPr>
              <a:t>£1m</a:t>
            </a:r>
            <a:endParaRPr lang="en-GB" sz="3200" b="1" dirty="0">
              <a:solidFill>
                <a:srgbClr val="130624"/>
              </a:solidFill>
              <a:latin typeface="Aller"/>
            </a:endParaRPr>
          </a:p>
        </p:txBody>
      </p:sp>
      <p:sp>
        <p:nvSpPr>
          <p:cNvPr id="47" name="£500k right"/>
          <p:cNvSpPr txBox="1"/>
          <p:nvPr/>
        </p:nvSpPr>
        <p:spPr>
          <a:xfrm>
            <a:off x="4990542" y="1124744"/>
            <a:ext cx="1381658" cy="584775"/>
          </a:xfrm>
          <a:prstGeom prst="rect">
            <a:avLst/>
          </a:prstGeom>
          <a:solidFill>
            <a:schemeClr val="bg1"/>
          </a:solidFill>
        </p:spPr>
        <p:txBody>
          <a:bodyPr wrap="square" rtlCol="0">
            <a:spAutoFit/>
          </a:bodyPr>
          <a:lstStyle/>
          <a:p>
            <a:pPr algn="ctr"/>
            <a:r>
              <a:rPr lang="en-GB" sz="3200" b="1" dirty="0" smtClean="0">
                <a:solidFill>
                  <a:srgbClr val="130624"/>
                </a:solidFill>
                <a:latin typeface="Aller"/>
              </a:rPr>
              <a:t>£500k</a:t>
            </a:r>
            <a:endParaRPr lang="en-GB" sz="3200" b="1" dirty="0">
              <a:solidFill>
                <a:srgbClr val="130624"/>
              </a:solidFill>
              <a:latin typeface="Aller"/>
            </a:endParaRPr>
          </a:p>
        </p:txBody>
      </p:sp>
      <p:sp>
        <p:nvSpPr>
          <p:cNvPr id="48" name="£500k left"/>
          <p:cNvSpPr txBox="1"/>
          <p:nvPr/>
        </p:nvSpPr>
        <p:spPr>
          <a:xfrm>
            <a:off x="2915816" y="1124744"/>
            <a:ext cx="1381658" cy="584775"/>
          </a:xfrm>
          <a:prstGeom prst="rect">
            <a:avLst/>
          </a:prstGeom>
          <a:solidFill>
            <a:schemeClr val="bg1"/>
          </a:solidFill>
        </p:spPr>
        <p:txBody>
          <a:bodyPr wrap="square" rtlCol="0">
            <a:spAutoFit/>
          </a:bodyPr>
          <a:lstStyle/>
          <a:p>
            <a:pPr algn="ctr"/>
            <a:r>
              <a:rPr lang="en-GB" sz="3200" b="1" dirty="0" smtClean="0">
                <a:solidFill>
                  <a:srgbClr val="130624"/>
                </a:solidFill>
                <a:latin typeface="Aller"/>
              </a:rPr>
              <a:t>£500k</a:t>
            </a:r>
            <a:endParaRPr lang="en-GB" sz="3200" b="1" dirty="0">
              <a:solidFill>
                <a:srgbClr val="130624"/>
              </a:solidFill>
              <a:latin typeface="Aller"/>
            </a:endParaRPr>
          </a:p>
        </p:txBody>
      </p:sp>
      <p:grpSp>
        <p:nvGrpSpPr>
          <p:cNvPr id="56" name="Cash £100k"/>
          <p:cNvGrpSpPr/>
          <p:nvPr/>
        </p:nvGrpSpPr>
        <p:grpSpPr>
          <a:xfrm>
            <a:off x="3480273" y="464179"/>
            <a:ext cx="1329773" cy="1800000"/>
            <a:chOff x="2630147" y="672599"/>
            <a:chExt cx="1329773" cy="1800000"/>
          </a:xfrm>
        </p:grpSpPr>
        <p:pic>
          <p:nvPicPr>
            <p:cNvPr id="58" name="Picture 57"/>
            <p:cNvPicPr>
              <a:picLocks noChangeAspect="1"/>
            </p:cNvPicPr>
            <p:nvPr/>
          </p:nvPicPr>
          <p:blipFill>
            <a:blip r:embed="rId2"/>
            <a:stretch>
              <a:fillRect/>
            </a:stretch>
          </p:blipFill>
          <p:spPr>
            <a:xfrm>
              <a:off x="2648900" y="672599"/>
              <a:ext cx="1233704" cy="1800000"/>
            </a:xfrm>
            <a:prstGeom prst="rect">
              <a:avLst/>
            </a:prstGeom>
          </p:spPr>
        </p:pic>
        <p:sp>
          <p:nvSpPr>
            <p:cNvPr id="59" name="TextBox 58"/>
            <p:cNvSpPr txBox="1"/>
            <p:nvPr/>
          </p:nvSpPr>
          <p:spPr>
            <a:xfrm>
              <a:off x="2630147" y="1603800"/>
              <a:ext cx="1329773" cy="584775"/>
            </a:xfrm>
            <a:prstGeom prst="rect">
              <a:avLst/>
            </a:prstGeom>
            <a:noFill/>
          </p:spPr>
          <p:txBody>
            <a:bodyPr wrap="square" rtlCol="0">
              <a:spAutoFit/>
            </a:bodyPr>
            <a:lstStyle/>
            <a:p>
              <a:pPr algn="ctr"/>
              <a:r>
                <a:rPr lang="en-GB" sz="3200" b="1" dirty="0" smtClean="0">
                  <a:solidFill>
                    <a:srgbClr val="130624"/>
                  </a:solidFill>
                  <a:latin typeface="Aller"/>
                </a:rPr>
                <a:t>£100k</a:t>
              </a:r>
              <a:endParaRPr lang="en-GB" sz="3200" b="1" dirty="0">
                <a:solidFill>
                  <a:srgbClr val="130624"/>
                </a:solidFill>
                <a:latin typeface="Aller"/>
              </a:endParaRPr>
            </a:p>
          </p:txBody>
        </p:sp>
      </p:grpSp>
      <p:pic>
        <p:nvPicPr>
          <p:cNvPr id="60" name="Mr"/>
          <p:cNvPicPr>
            <a:picLocks noChangeAspect="1"/>
          </p:cNvPicPr>
          <p:nvPr/>
        </p:nvPicPr>
        <p:blipFill rotWithShape="1">
          <a:blip r:embed="rId4"/>
          <a:srcRect l="21097" t="19187" r="54129" b="52087"/>
          <a:stretch/>
        </p:blipFill>
        <p:spPr>
          <a:xfrm>
            <a:off x="2742168" y="938675"/>
            <a:ext cx="645081" cy="1224000"/>
          </a:xfrm>
          <a:prstGeom prst="rect">
            <a:avLst/>
          </a:prstGeom>
        </p:spPr>
      </p:pic>
      <p:pic>
        <p:nvPicPr>
          <p:cNvPr id="61" name="House lef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bwMode="auto">
          <a:xfrm>
            <a:off x="4932040" y="907342"/>
            <a:ext cx="796835" cy="1281186"/>
          </a:xfrm>
          <a:prstGeom prst="rect">
            <a:avLst/>
          </a:prstGeom>
          <a:noFill/>
          <a:ln w="9525">
            <a:noFill/>
            <a:miter lim="800000"/>
            <a:headEnd/>
            <a:tailEnd/>
          </a:ln>
        </p:spPr>
      </p:pic>
      <p:sp>
        <p:nvSpPr>
          <p:cNvPr id="62" name="£500k left"/>
          <p:cNvSpPr txBox="1"/>
          <p:nvPr/>
        </p:nvSpPr>
        <p:spPr>
          <a:xfrm>
            <a:off x="4774518" y="1402687"/>
            <a:ext cx="1381658" cy="584775"/>
          </a:xfrm>
          <a:prstGeom prst="rect">
            <a:avLst/>
          </a:prstGeom>
          <a:solidFill>
            <a:schemeClr val="bg1"/>
          </a:solidFill>
        </p:spPr>
        <p:txBody>
          <a:bodyPr wrap="square" rtlCol="0">
            <a:spAutoFit/>
          </a:bodyPr>
          <a:lstStyle/>
          <a:p>
            <a:pPr algn="ctr"/>
            <a:r>
              <a:rPr lang="en-GB" sz="3200" b="1" dirty="0" smtClean="0">
                <a:solidFill>
                  <a:srgbClr val="130624"/>
                </a:solidFill>
                <a:latin typeface="Aller"/>
              </a:rPr>
              <a:t>£500k</a:t>
            </a:r>
            <a:endParaRPr lang="en-GB" sz="3200" b="1" dirty="0">
              <a:solidFill>
                <a:srgbClr val="130624"/>
              </a:solidFill>
              <a:latin typeface="Aller"/>
            </a:endParaRPr>
          </a:p>
        </p:txBody>
      </p:sp>
      <p:sp>
        <p:nvSpPr>
          <p:cNvPr id="24" name="Both alive. Equalise estate"/>
          <p:cNvSpPr txBox="1">
            <a:spLocks noChangeArrowheads="1"/>
          </p:cNvSpPr>
          <p:nvPr/>
        </p:nvSpPr>
        <p:spPr bwMode="auto">
          <a:xfrm>
            <a:off x="611560" y="2636912"/>
            <a:ext cx="7848872" cy="2923877"/>
          </a:xfrm>
          <a:prstGeom prst="rect">
            <a:avLst/>
          </a:prstGeom>
          <a:noFill/>
          <a:ln w="9525">
            <a:noFill/>
            <a:miter lim="800000"/>
            <a:headEnd/>
            <a:tailEnd/>
          </a:ln>
        </p:spPr>
        <p:txBody>
          <a:bodyPr wrap="square">
            <a:prstTxWarp prst="textNoShape">
              <a:avLst/>
            </a:prstTxWarp>
            <a:spAutoFit/>
          </a:bodyPr>
          <a:lstStyle/>
          <a:p>
            <a:pPr algn="ctr"/>
            <a:r>
              <a:rPr lang="en-GB" sz="3600" b="1" dirty="0" smtClean="0">
                <a:solidFill>
                  <a:srgbClr val="FF0000"/>
                </a:solidFill>
                <a:latin typeface="Aller"/>
                <a:cs typeface="Aller"/>
              </a:rPr>
              <a:t>Assume!</a:t>
            </a:r>
          </a:p>
          <a:p>
            <a:pPr algn="ctr"/>
            <a:endParaRPr lang="en-GB" sz="800" b="1" dirty="0">
              <a:solidFill>
                <a:srgbClr val="25004B"/>
              </a:solidFill>
              <a:latin typeface="Aller"/>
              <a:cs typeface="Aller"/>
            </a:endParaRPr>
          </a:p>
          <a:p>
            <a:pPr algn="ctr"/>
            <a:r>
              <a:rPr lang="en-GB" sz="2400" b="1" dirty="0" smtClean="0">
                <a:solidFill>
                  <a:srgbClr val="25004B"/>
                </a:solidFill>
                <a:latin typeface="Aller"/>
                <a:cs typeface="Aller"/>
              </a:rPr>
              <a:t>Both have NRB = </a:t>
            </a:r>
            <a:r>
              <a:rPr lang="en-GB" sz="2400" b="1" dirty="0" smtClean="0">
                <a:solidFill>
                  <a:srgbClr val="FF0000"/>
                </a:solidFill>
                <a:latin typeface="Aller"/>
                <a:cs typeface="Aller"/>
              </a:rPr>
              <a:t>£325,000</a:t>
            </a:r>
          </a:p>
          <a:p>
            <a:pPr algn="ctr"/>
            <a:endParaRPr lang="en-GB" sz="800" b="1" dirty="0">
              <a:solidFill>
                <a:srgbClr val="25004B"/>
              </a:solidFill>
              <a:latin typeface="Aller"/>
              <a:cs typeface="Aller"/>
            </a:endParaRPr>
          </a:p>
          <a:p>
            <a:pPr algn="ctr"/>
            <a:r>
              <a:rPr lang="en-GB" sz="2400" b="1" dirty="0" smtClean="0">
                <a:solidFill>
                  <a:srgbClr val="FF0000"/>
                </a:solidFill>
                <a:latin typeface="Aller"/>
                <a:cs typeface="Aller"/>
              </a:rPr>
              <a:t>Plus</a:t>
            </a:r>
          </a:p>
          <a:p>
            <a:pPr algn="ctr"/>
            <a:endParaRPr lang="en-GB" sz="800" b="1" dirty="0">
              <a:solidFill>
                <a:srgbClr val="25004B"/>
              </a:solidFill>
              <a:latin typeface="Aller"/>
              <a:cs typeface="Aller"/>
            </a:endParaRPr>
          </a:p>
          <a:p>
            <a:pPr algn="ctr"/>
            <a:r>
              <a:rPr lang="en-GB" sz="2400" b="1" dirty="0" smtClean="0">
                <a:solidFill>
                  <a:srgbClr val="25004B"/>
                </a:solidFill>
                <a:latin typeface="Aller"/>
                <a:cs typeface="Aller"/>
              </a:rPr>
              <a:t>RNRB = </a:t>
            </a:r>
            <a:r>
              <a:rPr lang="en-GB" sz="2400" b="1" dirty="0" smtClean="0">
                <a:solidFill>
                  <a:srgbClr val="FF0000"/>
                </a:solidFill>
                <a:latin typeface="Aller"/>
                <a:cs typeface="Aller"/>
              </a:rPr>
              <a:t>£100,000</a:t>
            </a:r>
            <a:r>
              <a:rPr lang="en-GB" sz="2400" b="1" dirty="0" smtClean="0">
                <a:solidFill>
                  <a:srgbClr val="25004B"/>
                </a:solidFill>
                <a:latin typeface="Aller"/>
                <a:cs typeface="Aller"/>
              </a:rPr>
              <a:t>.</a:t>
            </a:r>
          </a:p>
          <a:p>
            <a:pPr algn="ctr"/>
            <a:endParaRPr lang="en-GB" sz="2400" b="1" dirty="0">
              <a:solidFill>
                <a:srgbClr val="25004B"/>
              </a:solidFill>
              <a:latin typeface="Aller"/>
              <a:cs typeface="Aller"/>
            </a:endParaRPr>
          </a:p>
          <a:p>
            <a:pPr algn="ctr"/>
            <a:r>
              <a:rPr lang="en-GB" sz="2800" b="1" dirty="0" smtClean="0">
                <a:solidFill>
                  <a:srgbClr val="FF0000"/>
                </a:solidFill>
                <a:latin typeface="Aller"/>
                <a:cs typeface="Aller"/>
              </a:rPr>
              <a:t>Total Allowances each, currently = £425,000.</a:t>
            </a:r>
            <a:endParaRPr lang="en-GB" sz="2800" b="1" dirty="0">
              <a:solidFill>
                <a:srgbClr val="FF0000"/>
              </a:solidFill>
              <a:latin typeface="Aller"/>
              <a:cs typeface="Aller"/>
            </a:endParaRPr>
          </a:p>
        </p:txBody>
      </p:sp>
    </p:spTree>
    <p:extLst>
      <p:ext uri="{BB962C8B-B14F-4D97-AF65-F5344CB8AC3E}">
        <p14:creationId xmlns:p14="http://schemas.microsoft.com/office/powerpoint/2010/main" val="4587880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2500"/>
                            </p:stCondLst>
                            <p:childTnLst>
                              <p:par>
                                <p:cTn id="33" presetID="0" presetClass="path" presetSubtype="0" accel="50000" decel="50000" fill="hold" nodeType="afterEffect">
                                  <p:stCondLst>
                                    <p:cond delay="0"/>
                                  </p:stCondLst>
                                  <p:childTnLst>
                                    <p:animMotion origin="layout" path="M 3.61111E-6 2.22222E-6 L 0.08645 2.22222E-6 " pathEditMode="relative" rAng="0" ptsTypes="AA">
                                      <p:cBhvr>
                                        <p:cTn id="34" dur="500" fill="hold"/>
                                        <p:tgtEl>
                                          <p:spTgt spid="41"/>
                                        </p:tgtEl>
                                        <p:attrNameLst>
                                          <p:attrName>ppt_x</p:attrName>
                                          <p:attrName>ppt_y</p:attrName>
                                        </p:attrNameLst>
                                      </p:cBhvr>
                                      <p:rCtr x="4323" y="0"/>
                                    </p:animMotion>
                                  </p:childTnLst>
                                </p:cTn>
                              </p:par>
                              <p:par>
                                <p:cTn id="35" presetID="0" presetClass="path" presetSubtype="0" accel="50000" decel="50000" fill="hold" nodeType="withEffect">
                                  <p:stCondLst>
                                    <p:cond delay="0"/>
                                  </p:stCondLst>
                                  <p:childTnLst>
                                    <p:animMotion origin="layout" path="M -4.44444E-6 3.7037E-6 L -0.07881 3.7037E-6 " pathEditMode="relative" rAng="0" ptsTypes="AA">
                                      <p:cBhvr>
                                        <p:cTn id="36" dur="500" fill="hold"/>
                                        <p:tgtEl>
                                          <p:spTgt spid="40"/>
                                        </p:tgtEl>
                                        <p:attrNameLst>
                                          <p:attrName>ppt_x</p:attrName>
                                          <p:attrName>ppt_y</p:attrName>
                                        </p:attrNameLst>
                                      </p:cBhvr>
                                      <p:rCtr x="-3941" y="0"/>
                                    </p:animMotion>
                                  </p:childTnLst>
                                </p:cTn>
                              </p:par>
                            </p:childTnLst>
                          </p:cTn>
                        </p:par>
                        <p:par>
                          <p:cTn id="37" fill="hold">
                            <p:stCondLst>
                              <p:cond delay="3000"/>
                            </p:stCondLst>
                            <p:childTnLst>
                              <p:par>
                                <p:cTn id="38" presetID="10" presetClass="exit" presetSubtype="0" fill="hold" grpId="1" nodeType="afterEffect">
                                  <p:stCondLst>
                                    <p:cond delay="0"/>
                                  </p:stCondLst>
                                  <p:childTnLst>
                                    <p:animEffect transition="out" filter="fade">
                                      <p:cBhvr>
                                        <p:cTn id="39" dur="500"/>
                                        <p:tgtEl>
                                          <p:spTgt spid="42"/>
                                        </p:tgtEl>
                                      </p:cBhvr>
                                    </p:animEffect>
                                    <p:set>
                                      <p:cBhvr>
                                        <p:cTn id="40" dur="1" fill="hold">
                                          <p:stCondLst>
                                            <p:cond delay="499"/>
                                          </p:stCondLst>
                                        </p:cTn>
                                        <p:tgtEl>
                                          <p:spTgt spid="42"/>
                                        </p:tgtEl>
                                        <p:attrNameLst>
                                          <p:attrName>style.visibility</p:attrName>
                                        </p:attrNameLst>
                                      </p:cBhvr>
                                      <p:to>
                                        <p:strVal val="hidden"/>
                                      </p:to>
                                    </p:se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47"/>
                                        </p:tgtEl>
                                      </p:cBhvr>
                                    </p:animEffect>
                                    <p:set>
                                      <p:cBhvr>
                                        <p:cTn id="61" dur="1" fill="hold">
                                          <p:stCondLst>
                                            <p:cond delay="499"/>
                                          </p:stCondLst>
                                        </p:cTn>
                                        <p:tgtEl>
                                          <p:spTgt spid="4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1"/>
                                        </p:tgtEl>
                                      </p:cBhvr>
                                    </p:animEffect>
                                    <p:set>
                                      <p:cBhvr>
                                        <p:cTn id="64" dur="1" fill="hold">
                                          <p:stCondLst>
                                            <p:cond delay="499"/>
                                          </p:stCondLst>
                                        </p:cTn>
                                        <p:tgtEl>
                                          <p:spTgt spid="41"/>
                                        </p:tgtEl>
                                        <p:attrNameLst>
                                          <p:attrName>style.visibility</p:attrName>
                                        </p:attrNameLst>
                                      </p:cBhvr>
                                      <p:to>
                                        <p:strVal val="hidden"/>
                                      </p:to>
                                    </p:set>
                                  </p:childTnLst>
                                </p:cTn>
                              </p:par>
                            </p:childTnLst>
                          </p:cTn>
                        </p:par>
                        <p:par>
                          <p:cTn id="65" fill="hold">
                            <p:stCondLst>
                              <p:cond delay="500"/>
                            </p:stCondLst>
                            <p:childTnLst>
                              <p:par>
                                <p:cTn id="66" presetID="10" presetClass="exit" presetSubtype="0" fill="hold" nodeType="afterEffect">
                                  <p:stCondLst>
                                    <p:cond delay="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40"/>
                                        </p:tgtEl>
                                      </p:cBhvr>
                                    </p:animEffect>
                                    <p:set>
                                      <p:cBhvr>
                                        <p:cTn id="74" dur="1" fill="hold">
                                          <p:stCondLst>
                                            <p:cond delay="499"/>
                                          </p:stCondLst>
                                        </p:cTn>
                                        <p:tgtEl>
                                          <p:spTgt spid="40"/>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48"/>
                                        </p:tgtEl>
                                      </p:cBhvr>
                                    </p:animEffect>
                                    <p:set>
                                      <p:cBhvr>
                                        <p:cTn id="77" dur="1" fill="hold">
                                          <p:stCondLst>
                                            <p:cond delay="499"/>
                                          </p:stCondLst>
                                        </p:cTn>
                                        <p:tgtEl>
                                          <p:spTgt spid="48"/>
                                        </p:tgtEl>
                                        <p:attrNameLst>
                                          <p:attrName>style.visibility</p:attrName>
                                        </p:attrNameLst>
                                      </p:cBhvr>
                                      <p:to>
                                        <p:strVal val="hidden"/>
                                      </p:to>
                                    </p:set>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par>
                                <p:cTn id="82" presetID="10" presetClass="entr" presetSubtype="0" fill="hold" nodeType="with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500"/>
                                        <p:tgtEl>
                                          <p:spTgt spid="60"/>
                                        </p:tgtEl>
                                      </p:cBhvr>
                                    </p:animEffect>
                                  </p:childTnLst>
                                </p:cTn>
                              </p:par>
                              <p:par>
                                <p:cTn id="85" presetID="10" presetClass="entr" presetSubtype="0" fill="hold"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childTnLst>
                          </p:cTn>
                        </p:par>
                        <p:par>
                          <p:cTn id="91" fill="hold">
                            <p:stCondLst>
                              <p:cond delay="1500"/>
                            </p:stCondLst>
                            <p:childTnLst>
                              <p:par>
                                <p:cTn id="92" presetID="10" presetClass="entr" presetSubtype="0"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par>
                          <p:cTn id="95" fill="hold">
                            <p:stCondLst>
                              <p:cond delay="2000"/>
                            </p:stCondLst>
                            <p:childTnLst>
                              <p:par>
                                <p:cTn id="96" presetID="10" presetClass="entr" presetSubtype="0" fill="hold" nodeType="afterEffect">
                                  <p:stCondLst>
                                    <p:cond delay="0"/>
                                  </p:stCondLst>
                                  <p:childTnLst>
                                    <p:set>
                                      <p:cBhvr>
                                        <p:cTn id="97" dur="1" fill="hold">
                                          <p:stCondLst>
                                            <p:cond delay="0"/>
                                          </p:stCondLst>
                                        </p:cTn>
                                        <p:tgtEl>
                                          <p:spTgt spid="24">
                                            <p:txEl>
                                              <p:pRg st="0" end="0"/>
                                            </p:txEl>
                                          </p:spTgt>
                                        </p:tgtEl>
                                        <p:attrNameLst>
                                          <p:attrName>style.visibility</p:attrName>
                                        </p:attrNameLst>
                                      </p:cBhvr>
                                      <p:to>
                                        <p:strVal val="visible"/>
                                      </p:to>
                                    </p:set>
                                    <p:animEffect transition="in" filter="fade">
                                      <p:cBhvr>
                                        <p:cTn id="98" dur="500"/>
                                        <p:tgtEl>
                                          <p:spTgt spid="24">
                                            <p:txEl>
                                              <p:pRg st="0" end="0"/>
                                            </p:txEl>
                                          </p:spTgt>
                                        </p:tgtEl>
                                      </p:cBhvr>
                                    </p:animEffect>
                                  </p:childTnLst>
                                </p:cTn>
                              </p:par>
                            </p:childTnLst>
                          </p:cTn>
                        </p:par>
                        <p:par>
                          <p:cTn id="99" fill="hold">
                            <p:stCondLst>
                              <p:cond delay="2500"/>
                            </p:stCondLst>
                            <p:childTnLst>
                              <p:par>
                                <p:cTn id="100" presetID="10" presetClass="entr" presetSubtype="0" fill="hold" nodeType="afterEffect">
                                  <p:stCondLst>
                                    <p:cond delay="0"/>
                                  </p:stCondLst>
                                  <p:childTnLst>
                                    <p:set>
                                      <p:cBhvr>
                                        <p:cTn id="101" dur="1" fill="hold">
                                          <p:stCondLst>
                                            <p:cond delay="0"/>
                                          </p:stCondLst>
                                        </p:cTn>
                                        <p:tgtEl>
                                          <p:spTgt spid="24">
                                            <p:txEl>
                                              <p:pRg st="2" end="2"/>
                                            </p:txEl>
                                          </p:spTgt>
                                        </p:tgtEl>
                                        <p:attrNameLst>
                                          <p:attrName>style.visibility</p:attrName>
                                        </p:attrNameLst>
                                      </p:cBhvr>
                                      <p:to>
                                        <p:strVal val="visible"/>
                                      </p:to>
                                    </p:set>
                                    <p:animEffect transition="in" filter="fade">
                                      <p:cBhvr>
                                        <p:cTn id="102" dur="500"/>
                                        <p:tgtEl>
                                          <p:spTgt spid="24">
                                            <p:txEl>
                                              <p:pRg st="2" end="2"/>
                                            </p:txEl>
                                          </p:spTgt>
                                        </p:tgtEl>
                                      </p:cBhvr>
                                    </p:animEffect>
                                  </p:childTnLst>
                                </p:cTn>
                              </p:par>
                            </p:childTnLst>
                          </p:cTn>
                        </p:par>
                        <p:par>
                          <p:cTn id="103" fill="hold">
                            <p:stCondLst>
                              <p:cond delay="3000"/>
                            </p:stCondLst>
                            <p:childTnLst>
                              <p:par>
                                <p:cTn id="104" presetID="10" presetClass="entr" presetSubtype="0" fill="hold" nodeType="afterEffect">
                                  <p:stCondLst>
                                    <p:cond delay="0"/>
                                  </p:stCondLst>
                                  <p:childTnLst>
                                    <p:set>
                                      <p:cBhvr>
                                        <p:cTn id="105" dur="1" fill="hold">
                                          <p:stCondLst>
                                            <p:cond delay="0"/>
                                          </p:stCondLst>
                                        </p:cTn>
                                        <p:tgtEl>
                                          <p:spTgt spid="24">
                                            <p:txEl>
                                              <p:pRg st="4" end="4"/>
                                            </p:txEl>
                                          </p:spTgt>
                                        </p:tgtEl>
                                        <p:attrNameLst>
                                          <p:attrName>style.visibility</p:attrName>
                                        </p:attrNameLst>
                                      </p:cBhvr>
                                      <p:to>
                                        <p:strVal val="visible"/>
                                      </p:to>
                                    </p:set>
                                    <p:animEffect transition="in" filter="fade">
                                      <p:cBhvr>
                                        <p:cTn id="106" dur="500"/>
                                        <p:tgtEl>
                                          <p:spTgt spid="24">
                                            <p:txEl>
                                              <p:pRg st="4" end="4"/>
                                            </p:txEl>
                                          </p:spTgt>
                                        </p:tgtEl>
                                      </p:cBhvr>
                                    </p:animEffect>
                                  </p:childTnLst>
                                </p:cTn>
                              </p:par>
                            </p:childTnLst>
                          </p:cTn>
                        </p:par>
                        <p:par>
                          <p:cTn id="107" fill="hold">
                            <p:stCondLst>
                              <p:cond delay="3500"/>
                            </p:stCondLst>
                            <p:childTnLst>
                              <p:par>
                                <p:cTn id="108" presetID="10" presetClass="entr" presetSubtype="0" fill="hold" nodeType="afterEffect">
                                  <p:stCondLst>
                                    <p:cond delay="0"/>
                                  </p:stCondLst>
                                  <p:childTnLst>
                                    <p:set>
                                      <p:cBhvr>
                                        <p:cTn id="109" dur="1" fill="hold">
                                          <p:stCondLst>
                                            <p:cond delay="0"/>
                                          </p:stCondLst>
                                        </p:cTn>
                                        <p:tgtEl>
                                          <p:spTgt spid="24">
                                            <p:txEl>
                                              <p:pRg st="6" end="6"/>
                                            </p:txEl>
                                          </p:spTgt>
                                        </p:tgtEl>
                                        <p:attrNameLst>
                                          <p:attrName>style.visibility</p:attrName>
                                        </p:attrNameLst>
                                      </p:cBhvr>
                                      <p:to>
                                        <p:strVal val="visible"/>
                                      </p:to>
                                    </p:set>
                                    <p:animEffect transition="in" filter="fade">
                                      <p:cBhvr>
                                        <p:cTn id="110" dur="500"/>
                                        <p:tgtEl>
                                          <p:spTgt spid="24">
                                            <p:txEl>
                                              <p:pRg st="6" end="6"/>
                                            </p:txEl>
                                          </p:spTgt>
                                        </p:tgtEl>
                                      </p:cBhvr>
                                    </p:animEffect>
                                  </p:childTnLst>
                                </p:cTn>
                              </p:par>
                            </p:childTnLst>
                          </p:cTn>
                        </p:par>
                        <p:par>
                          <p:cTn id="111" fill="hold">
                            <p:stCondLst>
                              <p:cond delay="4000"/>
                            </p:stCondLst>
                            <p:childTnLst>
                              <p:par>
                                <p:cTn id="112" presetID="10" presetClass="entr" presetSubtype="0" fill="hold" nodeType="afterEffect">
                                  <p:stCondLst>
                                    <p:cond delay="0"/>
                                  </p:stCondLst>
                                  <p:childTnLst>
                                    <p:set>
                                      <p:cBhvr>
                                        <p:cTn id="113" dur="1" fill="hold">
                                          <p:stCondLst>
                                            <p:cond delay="0"/>
                                          </p:stCondLst>
                                        </p:cTn>
                                        <p:tgtEl>
                                          <p:spTgt spid="24">
                                            <p:txEl>
                                              <p:pRg st="8" end="8"/>
                                            </p:txEl>
                                          </p:spTgt>
                                        </p:tgtEl>
                                        <p:attrNameLst>
                                          <p:attrName>style.visibility</p:attrName>
                                        </p:attrNameLst>
                                      </p:cBhvr>
                                      <p:to>
                                        <p:strVal val="visible"/>
                                      </p:to>
                                    </p:set>
                                    <p:animEffect transition="in" filter="fade">
                                      <p:cBhvr>
                                        <p:cTn id="114"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2" grpId="0"/>
      <p:bldP spid="42" grpId="1"/>
      <p:bldP spid="47" grpId="0" animBg="1"/>
      <p:bldP spid="47" grpId="1" animBg="1"/>
      <p:bldP spid="48" grpId="0" animBg="1"/>
      <p:bldP spid="48" grpId="1" animBg="1"/>
      <p:bldP spid="62"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978" y="116632"/>
            <a:ext cx="8998526" cy="492443"/>
          </a:xfrm>
          <a:prstGeom prst="rect">
            <a:avLst/>
          </a:prstGeom>
          <a:noFill/>
        </p:spPr>
        <p:txBody>
          <a:bodyPr wrap="square" lIns="0" tIns="0" rIns="0" bIns="0" rtlCol="0">
            <a:spAutoFit/>
          </a:bodyPr>
          <a:lstStyle/>
          <a:p>
            <a:pPr algn="ctr"/>
            <a:r>
              <a:rPr lang="en-GB" sz="3200" b="1" dirty="0" smtClean="0">
                <a:solidFill>
                  <a:srgbClr val="25004B"/>
                </a:solidFill>
                <a:latin typeface="Aller"/>
                <a:cs typeface="Aller"/>
              </a:rPr>
              <a:t>CW Solution. Married over 2 x NRB. </a:t>
            </a:r>
            <a:endParaRPr lang="en-US" sz="3200" b="1" dirty="0">
              <a:solidFill>
                <a:srgbClr val="25004B"/>
              </a:solidFill>
              <a:latin typeface="Aller"/>
              <a:cs typeface="Aller"/>
            </a:endParaRPr>
          </a:p>
        </p:txBody>
      </p:sp>
      <p:sp>
        <p:nvSpPr>
          <p:cNvPr id="6" name="Text Box 17"/>
          <p:cNvSpPr txBox="1">
            <a:spLocks noChangeArrowheads="1"/>
          </p:cNvSpPr>
          <p:nvPr/>
        </p:nvSpPr>
        <p:spPr bwMode="auto">
          <a:xfrm>
            <a:off x="2195513" y="1044575"/>
            <a:ext cx="79375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GB">
              <a:solidFill>
                <a:srgbClr val="FFFFFF"/>
              </a:solidFill>
              <a:latin typeface="Dax-Bold" pitchFamily="-84" charset="0"/>
            </a:endParaRPr>
          </a:p>
        </p:txBody>
      </p:sp>
      <p:sp>
        <p:nvSpPr>
          <p:cNvPr id="7" name="Excess Residue"/>
          <p:cNvSpPr txBox="1">
            <a:spLocks noChangeArrowheads="1"/>
          </p:cNvSpPr>
          <p:nvPr/>
        </p:nvSpPr>
        <p:spPr bwMode="auto">
          <a:xfrm>
            <a:off x="5292080" y="2992480"/>
            <a:ext cx="1152128" cy="64633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25004B"/>
                </a:solidFill>
                <a:latin typeface="Aller"/>
                <a:cs typeface="Aller"/>
              </a:rPr>
              <a:t>Excess Residue.</a:t>
            </a:r>
            <a:endParaRPr lang="en-US" b="1" dirty="0">
              <a:solidFill>
                <a:srgbClr val="25004B"/>
              </a:solidFill>
              <a:latin typeface="Aller"/>
              <a:cs typeface="Aller"/>
            </a:endParaRPr>
          </a:p>
        </p:txBody>
      </p:sp>
      <p:sp>
        <p:nvSpPr>
          <p:cNvPr id="20" name="IIP Text"/>
          <p:cNvSpPr txBox="1">
            <a:spLocks noChangeArrowheads="1"/>
          </p:cNvSpPr>
          <p:nvPr/>
        </p:nvSpPr>
        <p:spPr bwMode="auto">
          <a:xfrm>
            <a:off x="6804248" y="4921803"/>
            <a:ext cx="1556935" cy="738664"/>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sz="1400" b="1" dirty="0">
                <a:solidFill>
                  <a:srgbClr val="FF0000"/>
                </a:solidFill>
                <a:latin typeface="Aller"/>
                <a:cs typeface="Aller"/>
              </a:rPr>
              <a:t>Family </a:t>
            </a:r>
            <a:r>
              <a:rPr lang="en-GB" sz="1400" b="1" dirty="0" smtClean="0">
                <a:solidFill>
                  <a:srgbClr val="FF0000"/>
                </a:solidFill>
                <a:latin typeface="Aller"/>
                <a:cs typeface="Aller"/>
              </a:rPr>
              <a:t>Interest in Possession Trust</a:t>
            </a:r>
            <a:r>
              <a:rPr lang="en-GB" sz="1400" b="1" dirty="0" smtClean="0">
                <a:solidFill>
                  <a:srgbClr val="25004B"/>
                </a:solidFill>
                <a:latin typeface="Aller"/>
                <a:cs typeface="Aller"/>
              </a:rPr>
              <a:t>.</a:t>
            </a:r>
            <a:endParaRPr lang="en-US" sz="1400" b="1" dirty="0">
              <a:solidFill>
                <a:srgbClr val="25004B"/>
              </a:solidFill>
              <a:latin typeface="Aller"/>
              <a:cs typeface="Aller"/>
            </a:endParaRPr>
          </a:p>
        </p:txBody>
      </p:sp>
      <p:sp>
        <p:nvSpPr>
          <p:cNvPr id="24" name="Will"/>
          <p:cNvSpPr>
            <a:spLocks noChangeArrowheads="1"/>
          </p:cNvSpPr>
          <p:nvPr/>
        </p:nvSpPr>
        <p:spPr bwMode="auto">
          <a:xfrm>
            <a:off x="2268612" y="2130758"/>
            <a:ext cx="1511300" cy="792163"/>
          </a:xfrm>
          <a:prstGeom prst="rect">
            <a:avLst/>
          </a:prstGeom>
          <mc:AlternateContent xmlns:mc="http://schemas.openxmlformats.org/markup-compatibility/2006">
            <mc:Choice xmlns:ma="http://schemas.microsoft.com/office/mac/drawingml/2008/main" xmlns:mv="urn:schemas-microsoft-com:mac:vml" xmlns="" Requires="ma">
              <a:blipFill rotWithShape="1">
                <a:blip r:embed="rId6"/>
                <a:stretch>
                  <a:fillRect/>
                </a:stretch>
              </a:blipFill>
            </mc:Choice>
            <mc:Fallback>
              <a:blipFill rotWithShape="1">
                <a:blip r:embed="rId7"/>
                <a:stretch>
                  <a:fillRect/>
                </a:stretch>
              </a:blipFill>
            </mc:Fallback>
          </mc:AlternateContent>
          <a:ln w="9525" algn="ctr">
            <a:noFill/>
            <a:miter lim="800000"/>
            <a:headEnd/>
            <a:tailEnd/>
          </a:ln>
        </p:spPr>
        <p:txBody>
          <a:bodyPr wrap="none" anchor="b" anchorCtr="0">
            <a:prstTxWarp prst="textNoShape">
              <a:avLst/>
            </a:prstTxWarp>
          </a:bodyPr>
          <a:lstStyle/>
          <a:p>
            <a:pPr algn="ctr">
              <a:spcBef>
                <a:spcPct val="50000"/>
              </a:spcBef>
              <a:defRPr/>
            </a:pPr>
            <a:r>
              <a:rPr lang="en-GB" sz="1400" b="1" dirty="0" smtClean="0">
                <a:solidFill>
                  <a:srgbClr val="25004B"/>
                </a:solidFill>
                <a:latin typeface="Aller"/>
                <a:cs typeface="Aller"/>
              </a:rPr>
              <a:t>Will</a:t>
            </a:r>
            <a:endParaRPr lang="en-US" sz="1400" b="1" dirty="0">
              <a:solidFill>
                <a:srgbClr val="25004B"/>
              </a:solidFill>
              <a:latin typeface="Aller"/>
              <a:cs typeface="Aller"/>
            </a:endParaRPr>
          </a:p>
        </p:txBody>
      </p:sp>
      <p:grpSp>
        <p:nvGrpSpPr>
          <p:cNvPr id="33" name="IIP Box 2"/>
          <p:cNvGrpSpPr/>
          <p:nvPr/>
        </p:nvGrpSpPr>
        <p:grpSpPr>
          <a:xfrm>
            <a:off x="6841885" y="3984458"/>
            <a:ext cx="1519298" cy="896889"/>
            <a:chOff x="4639827" y="2007612"/>
            <a:chExt cx="3486395" cy="1527752"/>
          </a:xfrm>
        </p:grpSpPr>
        <p:sp>
          <p:nvSpPr>
            <p:cNvPr id="36" name="Rectangle 35"/>
            <p:cNvSpPr/>
            <p:nvPr/>
          </p:nvSpPr>
          <p:spPr>
            <a:xfrm>
              <a:off x="4674463" y="2007612"/>
              <a:ext cx="3332024" cy="1527752"/>
            </a:xfrm>
            <a:prstGeom prst="rect">
              <a:avLst/>
            </a:prstGeom>
            <a:solidFill>
              <a:srgbClr val="66006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FFFFFF"/>
                </a:solidFill>
              </a:endParaRPr>
            </a:p>
          </p:txBody>
        </p:sp>
        <p:sp>
          <p:nvSpPr>
            <p:cNvPr id="37" name="Text Box 12"/>
            <p:cNvSpPr txBox="1">
              <a:spLocks noChangeArrowheads="1"/>
            </p:cNvSpPr>
            <p:nvPr/>
          </p:nvSpPr>
          <p:spPr bwMode="auto">
            <a:xfrm>
              <a:off x="4639827" y="2141275"/>
              <a:ext cx="3486395" cy="1258233"/>
            </a:xfrm>
            <a:prstGeom prst="rect">
              <a:avLst/>
            </a:prstGeom>
            <a:noFill/>
            <a:ln w="9525">
              <a:noFill/>
              <a:miter lim="800000"/>
              <a:headEnd/>
              <a:tailEnd/>
            </a:ln>
          </p:spPr>
          <p:txBody>
            <a:bodyPr wrap="square">
              <a:prstTxWarp prst="textNoShape">
                <a:avLst/>
              </a:prstTxWarp>
              <a:spAutoFit/>
            </a:bodyPr>
            <a:lstStyle/>
            <a:p>
              <a:pPr algn="ctr"/>
              <a:r>
                <a:rPr lang="en-GB" sz="1400" b="1" u="sng" dirty="0" smtClean="0">
                  <a:solidFill>
                    <a:srgbClr val="FFFFFF"/>
                  </a:solidFill>
                  <a:latin typeface="Aller"/>
                  <a:cs typeface="Aller"/>
                </a:rPr>
                <a:t>IIP Beneficiary</a:t>
              </a:r>
            </a:p>
            <a:p>
              <a:pPr algn="ctr"/>
              <a:r>
                <a:rPr lang="en-GB" sz="1400" b="1" dirty="0" err="1" smtClean="0">
                  <a:solidFill>
                    <a:srgbClr val="FFFFFF"/>
                  </a:solidFill>
                  <a:latin typeface="Aller"/>
                  <a:cs typeface="Aller"/>
                </a:rPr>
                <a:t>Mrs.</a:t>
              </a:r>
              <a:endParaRPr lang="en-GB" sz="1400" b="1" dirty="0" smtClean="0">
                <a:solidFill>
                  <a:srgbClr val="FFFFFF"/>
                </a:solidFill>
                <a:latin typeface="Aller"/>
                <a:cs typeface="Aller"/>
              </a:endParaRPr>
            </a:p>
            <a:p>
              <a:pPr algn="ctr"/>
              <a:r>
                <a:rPr lang="en-GB" sz="1400" b="1" dirty="0" smtClean="0">
                  <a:solidFill>
                    <a:srgbClr val="FFFFFF"/>
                  </a:solidFill>
                  <a:latin typeface="Aller"/>
                  <a:cs typeface="Aller"/>
                </a:rPr>
                <a:t>(The Spouse)</a:t>
              </a:r>
              <a:endParaRPr lang="en-GB" sz="1400" b="1" dirty="0">
                <a:solidFill>
                  <a:srgbClr val="FFFFFF"/>
                </a:solidFill>
                <a:latin typeface="Aller"/>
                <a:cs typeface="Aller"/>
              </a:endParaRPr>
            </a:p>
          </p:txBody>
        </p:sp>
      </p:grpSp>
      <p:sp>
        <p:nvSpPr>
          <p:cNvPr id="38" name="IIP Box 1"/>
          <p:cNvSpPr txBox="1">
            <a:spLocks noChangeArrowheads="1"/>
          </p:cNvSpPr>
          <p:nvPr/>
        </p:nvSpPr>
        <p:spPr bwMode="auto">
          <a:xfrm>
            <a:off x="6841885" y="2708920"/>
            <a:ext cx="1465420" cy="1169551"/>
          </a:xfrm>
          <a:prstGeom prst="rect">
            <a:avLst/>
          </a:prstGeom>
          <a:solidFill>
            <a:srgbClr val="FFC000"/>
          </a:solidFill>
          <a:ln w="9525">
            <a:noFill/>
            <a:miter lim="800000"/>
            <a:headEnd/>
            <a:tailEnd/>
          </a:ln>
        </p:spPr>
        <p:txBody>
          <a:bodyPr wrap="square">
            <a:prstTxWarp prst="textNoShape">
              <a:avLst/>
            </a:prstTxWarp>
            <a:spAutoFit/>
          </a:bodyPr>
          <a:lstStyle/>
          <a:p>
            <a:pPr algn="ctr"/>
            <a:r>
              <a:rPr lang="en-GB" sz="1400" b="1" u="sng" dirty="0" smtClean="0">
                <a:solidFill>
                  <a:srgbClr val="130624"/>
                </a:solidFill>
                <a:latin typeface="Aller"/>
                <a:cs typeface="Aller"/>
              </a:rPr>
              <a:t>Potential Beneficiaries</a:t>
            </a:r>
          </a:p>
          <a:p>
            <a:pPr indent="-108000" algn="ctr">
              <a:buFont typeface="Arial" panose="020B0604020202020204" pitchFamily="34" charset="0"/>
              <a:buChar char="•"/>
            </a:pPr>
            <a:r>
              <a:rPr lang="en-GB" sz="1400" b="1" dirty="0" err="1" smtClean="0">
                <a:solidFill>
                  <a:srgbClr val="130624"/>
                </a:solidFill>
                <a:latin typeface="Aller"/>
                <a:cs typeface="Aller"/>
              </a:rPr>
              <a:t>Mrs.</a:t>
            </a:r>
            <a:endParaRPr lang="en-GB" sz="1400" b="1" dirty="0" smtClean="0">
              <a:solidFill>
                <a:srgbClr val="130624"/>
              </a:solidFill>
              <a:latin typeface="Aller"/>
              <a:cs typeface="Aller"/>
            </a:endParaRPr>
          </a:p>
          <a:p>
            <a:pPr indent="-108000" algn="ctr">
              <a:buFont typeface="Arial" panose="020B0604020202020204" pitchFamily="34" charset="0"/>
              <a:buChar char="•"/>
            </a:pPr>
            <a:r>
              <a:rPr lang="en-GB" sz="1400" b="1" dirty="0" smtClean="0">
                <a:solidFill>
                  <a:srgbClr val="130624"/>
                </a:solidFill>
                <a:latin typeface="Aller"/>
                <a:cs typeface="Aller"/>
              </a:rPr>
              <a:t>Kids</a:t>
            </a:r>
          </a:p>
          <a:p>
            <a:pPr indent="-108000" algn="ctr">
              <a:buFont typeface="Arial" panose="020B0604020202020204" pitchFamily="34" charset="0"/>
              <a:buChar char="•"/>
            </a:pPr>
            <a:r>
              <a:rPr lang="en-GB" sz="1400" b="1" dirty="0" smtClean="0">
                <a:solidFill>
                  <a:srgbClr val="130624"/>
                </a:solidFill>
                <a:latin typeface="Aller"/>
                <a:cs typeface="Aller"/>
              </a:rPr>
              <a:t>Issue</a:t>
            </a:r>
            <a:endParaRPr lang="en-GB" sz="1400" b="1" dirty="0">
              <a:solidFill>
                <a:srgbClr val="130624"/>
              </a:solidFill>
              <a:latin typeface="Aller"/>
              <a:cs typeface="Aller"/>
            </a:endParaRPr>
          </a:p>
        </p:txBody>
      </p:sp>
      <p:sp>
        <p:nvSpPr>
          <p:cNvPr id="39" name="FT 2"/>
          <p:cNvSpPr txBox="1">
            <a:spLocks noChangeArrowheads="1"/>
          </p:cNvSpPr>
          <p:nvPr/>
        </p:nvSpPr>
        <p:spPr bwMode="auto">
          <a:xfrm>
            <a:off x="3523874" y="4092790"/>
            <a:ext cx="1506680" cy="1169551"/>
          </a:xfrm>
          <a:prstGeom prst="rect">
            <a:avLst/>
          </a:prstGeom>
          <a:solidFill>
            <a:srgbClr val="FFC000"/>
          </a:solidFill>
          <a:ln w="9525">
            <a:noFill/>
            <a:miter lim="800000"/>
            <a:headEnd/>
            <a:tailEnd/>
          </a:ln>
        </p:spPr>
        <p:txBody>
          <a:bodyPr wrap="square">
            <a:prstTxWarp prst="textNoShape">
              <a:avLst/>
            </a:prstTxWarp>
            <a:spAutoFit/>
          </a:bodyPr>
          <a:lstStyle/>
          <a:p>
            <a:pPr algn="ctr"/>
            <a:r>
              <a:rPr lang="en-GB" sz="1400" b="1" u="sng" dirty="0" smtClean="0">
                <a:solidFill>
                  <a:srgbClr val="130624"/>
                </a:solidFill>
                <a:latin typeface="Aller"/>
                <a:cs typeface="Aller"/>
              </a:rPr>
              <a:t>Potential Beneficiaries</a:t>
            </a:r>
          </a:p>
          <a:p>
            <a:pPr indent="-108000" algn="ctr">
              <a:buFont typeface="Arial" panose="020B0604020202020204" pitchFamily="34" charset="0"/>
              <a:buChar char="•"/>
            </a:pPr>
            <a:r>
              <a:rPr lang="en-GB" sz="1400" b="1" dirty="0" smtClean="0">
                <a:solidFill>
                  <a:srgbClr val="130624"/>
                </a:solidFill>
                <a:latin typeface="Aller"/>
                <a:cs typeface="Aller"/>
              </a:rPr>
              <a:t>Mrs</a:t>
            </a:r>
          </a:p>
          <a:p>
            <a:pPr indent="-108000" algn="ctr">
              <a:buFont typeface="Arial" panose="020B0604020202020204" pitchFamily="34" charset="0"/>
              <a:buChar char="•"/>
            </a:pPr>
            <a:r>
              <a:rPr lang="en-GB" sz="1400" b="1" dirty="0" smtClean="0">
                <a:solidFill>
                  <a:srgbClr val="130624"/>
                </a:solidFill>
                <a:latin typeface="Aller"/>
                <a:cs typeface="Aller"/>
              </a:rPr>
              <a:t>Kids</a:t>
            </a:r>
          </a:p>
          <a:p>
            <a:pPr indent="-108000" algn="ctr">
              <a:buFont typeface="Arial" panose="020B0604020202020204" pitchFamily="34" charset="0"/>
              <a:buChar char="•"/>
            </a:pPr>
            <a:r>
              <a:rPr lang="en-GB" sz="1400" b="1" dirty="0" smtClean="0">
                <a:solidFill>
                  <a:srgbClr val="130624"/>
                </a:solidFill>
                <a:latin typeface="Aller"/>
                <a:cs typeface="Aller"/>
              </a:rPr>
              <a:t>Issue</a:t>
            </a:r>
            <a:endParaRPr lang="en-GB" sz="1400" b="1" dirty="0">
              <a:solidFill>
                <a:srgbClr val="130624"/>
              </a:solidFill>
              <a:latin typeface="Aller"/>
              <a:cs typeface="Aller"/>
            </a:endParaRPr>
          </a:p>
        </p:txBody>
      </p:sp>
      <p:sp>
        <p:nvSpPr>
          <p:cNvPr id="44" name="FT 2 Text"/>
          <p:cNvSpPr txBox="1">
            <a:spLocks noChangeArrowheads="1"/>
          </p:cNvSpPr>
          <p:nvPr/>
        </p:nvSpPr>
        <p:spPr bwMode="auto">
          <a:xfrm>
            <a:off x="3463532" y="5270088"/>
            <a:ext cx="1633796" cy="738664"/>
          </a:xfrm>
          <a:prstGeom prst="rect">
            <a:avLst/>
          </a:prstGeom>
          <a:noFill/>
          <a:ln w="9525">
            <a:noFill/>
            <a:miter lim="800000"/>
            <a:headEnd/>
            <a:tailEnd/>
          </a:ln>
        </p:spPr>
        <p:txBody>
          <a:bodyPr wrap="square">
            <a:prstTxWarp prst="textNoShape">
              <a:avLst/>
            </a:prstTxWarp>
            <a:spAutoFit/>
          </a:bodyPr>
          <a:lstStyle/>
          <a:p>
            <a:pPr algn="ctr"/>
            <a:r>
              <a:rPr lang="en-GB" sz="1400" b="1" dirty="0">
                <a:solidFill>
                  <a:srgbClr val="FF0000"/>
                </a:solidFill>
                <a:latin typeface="Aller"/>
                <a:cs typeface="Aller"/>
              </a:rPr>
              <a:t>Trust </a:t>
            </a:r>
            <a:r>
              <a:rPr lang="en-GB" sz="1400" b="1" dirty="0" smtClean="0">
                <a:solidFill>
                  <a:srgbClr val="FF0000"/>
                </a:solidFill>
                <a:latin typeface="Aller"/>
                <a:cs typeface="Aller"/>
              </a:rPr>
              <a:t>2</a:t>
            </a:r>
            <a:endParaRPr lang="en-GB" sz="1400" b="1" dirty="0">
              <a:solidFill>
                <a:srgbClr val="FF0000"/>
              </a:solidFill>
              <a:latin typeface="Aller"/>
              <a:cs typeface="Aller"/>
            </a:endParaRPr>
          </a:p>
          <a:p>
            <a:pPr algn="ctr"/>
            <a:r>
              <a:rPr lang="en-GB" sz="1400" b="1" dirty="0">
                <a:solidFill>
                  <a:srgbClr val="25004B"/>
                </a:solidFill>
                <a:latin typeface="Aller"/>
                <a:cs typeface="Aller"/>
              </a:rPr>
              <a:t>(CW Flexible Family Trust)</a:t>
            </a:r>
            <a:endParaRPr lang="en-US" sz="1400" b="1" dirty="0">
              <a:solidFill>
                <a:srgbClr val="25004B"/>
              </a:solidFill>
              <a:latin typeface="Aller"/>
              <a:cs typeface="Aller"/>
            </a:endParaRPr>
          </a:p>
        </p:txBody>
      </p:sp>
      <p:grpSp>
        <p:nvGrpSpPr>
          <p:cNvPr id="15" name="Cash £100k"/>
          <p:cNvGrpSpPr/>
          <p:nvPr/>
        </p:nvGrpSpPr>
        <p:grpSpPr>
          <a:xfrm>
            <a:off x="3480273" y="464179"/>
            <a:ext cx="1329773" cy="1800000"/>
            <a:chOff x="2630147" y="672599"/>
            <a:chExt cx="1329773" cy="1800000"/>
          </a:xfrm>
        </p:grpSpPr>
        <p:pic>
          <p:nvPicPr>
            <p:cNvPr id="11" name="Picture 10"/>
            <p:cNvPicPr>
              <a:picLocks noChangeAspect="1"/>
            </p:cNvPicPr>
            <p:nvPr/>
          </p:nvPicPr>
          <p:blipFill>
            <a:blip r:embed="rId8"/>
            <a:stretch>
              <a:fillRect/>
            </a:stretch>
          </p:blipFill>
          <p:spPr>
            <a:xfrm>
              <a:off x="2648900" y="672599"/>
              <a:ext cx="1233704" cy="1800000"/>
            </a:xfrm>
            <a:prstGeom prst="rect">
              <a:avLst/>
            </a:prstGeom>
          </p:spPr>
        </p:pic>
        <p:sp>
          <p:nvSpPr>
            <p:cNvPr id="18" name="TextBox 17"/>
            <p:cNvSpPr txBox="1"/>
            <p:nvPr/>
          </p:nvSpPr>
          <p:spPr>
            <a:xfrm>
              <a:off x="2630147" y="1603800"/>
              <a:ext cx="1329773" cy="584775"/>
            </a:xfrm>
            <a:prstGeom prst="rect">
              <a:avLst/>
            </a:prstGeom>
            <a:noFill/>
          </p:spPr>
          <p:txBody>
            <a:bodyPr wrap="square" rtlCol="0">
              <a:spAutoFit/>
            </a:bodyPr>
            <a:lstStyle/>
            <a:p>
              <a:pPr algn="ctr"/>
              <a:r>
                <a:rPr lang="en-GB" sz="3200" b="1" dirty="0" smtClean="0">
                  <a:solidFill>
                    <a:srgbClr val="130624"/>
                  </a:solidFill>
                  <a:latin typeface="Aller"/>
                </a:rPr>
                <a:t>£100k</a:t>
              </a:r>
              <a:endParaRPr lang="en-GB" sz="3200" b="1" dirty="0">
                <a:solidFill>
                  <a:srgbClr val="130624"/>
                </a:solidFill>
                <a:latin typeface="Aller"/>
              </a:endParaRPr>
            </a:p>
          </p:txBody>
        </p:sp>
      </p:grpSp>
      <p:pic>
        <p:nvPicPr>
          <p:cNvPr id="13" name="Mr"/>
          <p:cNvPicPr>
            <a:picLocks noChangeAspect="1"/>
          </p:cNvPicPr>
          <p:nvPr/>
        </p:nvPicPr>
        <p:blipFill rotWithShape="1">
          <a:blip r:embed="rId9"/>
          <a:srcRect l="21097" t="19187" r="54129" b="52087"/>
          <a:stretch/>
        </p:blipFill>
        <p:spPr>
          <a:xfrm>
            <a:off x="2742168" y="938675"/>
            <a:ext cx="645081" cy="1224000"/>
          </a:xfrm>
          <a:prstGeom prst="rect">
            <a:avLst/>
          </a:prstGeom>
        </p:spPr>
      </p:pic>
      <p:pic>
        <p:nvPicPr>
          <p:cNvPr id="40" name="House lef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10"/>
              <a:stretch>
                <a:fillRect/>
              </a:stretch>
            </p:blipFill>
          </mc:Fallback>
        </mc:AlternateContent>
        <p:spPr bwMode="auto">
          <a:xfrm>
            <a:off x="4932040" y="907342"/>
            <a:ext cx="796835" cy="1281186"/>
          </a:xfrm>
          <a:prstGeom prst="rect">
            <a:avLst/>
          </a:prstGeom>
          <a:noFill/>
          <a:ln w="9525">
            <a:noFill/>
            <a:miter lim="800000"/>
            <a:headEnd/>
            <a:tailEnd/>
          </a:ln>
        </p:spPr>
      </p:pic>
      <p:sp>
        <p:nvSpPr>
          <p:cNvPr id="48" name="£500k left"/>
          <p:cNvSpPr txBox="1"/>
          <p:nvPr/>
        </p:nvSpPr>
        <p:spPr>
          <a:xfrm>
            <a:off x="4774518" y="1402687"/>
            <a:ext cx="1381658" cy="584775"/>
          </a:xfrm>
          <a:prstGeom prst="rect">
            <a:avLst/>
          </a:prstGeom>
          <a:solidFill>
            <a:schemeClr val="bg1"/>
          </a:solidFill>
        </p:spPr>
        <p:txBody>
          <a:bodyPr wrap="square" rtlCol="0">
            <a:spAutoFit/>
          </a:bodyPr>
          <a:lstStyle/>
          <a:p>
            <a:pPr algn="ctr"/>
            <a:r>
              <a:rPr lang="en-GB" sz="3200" b="1" dirty="0" smtClean="0">
                <a:solidFill>
                  <a:srgbClr val="130624"/>
                </a:solidFill>
                <a:latin typeface="Aller"/>
              </a:rPr>
              <a:t>£500k</a:t>
            </a:r>
            <a:endParaRPr lang="en-GB" sz="3200" b="1" dirty="0">
              <a:solidFill>
                <a:srgbClr val="130624"/>
              </a:solidFill>
              <a:latin typeface="Aller"/>
            </a:endParaRPr>
          </a:p>
        </p:txBody>
      </p:sp>
      <p:sp>
        <p:nvSpPr>
          <p:cNvPr id="50" name="FT 1"/>
          <p:cNvSpPr txBox="1">
            <a:spLocks noChangeArrowheads="1"/>
          </p:cNvSpPr>
          <p:nvPr/>
        </p:nvSpPr>
        <p:spPr bwMode="auto">
          <a:xfrm>
            <a:off x="917129" y="4092790"/>
            <a:ext cx="1494631" cy="1169551"/>
          </a:xfrm>
          <a:prstGeom prst="rect">
            <a:avLst/>
          </a:prstGeom>
          <a:solidFill>
            <a:srgbClr val="FFC000"/>
          </a:solidFill>
          <a:ln w="9525">
            <a:noFill/>
            <a:miter lim="800000"/>
            <a:headEnd/>
            <a:tailEnd/>
          </a:ln>
        </p:spPr>
        <p:txBody>
          <a:bodyPr wrap="square">
            <a:prstTxWarp prst="textNoShape">
              <a:avLst/>
            </a:prstTxWarp>
            <a:spAutoFit/>
          </a:bodyPr>
          <a:lstStyle/>
          <a:p>
            <a:pPr algn="ctr"/>
            <a:r>
              <a:rPr lang="en-GB" sz="1400" b="1" u="sng" dirty="0" smtClean="0">
                <a:solidFill>
                  <a:srgbClr val="130624"/>
                </a:solidFill>
                <a:latin typeface="Aller"/>
                <a:cs typeface="Aller"/>
              </a:rPr>
              <a:t>Potential Beneficiaries</a:t>
            </a:r>
          </a:p>
          <a:p>
            <a:pPr indent="-108000" algn="ctr">
              <a:buFont typeface="Arial" panose="020B0604020202020204" pitchFamily="34" charset="0"/>
              <a:buChar char="•"/>
            </a:pPr>
            <a:r>
              <a:rPr lang="en-GB" sz="1400" b="1" dirty="0" smtClean="0">
                <a:solidFill>
                  <a:srgbClr val="130624"/>
                </a:solidFill>
                <a:latin typeface="Aller"/>
                <a:cs typeface="Aller"/>
              </a:rPr>
              <a:t>Mrs</a:t>
            </a:r>
          </a:p>
          <a:p>
            <a:pPr indent="-108000" algn="ctr">
              <a:buFont typeface="Arial" panose="020B0604020202020204" pitchFamily="34" charset="0"/>
              <a:buChar char="•"/>
            </a:pPr>
            <a:r>
              <a:rPr lang="en-GB" sz="1400" b="1" dirty="0" smtClean="0">
                <a:solidFill>
                  <a:srgbClr val="130624"/>
                </a:solidFill>
                <a:latin typeface="Aller"/>
                <a:cs typeface="Aller"/>
              </a:rPr>
              <a:t>Kids</a:t>
            </a:r>
          </a:p>
          <a:p>
            <a:pPr indent="-108000" algn="ctr">
              <a:buFont typeface="Arial" panose="020B0604020202020204" pitchFamily="34" charset="0"/>
              <a:buChar char="•"/>
            </a:pPr>
            <a:r>
              <a:rPr lang="en-GB" sz="1400" b="1" dirty="0" smtClean="0">
                <a:solidFill>
                  <a:srgbClr val="130624"/>
                </a:solidFill>
                <a:latin typeface="Aller"/>
                <a:cs typeface="Aller"/>
              </a:rPr>
              <a:t>Issue</a:t>
            </a:r>
            <a:endParaRPr lang="en-GB" sz="1400" b="1" dirty="0">
              <a:solidFill>
                <a:srgbClr val="130624"/>
              </a:solidFill>
              <a:latin typeface="Aller"/>
              <a:cs typeface="Aller"/>
            </a:endParaRPr>
          </a:p>
        </p:txBody>
      </p:sp>
      <p:sp>
        <p:nvSpPr>
          <p:cNvPr id="51" name="FT 1 text"/>
          <p:cNvSpPr txBox="1">
            <a:spLocks noChangeArrowheads="1"/>
          </p:cNvSpPr>
          <p:nvPr/>
        </p:nvSpPr>
        <p:spPr bwMode="auto">
          <a:xfrm>
            <a:off x="851055" y="5265307"/>
            <a:ext cx="1668766" cy="738664"/>
          </a:xfrm>
          <a:prstGeom prst="rect">
            <a:avLst/>
          </a:prstGeom>
          <a:noFill/>
          <a:ln w="9525">
            <a:noFill/>
            <a:miter lim="800000"/>
            <a:headEnd/>
            <a:tailEnd/>
          </a:ln>
        </p:spPr>
        <p:txBody>
          <a:bodyPr wrap="square">
            <a:prstTxWarp prst="textNoShape">
              <a:avLst/>
            </a:prstTxWarp>
            <a:spAutoFit/>
          </a:bodyPr>
          <a:lstStyle/>
          <a:p>
            <a:pPr algn="ctr"/>
            <a:r>
              <a:rPr lang="en-GB" sz="1400" b="1" dirty="0">
                <a:solidFill>
                  <a:srgbClr val="FF0000"/>
                </a:solidFill>
                <a:latin typeface="Aller"/>
                <a:cs typeface="Aller"/>
              </a:rPr>
              <a:t>Trust 1</a:t>
            </a:r>
          </a:p>
          <a:p>
            <a:pPr algn="ctr"/>
            <a:r>
              <a:rPr lang="en-GB" sz="1400" b="1" dirty="0" smtClean="0">
                <a:solidFill>
                  <a:srgbClr val="25004B"/>
                </a:solidFill>
                <a:latin typeface="Aller"/>
                <a:cs typeface="Aller"/>
              </a:rPr>
              <a:t>(CW Flexible Family Trust)</a:t>
            </a:r>
            <a:endParaRPr lang="en-US" sz="1400" b="1" dirty="0">
              <a:solidFill>
                <a:srgbClr val="25004B"/>
              </a:solidFill>
              <a:latin typeface="Aller"/>
              <a:cs typeface="Aller"/>
            </a:endParaRPr>
          </a:p>
        </p:txBody>
      </p:sp>
      <p:sp>
        <p:nvSpPr>
          <p:cNvPr id="57" name="Arrow right"/>
          <p:cNvSpPr>
            <a:spLocks noChangeArrowheads="1"/>
          </p:cNvSpPr>
          <p:nvPr/>
        </p:nvSpPr>
        <p:spPr bwMode="auto">
          <a:xfrm rot="19139862">
            <a:off x="3627529" y="2781061"/>
            <a:ext cx="365322" cy="694766"/>
          </a:xfrm>
          <a:prstGeom prst="downArrow">
            <a:avLst>
              <a:gd name="adj1" fmla="val 50000"/>
              <a:gd name="adj2" fmla="val 42761"/>
            </a:avLst>
          </a:prstGeom>
          <a:solidFill>
            <a:schemeClr val="accent1"/>
          </a:solidFill>
          <a:ln w="9525">
            <a:solidFill>
              <a:schemeClr val="tx1"/>
            </a:solidFill>
            <a:miter lim="800000"/>
            <a:headEnd/>
            <a:tailEnd/>
          </a:ln>
        </p:spPr>
        <p:txBody>
          <a:bodyPr vert="eaVert" wrap="none" anchor="ctr">
            <a:prstTxWarp prst="textNoShape">
              <a:avLst/>
            </a:prstTxWarp>
          </a:bodyPr>
          <a:lstStyle/>
          <a:p>
            <a:pPr>
              <a:buFontTx/>
              <a:buChar char="•"/>
            </a:pPr>
            <a:endParaRPr lang="en-GB" sz="2400">
              <a:solidFill>
                <a:srgbClr val="FFFFFF"/>
              </a:solidFill>
              <a:latin typeface="Dax-Bold" pitchFamily="-84" charset="0"/>
            </a:endParaRPr>
          </a:p>
        </p:txBody>
      </p:sp>
      <p:sp>
        <p:nvSpPr>
          <p:cNvPr id="43" name="For RNRB &amp; NRB left"/>
          <p:cNvSpPr txBox="1">
            <a:spLocks noChangeArrowheads="1"/>
          </p:cNvSpPr>
          <p:nvPr/>
        </p:nvSpPr>
        <p:spPr bwMode="auto">
          <a:xfrm>
            <a:off x="742994" y="3438173"/>
            <a:ext cx="1884790" cy="646331"/>
          </a:xfrm>
          <a:prstGeom prst="rect">
            <a:avLst/>
          </a:prstGeom>
          <a:noFill/>
          <a:ln w="9525">
            <a:noFill/>
            <a:miter lim="800000"/>
            <a:headEnd/>
            <a:tailEnd/>
          </a:ln>
        </p:spPr>
        <p:txBody>
          <a:bodyPr wrap="square">
            <a:prstTxWarp prst="textNoShape">
              <a:avLst/>
            </a:prstTxWarp>
            <a:spAutoFit/>
          </a:bodyPr>
          <a:lstStyle/>
          <a:p>
            <a:pPr algn="ctr"/>
            <a:r>
              <a:rPr lang="en-GB" b="1" dirty="0" smtClean="0">
                <a:solidFill>
                  <a:srgbClr val="FF0000"/>
                </a:solidFill>
                <a:latin typeface="Aller"/>
                <a:cs typeface="Aller"/>
              </a:rPr>
              <a:t>50%</a:t>
            </a:r>
            <a:r>
              <a:rPr lang="en-GB" b="1" dirty="0" smtClean="0">
                <a:solidFill>
                  <a:srgbClr val="25004B"/>
                </a:solidFill>
                <a:latin typeface="Aller"/>
                <a:cs typeface="Aller"/>
              </a:rPr>
              <a:t> of </a:t>
            </a:r>
            <a:r>
              <a:rPr lang="en-GB" b="1" dirty="0" smtClean="0">
                <a:solidFill>
                  <a:srgbClr val="FF0000"/>
                </a:solidFill>
                <a:latin typeface="Aller"/>
                <a:cs typeface="Aller"/>
              </a:rPr>
              <a:t>RNRB</a:t>
            </a:r>
            <a:r>
              <a:rPr lang="en-GB" b="1" dirty="0" smtClean="0">
                <a:solidFill>
                  <a:srgbClr val="25004B"/>
                </a:solidFill>
                <a:latin typeface="Aller"/>
                <a:cs typeface="Aller"/>
              </a:rPr>
              <a:t> &amp; </a:t>
            </a:r>
            <a:r>
              <a:rPr lang="en-GB" b="1" dirty="0" smtClean="0">
                <a:solidFill>
                  <a:srgbClr val="FF0000"/>
                </a:solidFill>
                <a:latin typeface="Aller"/>
                <a:cs typeface="Aller"/>
              </a:rPr>
              <a:t>50%</a:t>
            </a:r>
            <a:r>
              <a:rPr lang="en-GB" b="1" dirty="0" smtClean="0">
                <a:solidFill>
                  <a:srgbClr val="25004B"/>
                </a:solidFill>
                <a:latin typeface="Aller"/>
                <a:cs typeface="Aller"/>
              </a:rPr>
              <a:t> of </a:t>
            </a:r>
            <a:r>
              <a:rPr lang="en-GB" b="1" dirty="0" smtClean="0">
                <a:solidFill>
                  <a:srgbClr val="FF0000"/>
                </a:solidFill>
                <a:latin typeface="Aller"/>
                <a:cs typeface="Aller"/>
              </a:rPr>
              <a:t>NRB</a:t>
            </a:r>
            <a:r>
              <a:rPr lang="en-GB" b="1" dirty="0" smtClean="0">
                <a:solidFill>
                  <a:srgbClr val="25004B"/>
                </a:solidFill>
                <a:latin typeface="Aller"/>
                <a:cs typeface="Aller"/>
              </a:rPr>
              <a:t>.</a:t>
            </a:r>
            <a:endParaRPr lang="en-GB" b="1" dirty="0">
              <a:solidFill>
                <a:srgbClr val="25004B"/>
              </a:solidFill>
              <a:latin typeface="Aller"/>
              <a:cs typeface="Aller"/>
            </a:endParaRPr>
          </a:p>
        </p:txBody>
      </p:sp>
      <p:sp>
        <p:nvSpPr>
          <p:cNvPr id="45" name="Arrow left"/>
          <p:cNvSpPr>
            <a:spLocks noChangeArrowheads="1"/>
          </p:cNvSpPr>
          <p:nvPr/>
        </p:nvSpPr>
        <p:spPr bwMode="auto">
          <a:xfrm rot="2079361">
            <a:off x="2049432" y="2786435"/>
            <a:ext cx="355832" cy="689606"/>
          </a:xfrm>
          <a:prstGeom prst="downArrow">
            <a:avLst>
              <a:gd name="adj1" fmla="val 50000"/>
              <a:gd name="adj2" fmla="val 42761"/>
            </a:avLst>
          </a:prstGeom>
          <a:solidFill>
            <a:schemeClr val="accent1"/>
          </a:solidFill>
          <a:ln w="9525">
            <a:solidFill>
              <a:schemeClr val="tx1"/>
            </a:solidFill>
            <a:miter lim="800000"/>
            <a:headEnd/>
            <a:tailEnd/>
          </a:ln>
        </p:spPr>
        <p:txBody>
          <a:bodyPr vert="eaVert" wrap="none" anchor="ctr">
            <a:prstTxWarp prst="textNoShape">
              <a:avLst/>
            </a:prstTxWarp>
          </a:bodyPr>
          <a:lstStyle/>
          <a:p>
            <a:pPr>
              <a:buFontTx/>
              <a:buChar char="•"/>
            </a:pPr>
            <a:endParaRPr lang="en-GB" sz="2400">
              <a:solidFill>
                <a:srgbClr val="FFFFFF"/>
              </a:solidFill>
              <a:latin typeface="Dax-Bold" pitchFamily="-84" charset="0"/>
            </a:endParaRPr>
          </a:p>
        </p:txBody>
      </p:sp>
      <p:sp>
        <p:nvSpPr>
          <p:cNvPr id="52" name="Arrow to IIP"/>
          <p:cNvSpPr>
            <a:spLocks noChangeArrowheads="1"/>
          </p:cNvSpPr>
          <p:nvPr/>
        </p:nvSpPr>
        <p:spPr bwMode="auto">
          <a:xfrm rot="16200000">
            <a:off x="5673195" y="2322523"/>
            <a:ext cx="365322" cy="1127552"/>
          </a:xfrm>
          <a:prstGeom prst="downArrow">
            <a:avLst>
              <a:gd name="adj1" fmla="val 50000"/>
              <a:gd name="adj2" fmla="val 42761"/>
            </a:avLst>
          </a:prstGeom>
          <a:solidFill>
            <a:schemeClr val="accent1"/>
          </a:solidFill>
          <a:ln w="9525">
            <a:solidFill>
              <a:schemeClr val="tx1"/>
            </a:solidFill>
            <a:miter lim="800000"/>
            <a:headEnd/>
            <a:tailEnd/>
          </a:ln>
        </p:spPr>
        <p:txBody>
          <a:bodyPr vert="eaVert" wrap="none" anchor="ctr">
            <a:prstTxWarp prst="textNoShape">
              <a:avLst/>
            </a:prstTxWarp>
          </a:bodyPr>
          <a:lstStyle/>
          <a:p>
            <a:pPr>
              <a:buFontTx/>
              <a:buChar char="•"/>
            </a:pPr>
            <a:endParaRPr lang="en-GB" sz="2400">
              <a:solidFill>
                <a:srgbClr val="FFFFFF"/>
              </a:solidFill>
              <a:latin typeface="Dax-Bold" pitchFamily="-84" charset="0"/>
            </a:endParaRPr>
          </a:p>
        </p:txBody>
      </p:sp>
      <p:sp>
        <p:nvSpPr>
          <p:cNvPr id="34" name="Both establish"/>
          <p:cNvSpPr txBox="1">
            <a:spLocks noChangeArrowheads="1"/>
          </p:cNvSpPr>
          <p:nvPr/>
        </p:nvSpPr>
        <p:spPr bwMode="auto">
          <a:xfrm>
            <a:off x="467544" y="1220559"/>
            <a:ext cx="2005326" cy="1200329"/>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FF0000"/>
                </a:solidFill>
                <a:latin typeface="Aller"/>
              </a:rPr>
              <a:t>Both</a:t>
            </a:r>
            <a:r>
              <a:rPr lang="en-GB" b="1" dirty="0" smtClean="0">
                <a:solidFill>
                  <a:srgbClr val="002060"/>
                </a:solidFill>
                <a:latin typeface="Aller"/>
              </a:rPr>
              <a:t> Mr &amp; Mrs then establish a </a:t>
            </a:r>
            <a:r>
              <a:rPr lang="en-GB" b="1" dirty="0" smtClean="0">
                <a:solidFill>
                  <a:srgbClr val="FF0000"/>
                </a:solidFill>
                <a:latin typeface="Aller"/>
              </a:rPr>
              <a:t>Will</a:t>
            </a:r>
            <a:r>
              <a:rPr lang="en-GB" b="1" dirty="0" smtClean="0">
                <a:solidFill>
                  <a:srgbClr val="002060"/>
                </a:solidFill>
                <a:latin typeface="Aller"/>
              </a:rPr>
              <a:t>, which each  states…</a:t>
            </a:r>
            <a:endParaRPr lang="en-US" b="1" dirty="0">
              <a:solidFill>
                <a:srgbClr val="002060"/>
              </a:solidFill>
              <a:latin typeface="Aller"/>
              <a:cs typeface="Aller"/>
            </a:endParaRPr>
          </a:p>
        </p:txBody>
      </p:sp>
      <p:sp>
        <p:nvSpPr>
          <p:cNvPr id="35" name="For RNRB &amp; NRB right"/>
          <p:cNvSpPr txBox="1">
            <a:spLocks noChangeArrowheads="1"/>
          </p:cNvSpPr>
          <p:nvPr/>
        </p:nvSpPr>
        <p:spPr bwMode="auto">
          <a:xfrm>
            <a:off x="3325843" y="3439522"/>
            <a:ext cx="1894229" cy="646331"/>
          </a:xfrm>
          <a:prstGeom prst="rect">
            <a:avLst/>
          </a:prstGeom>
          <a:noFill/>
          <a:ln w="9525">
            <a:noFill/>
            <a:miter lim="800000"/>
            <a:headEnd/>
            <a:tailEnd/>
          </a:ln>
        </p:spPr>
        <p:txBody>
          <a:bodyPr wrap="square">
            <a:prstTxWarp prst="textNoShape">
              <a:avLst/>
            </a:prstTxWarp>
            <a:spAutoFit/>
          </a:bodyPr>
          <a:lstStyle/>
          <a:p>
            <a:pPr algn="ctr"/>
            <a:r>
              <a:rPr lang="en-GB" b="1" dirty="0" smtClean="0">
                <a:solidFill>
                  <a:srgbClr val="FF0000"/>
                </a:solidFill>
                <a:latin typeface="Aller"/>
                <a:cs typeface="Aller"/>
              </a:rPr>
              <a:t>50%</a:t>
            </a:r>
            <a:r>
              <a:rPr lang="en-GB" b="1" dirty="0" smtClean="0">
                <a:solidFill>
                  <a:srgbClr val="25004B"/>
                </a:solidFill>
                <a:latin typeface="Aller"/>
                <a:cs typeface="Aller"/>
              </a:rPr>
              <a:t> of </a:t>
            </a:r>
            <a:r>
              <a:rPr lang="en-GB" b="1" dirty="0" smtClean="0">
                <a:solidFill>
                  <a:srgbClr val="FF0000"/>
                </a:solidFill>
                <a:latin typeface="Aller"/>
                <a:cs typeface="Aller"/>
              </a:rPr>
              <a:t>RNRB</a:t>
            </a:r>
            <a:r>
              <a:rPr lang="en-GB" b="1" dirty="0" smtClean="0">
                <a:solidFill>
                  <a:srgbClr val="25004B"/>
                </a:solidFill>
                <a:latin typeface="Aller"/>
                <a:cs typeface="Aller"/>
              </a:rPr>
              <a:t> &amp; </a:t>
            </a:r>
            <a:r>
              <a:rPr lang="en-GB" b="1" dirty="0" smtClean="0">
                <a:solidFill>
                  <a:srgbClr val="FF0000"/>
                </a:solidFill>
                <a:latin typeface="Aller"/>
                <a:cs typeface="Aller"/>
              </a:rPr>
              <a:t>50%</a:t>
            </a:r>
            <a:r>
              <a:rPr lang="en-GB" b="1" dirty="0" smtClean="0">
                <a:solidFill>
                  <a:srgbClr val="25004B"/>
                </a:solidFill>
                <a:latin typeface="Aller"/>
                <a:cs typeface="Aller"/>
              </a:rPr>
              <a:t> of </a:t>
            </a:r>
            <a:r>
              <a:rPr lang="en-GB" b="1" dirty="0" smtClean="0">
                <a:solidFill>
                  <a:srgbClr val="FF0000"/>
                </a:solidFill>
                <a:latin typeface="Aller"/>
                <a:cs typeface="Aller"/>
              </a:rPr>
              <a:t>NRB</a:t>
            </a:r>
            <a:r>
              <a:rPr lang="en-GB" b="1" dirty="0" smtClean="0">
                <a:solidFill>
                  <a:srgbClr val="25004B"/>
                </a:solidFill>
                <a:latin typeface="Aller"/>
                <a:cs typeface="Aller"/>
              </a:rPr>
              <a:t>.</a:t>
            </a:r>
            <a:endParaRPr lang="en-GB" b="1" dirty="0">
              <a:solidFill>
                <a:srgbClr val="25004B"/>
              </a:solidFill>
              <a:latin typeface="Aller"/>
              <a:cs typeface="Aller"/>
            </a:endParaRPr>
          </a:p>
        </p:txBody>
      </p:sp>
      <p:sp>
        <p:nvSpPr>
          <p:cNvPr id="27" name="The CW FT will"/>
          <p:cNvSpPr txBox="1">
            <a:spLocks noChangeArrowheads="1"/>
          </p:cNvSpPr>
          <p:nvPr/>
        </p:nvSpPr>
        <p:spPr bwMode="auto">
          <a:xfrm>
            <a:off x="637357" y="4200304"/>
            <a:ext cx="4654723" cy="923330"/>
          </a:xfrm>
          <a:prstGeom prst="rect">
            <a:avLst/>
          </a:prstGeom>
          <a:solidFill>
            <a:schemeClr val="bg1"/>
          </a:solidFill>
          <a:ln w="9525">
            <a:solidFill>
              <a:srgbClr val="002060"/>
            </a:solidFill>
            <a:miter lim="800000"/>
            <a:headEnd/>
            <a:tailEnd/>
          </a:ln>
        </p:spPr>
        <p:txBody>
          <a:bodyPr wrap="square">
            <a:prstTxWarp prst="textNoShape">
              <a:avLst/>
            </a:prstTxWarp>
            <a:spAutoFit/>
          </a:bodyPr>
          <a:lstStyle/>
          <a:p>
            <a:pPr algn="ctr">
              <a:spcBef>
                <a:spcPct val="50000"/>
              </a:spcBef>
            </a:pPr>
            <a:r>
              <a:rPr lang="en-GB" b="1" dirty="0" smtClean="0">
                <a:solidFill>
                  <a:srgbClr val="25004B"/>
                </a:solidFill>
                <a:latin typeface="Aller"/>
                <a:cs typeface="Aller"/>
              </a:rPr>
              <a:t>The </a:t>
            </a:r>
            <a:r>
              <a:rPr lang="en-GB" b="1" dirty="0">
                <a:solidFill>
                  <a:srgbClr val="25004B"/>
                </a:solidFill>
                <a:latin typeface="Aller"/>
                <a:cs typeface="Aller"/>
              </a:rPr>
              <a:t>(CW Flexible Family </a:t>
            </a:r>
            <a:r>
              <a:rPr lang="en-GB" b="1" dirty="0" smtClean="0">
                <a:solidFill>
                  <a:srgbClr val="25004B"/>
                </a:solidFill>
                <a:latin typeface="Aller"/>
                <a:cs typeface="Aller"/>
              </a:rPr>
              <a:t>Trust)</a:t>
            </a:r>
            <a:r>
              <a:rPr lang="en-US" b="1" dirty="0" smtClean="0">
                <a:solidFill>
                  <a:srgbClr val="25004B"/>
                </a:solidFill>
                <a:latin typeface="Aller"/>
                <a:cs typeface="Aller"/>
              </a:rPr>
              <a:t> </a:t>
            </a:r>
            <a:r>
              <a:rPr lang="en-GB" b="1" dirty="0" smtClean="0">
                <a:solidFill>
                  <a:srgbClr val="25004B"/>
                </a:solidFill>
                <a:latin typeface="Aller"/>
                <a:cs typeface="Aller"/>
              </a:rPr>
              <a:t>will also provide a default ‘</a:t>
            </a:r>
            <a:r>
              <a:rPr lang="en-GB" b="1" dirty="0" smtClean="0">
                <a:solidFill>
                  <a:srgbClr val="FF0000"/>
                </a:solidFill>
                <a:latin typeface="Aller"/>
                <a:cs typeface="Aller"/>
              </a:rPr>
              <a:t>qualifying interest</a:t>
            </a:r>
            <a:r>
              <a:rPr lang="en-GB" b="1" dirty="0" smtClean="0">
                <a:solidFill>
                  <a:srgbClr val="25004B"/>
                </a:solidFill>
                <a:latin typeface="Aller"/>
                <a:cs typeface="Aller"/>
              </a:rPr>
              <a:t>’ to the youngest ‘descendant(s)’.   </a:t>
            </a:r>
            <a:endParaRPr lang="en-US" b="1" dirty="0">
              <a:solidFill>
                <a:srgbClr val="25004B"/>
              </a:solidFill>
              <a:latin typeface="Aller"/>
              <a:cs typeface="Aller"/>
            </a:endParaRPr>
          </a:p>
        </p:txBody>
      </p:sp>
    </p:spTree>
    <p:extLst>
      <p:ext uri="{BB962C8B-B14F-4D97-AF65-F5344CB8AC3E}">
        <p14:creationId xmlns:p14="http://schemas.microsoft.com/office/powerpoint/2010/main" val="11803552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up)">
                                      <p:cBhvr>
                                        <p:cTn id="31" dur="500"/>
                                        <p:tgtEl>
                                          <p:spTgt spid="57"/>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500"/>
                                        <p:tgtEl>
                                          <p:spTgt spid="52"/>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20" grpId="0"/>
      <p:bldP spid="24" grpId="0" animBg="1"/>
      <p:bldP spid="38" grpId="0" animBg="1"/>
      <p:bldP spid="39" grpId="0" animBg="1"/>
      <p:bldP spid="44" grpId="0"/>
      <p:bldP spid="50" grpId="0" animBg="1"/>
      <p:bldP spid="51" grpId="0"/>
      <p:bldP spid="57" grpId="0" animBg="1" autoUpdateAnimBg="0"/>
      <p:bldP spid="43" grpId="0"/>
      <p:bldP spid="45" grpId="0" animBg="1" autoUpdateAnimBg="0"/>
      <p:bldP spid="52" grpId="0" animBg="1" autoUpdateAnimBg="0"/>
      <p:bldP spid="34" grpId="0" autoUpdateAnimBg="0"/>
      <p:bldP spid="35" grpId="0"/>
      <p:bldP spid="27"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542" y="279940"/>
            <a:ext cx="7399715" cy="3631763"/>
          </a:xfrm>
          <a:prstGeom prst="rect">
            <a:avLst/>
          </a:prstGeom>
        </p:spPr>
        <p:txBody>
          <a:bodyPr wrap="square" lIns="0" tIns="0" rIns="0" bIns="0">
            <a:spAutoFit/>
          </a:bodyPr>
          <a:lstStyle/>
          <a:p>
            <a:pPr algn="ctr"/>
            <a:r>
              <a:rPr lang="en-US" sz="3600" b="1" dirty="0" smtClean="0">
                <a:solidFill>
                  <a:srgbClr val="25004B"/>
                </a:solidFill>
                <a:latin typeface="Aller"/>
                <a:cs typeface="Aller"/>
              </a:rPr>
              <a:t>Introducing</a:t>
            </a:r>
          </a:p>
          <a:p>
            <a:pPr algn="ctr"/>
            <a:endParaRPr lang="en-US" sz="2400" dirty="0" smtClean="0">
              <a:solidFill>
                <a:srgbClr val="25004B"/>
              </a:solidFill>
              <a:latin typeface="Aller"/>
              <a:cs typeface="Aller"/>
            </a:endParaRPr>
          </a:p>
          <a:p>
            <a:pPr algn="ctr"/>
            <a:r>
              <a:rPr lang="en-US" sz="4000" b="1" dirty="0" smtClean="0">
                <a:solidFill>
                  <a:srgbClr val="25004B"/>
                </a:solidFill>
                <a:latin typeface="Aller"/>
                <a:cs typeface="Aller"/>
              </a:rPr>
              <a:t>Spencer Tattam </a:t>
            </a:r>
          </a:p>
          <a:p>
            <a:pPr algn="ctr"/>
            <a:r>
              <a:rPr lang="en-US" sz="2800" dirty="0" smtClean="0">
                <a:solidFill>
                  <a:srgbClr val="25004B"/>
                </a:solidFill>
                <a:latin typeface="Aller"/>
                <a:cs typeface="Aller"/>
              </a:rPr>
              <a:t>BA (</a:t>
            </a:r>
            <a:r>
              <a:rPr lang="en-US" sz="2800" dirty="0" err="1" smtClean="0">
                <a:solidFill>
                  <a:srgbClr val="25004B"/>
                </a:solidFill>
                <a:latin typeface="Aller"/>
                <a:cs typeface="Aller"/>
              </a:rPr>
              <a:t>Hons</a:t>
            </a:r>
            <a:r>
              <a:rPr lang="en-US" sz="2800" dirty="0" smtClean="0">
                <a:solidFill>
                  <a:srgbClr val="25004B"/>
                </a:solidFill>
                <a:latin typeface="Aller"/>
                <a:cs typeface="Aller"/>
              </a:rPr>
              <a:t>) DipPFS TEP</a:t>
            </a:r>
          </a:p>
          <a:p>
            <a:pPr algn="ctr"/>
            <a:endParaRPr lang="en-US" sz="4000" b="1" dirty="0" smtClean="0">
              <a:solidFill>
                <a:srgbClr val="25004B"/>
              </a:solidFill>
              <a:latin typeface="Aller"/>
              <a:cs typeface="Aller"/>
            </a:endParaRPr>
          </a:p>
          <a:p>
            <a:pPr algn="ctr"/>
            <a:r>
              <a:rPr lang="en-US" sz="4000" b="1" dirty="0">
                <a:solidFill>
                  <a:srgbClr val="25004B"/>
                </a:solidFill>
                <a:latin typeface="Aller"/>
                <a:cs typeface="Aller"/>
              </a:rPr>
              <a:t>Richard Dundee </a:t>
            </a:r>
          </a:p>
          <a:p>
            <a:pPr algn="ctr"/>
            <a:r>
              <a:rPr lang="en-US" sz="2800" dirty="0">
                <a:solidFill>
                  <a:srgbClr val="25004B"/>
                </a:solidFill>
                <a:latin typeface="Aller"/>
                <a:cs typeface="Aller"/>
              </a:rPr>
              <a:t>LL.B(Hons) </a:t>
            </a:r>
            <a:r>
              <a:rPr lang="en-US" sz="2800" dirty="0" err="1" smtClean="0">
                <a:solidFill>
                  <a:srgbClr val="25004B"/>
                </a:solidFill>
                <a:latin typeface="Aller"/>
                <a:cs typeface="Aller"/>
              </a:rPr>
              <a:t>PgDip</a:t>
            </a:r>
            <a:endParaRPr lang="en-US" sz="2800" dirty="0" smtClean="0">
              <a:solidFill>
                <a:srgbClr val="25004B"/>
              </a:solidFill>
              <a:latin typeface="Aller"/>
              <a:cs typeface="Aller"/>
            </a:endParaRPr>
          </a:p>
        </p:txBody>
      </p:sp>
    </p:spTree>
    <p:extLst>
      <p:ext uri="{BB962C8B-B14F-4D97-AF65-F5344CB8AC3E}">
        <p14:creationId xmlns:p14="http://schemas.microsoft.com/office/powerpoint/2010/main" val="160025672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530" y="166810"/>
            <a:ext cx="8640660" cy="1661993"/>
          </a:xfrm>
          <a:prstGeom prst="rect">
            <a:avLst/>
          </a:prstGeom>
          <a:noFill/>
        </p:spPr>
        <p:txBody>
          <a:bodyPr wrap="square" lIns="0" tIns="0" rIns="0" bIns="0" rtlCol="0">
            <a:spAutoFit/>
          </a:bodyPr>
          <a:lstStyle/>
          <a:p>
            <a:pPr algn="ctr"/>
            <a:r>
              <a:rPr lang="en-GB" sz="3600" b="1" dirty="0" smtClean="0">
                <a:solidFill>
                  <a:srgbClr val="25004B"/>
                </a:solidFill>
                <a:latin typeface="Aller"/>
                <a:cs typeface="Aller"/>
              </a:rPr>
              <a:t>Can a Trust be written </a:t>
            </a:r>
            <a:r>
              <a:rPr lang="en-GB" sz="3600" b="1" dirty="0" smtClean="0">
                <a:solidFill>
                  <a:srgbClr val="FF0000"/>
                </a:solidFill>
                <a:latin typeface="Aller"/>
                <a:cs typeface="Aller"/>
              </a:rPr>
              <a:t>within the Will </a:t>
            </a:r>
            <a:r>
              <a:rPr lang="en-GB" sz="3600" b="1" dirty="0" smtClean="0">
                <a:solidFill>
                  <a:srgbClr val="25004B"/>
                </a:solidFill>
                <a:latin typeface="Aller"/>
                <a:cs typeface="Aller"/>
              </a:rPr>
              <a:t>that can do the same as the Flexible Family Trust?</a:t>
            </a:r>
            <a:endParaRPr lang="en-US" sz="3600" b="1" dirty="0">
              <a:solidFill>
                <a:srgbClr val="25004B"/>
              </a:solidFill>
              <a:latin typeface="Aller"/>
              <a:cs typeface="Aller"/>
            </a:endParaRPr>
          </a:p>
        </p:txBody>
      </p:sp>
      <p:sp>
        <p:nvSpPr>
          <p:cNvPr id="4" name="TextBox 3"/>
          <p:cNvSpPr txBox="1"/>
          <p:nvPr/>
        </p:nvSpPr>
        <p:spPr>
          <a:xfrm>
            <a:off x="3884026" y="2552694"/>
            <a:ext cx="1264623" cy="677108"/>
          </a:xfrm>
          <a:prstGeom prst="rect">
            <a:avLst/>
          </a:prstGeom>
          <a:noFill/>
        </p:spPr>
        <p:txBody>
          <a:bodyPr wrap="square" lIns="0" tIns="0" rIns="0" bIns="0" rtlCol="0">
            <a:spAutoFit/>
          </a:bodyPr>
          <a:lstStyle/>
          <a:p>
            <a:r>
              <a:rPr lang="en-GB" sz="4400" b="1" dirty="0" smtClean="0">
                <a:solidFill>
                  <a:srgbClr val="FF0000"/>
                </a:solidFill>
                <a:latin typeface="Aller"/>
                <a:cs typeface="Aller"/>
              </a:rPr>
              <a:t>Yes!</a:t>
            </a:r>
          </a:p>
        </p:txBody>
      </p:sp>
      <p:sp>
        <p:nvSpPr>
          <p:cNvPr id="5" name="TextBox 4"/>
          <p:cNvSpPr txBox="1"/>
          <p:nvPr/>
        </p:nvSpPr>
        <p:spPr>
          <a:xfrm>
            <a:off x="290558" y="3968578"/>
            <a:ext cx="8640660" cy="1107996"/>
          </a:xfrm>
          <a:prstGeom prst="rect">
            <a:avLst/>
          </a:prstGeom>
          <a:noFill/>
        </p:spPr>
        <p:txBody>
          <a:bodyPr wrap="square" lIns="0" tIns="0" rIns="0" bIns="0" rtlCol="0">
            <a:spAutoFit/>
          </a:bodyPr>
          <a:lstStyle/>
          <a:p>
            <a:pPr algn="ctr"/>
            <a:r>
              <a:rPr lang="en-GB" sz="3600" b="1" dirty="0" smtClean="0">
                <a:solidFill>
                  <a:srgbClr val="FF0000"/>
                </a:solidFill>
                <a:latin typeface="Aller"/>
                <a:cs typeface="Aller"/>
              </a:rPr>
              <a:t>Nil Rate Band &amp; Residence Nil Rate Band Discretionary Trust</a:t>
            </a:r>
            <a:r>
              <a:rPr lang="en-GB" sz="3600" b="1" dirty="0" smtClean="0">
                <a:solidFill>
                  <a:srgbClr val="25004B"/>
                </a:solidFill>
                <a:latin typeface="Aller"/>
                <a:cs typeface="Aller"/>
              </a:rPr>
              <a:t>.</a:t>
            </a:r>
            <a:endParaRPr lang="en-US" sz="3600" b="1" dirty="0">
              <a:solidFill>
                <a:srgbClr val="25004B"/>
              </a:solidFill>
              <a:latin typeface="Aller"/>
              <a:cs typeface="Aller"/>
            </a:endParaRPr>
          </a:p>
        </p:txBody>
      </p:sp>
    </p:spTree>
    <p:extLst>
      <p:ext uri="{BB962C8B-B14F-4D97-AF65-F5344CB8AC3E}">
        <p14:creationId xmlns:p14="http://schemas.microsoft.com/office/powerpoint/2010/main" val="836692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978" y="116632"/>
            <a:ext cx="8998526" cy="492443"/>
          </a:xfrm>
          <a:prstGeom prst="rect">
            <a:avLst/>
          </a:prstGeom>
          <a:noFill/>
        </p:spPr>
        <p:txBody>
          <a:bodyPr wrap="square" lIns="0" tIns="0" rIns="0" bIns="0" rtlCol="0">
            <a:spAutoFit/>
          </a:bodyPr>
          <a:lstStyle/>
          <a:p>
            <a:pPr algn="ctr"/>
            <a:r>
              <a:rPr lang="en-GB" sz="3200" b="1" dirty="0" smtClean="0">
                <a:solidFill>
                  <a:srgbClr val="25004B"/>
                </a:solidFill>
                <a:latin typeface="Aller"/>
                <a:cs typeface="Aller"/>
              </a:rPr>
              <a:t>CW Solution. Married over 2 x NRB. </a:t>
            </a:r>
            <a:endParaRPr lang="en-US" sz="3200" b="1" dirty="0">
              <a:solidFill>
                <a:srgbClr val="25004B"/>
              </a:solidFill>
              <a:latin typeface="Aller"/>
              <a:cs typeface="Aller"/>
            </a:endParaRPr>
          </a:p>
        </p:txBody>
      </p:sp>
      <p:sp>
        <p:nvSpPr>
          <p:cNvPr id="6" name="Text Box 17"/>
          <p:cNvSpPr txBox="1">
            <a:spLocks noChangeArrowheads="1"/>
          </p:cNvSpPr>
          <p:nvPr/>
        </p:nvSpPr>
        <p:spPr bwMode="auto">
          <a:xfrm>
            <a:off x="2195513" y="1044575"/>
            <a:ext cx="79375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GB">
              <a:solidFill>
                <a:srgbClr val="FFFFFF"/>
              </a:solidFill>
              <a:latin typeface="Dax-Bold" pitchFamily="-84" charset="0"/>
            </a:endParaRPr>
          </a:p>
        </p:txBody>
      </p:sp>
      <p:sp>
        <p:nvSpPr>
          <p:cNvPr id="7" name="Excess Residue"/>
          <p:cNvSpPr txBox="1">
            <a:spLocks noChangeArrowheads="1"/>
          </p:cNvSpPr>
          <p:nvPr/>
        </p:nvSpPr>
        <p:spPr bwMode="auto">
          <a:xfrm>
            <a:off x="5292080" y="2992480"/>
            <a:ext cx="1152128" cy="64633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25004B"/>
                </a:solidFill>
                <a:latin typeface="Aller"/>
                <a:cs typeface="Aller"/>
              </a:rPr>
              <a:t>Excess Residue.</a:t>
            </a:r>
            <a:endParaRPr lang="en-US" b="1" dirty="0">
              <a:solidFill>
                <a:srgbClr val="25004B"/>
              </a:solidFill>
              <a:latin typeface="Aller"/>
              <a:cs typeface="Aller"/>
            </a:endParaRPr>
          </a:p>
        </p:txBody>
      </p:sp>
      <p:sp>
        <p:nvSpPr>
          <p:cNvPr id="20" name="IIP Text"/>
          <p:cNvSpPr txBox="1">
            <a:spLocks noChangeArrowheads="1"/>
          </p:cNvSpPr>
          <p:nvPr/>
        </p:nvSpPr>
        <p:spPr bwMode="auto">
          <a:xfrm>
            <a:off x="6804248" y="4921803"/>
            <a:ext cx="1556935" cy="738664"/>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sz="1400" b="1" dirty="0">
                <a:solidFill>
                  <a:srgbClr val="FF0000"/>
                </a:solidFill>
                <a:latin typeface="Aller"/>
                <a:cs typeface="Aller"/>
              </a:rPr>
              <a:t>Family </a:t>
            </a:r>
            <a:r>
              <a:rPr lang="en-GB" sz="1400" b="1" dirty="0" smtClean="0">
                <a:solidFill>
                  <a:srgbClr val="FF0000"/>
                </a:solidFill>
                <a:latin typeface="Aller"/>
                <a:cs typeface="Aller"/>
              </a:rPr>
              <a:t>Interest in Possession Trust</a:t>
            </a:r>
            <a:r>
              <a:rPr lang="en-GB" sz="1400" b="1" dirty="0" smtClean="0">
                <a:solidFill>
                  <a:srgbClr val="25004B"/>
                </a:solidFill>
                <a:latin typeface="Aller"/>
                <a:cs typeface="Aller"/>
              </a:rPr>
              <a:t>.</a:t>
            </a:r>
            <a:endParaRPr lang="en-US" sz="1400" b="1" dirty="0">
              <a:solidFill>
                <a:srgbClr val="25004B"/>
              </a:solidFill>
              <a:latin typeface="Aller"/>
              <a:cs typeface="Aller"/>
            </a:endParaRPr>
          </a:p>
        </p:txBody>
      </p:sp>
      <p:sp>
        <p:nvSpPr>
          <p:cNvPr id="24" name="Will"/>
          <p:cNvSpPr>
            <a:spLocks noChangeArrowheads="1"/>
          </p:cNvSpPr>
          <p:nvPr/>
        </p:nvSpPr>
        <p:spPr bwMode="auto">
          <a:xfrm>
            <a:off x="2268612" y="2130758"/>
            <a:ext cx="1511300" cy="792163"/>
          </a:xfrm>
          <a:prstGeom prst="rect">
            <a:avLst/>
          </a:prstGeom>
          <mc:AlternateContent xmlns:mc="http://schemas.openxmlformats.org/markup-compatibility/2006">
            <mc:Choice xmlns:ma="http://schemas.microsoft.com/office/mac/drawingml/2008/main" xmlns:mv="urn:schemas-microsoft-com:mac:vml" xmlns="" Requires="ma">
              <a:blipFill rotWithShape="1">
                <a:blip r:embed="rId6"/>
                <a:stretch>
                  <a:fillRect/>
                </a:stretch>
              </a:blipFill>
            </mc:Choice>
            <mc:Fallback>
              <a:blipFill rotWithShape="1">
                <a:blip r:embed="rId7"/>
                <a:stretch>
                  <a:fillRect/>
                </a:stretch>
              </a:blipFill>
            </mc:Fallback>
          </mc:AlternateContent>
          <a:ln w="9525" algn="ctr">
            <a:noFill/>
            <a:miter lim="800000"/>
            <a:headEnd/>
            <a:tailEnd/>
          </a:ln>
        </p:spPr>
        <p:txBody>
          <a:bodyPr wrap="none" anchor="b" anchorCtr="0">
            <a:prstTxWarp prst="textNoShape">
              <a:avLst/>
            </a:prstTxWarp>
          </a:bodyPr>
          <a:lstStyle/>
          <a:p>
            <a:pPr algn="ctr">
              <a:spcBef>
                <a:spcPct val="50000"/>
              </a:spcBef>
              <a:defRPr/>
            </a:pPr>
            <a:r>
              <a:rPr lang="en-GB" sz="1400" b="1" dirty="0" smtClean="0">
                <a:solidFill>
                  <a:srgbClr val="25004B"/>
                </a:solidFill>
                <a:latin typeface="Aller"/>
                <a:cs typeface="Aller"/>
              </a:rPr>
              <a:t>Will</a:t>
            </a:r>
            <a:endParaRPr lang="en-US" sz="1400" b="1" dirty="0">
              <a:solidFill>
                <a:srgbClr val="25004B"/>
              </a:solidFill>
              <a:latin typeface="Aller"/>
              <a:cs typeface="Aller"/>
            </a:endParaRPr>
          </a:p>
        </p:txBody>
      </p:sp>
      <p:sp>
        <p:nvSpPr>
          <p:cNvPr id="36" name="IIP Box 2"/>
          <p:cNvSpPr/>
          <p:nvPr/>
        </p:nvSpPr>
        <p:spPr>
          <a:xfrm>
            <a:off x="6856979" y="3984458"/>
            <a:ext cx="1452026" cy="896889"/>
          </a:xfrm>
          <a:prstGeom prst="rect">
            <a:avLst/>
          </a:prstGeom>
          <a:solidFill>
            <a:srgbClr val="660066"/>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FFFFFF"/>
              </a:solidFill>
            </a:endParaRPr>
          </a:p>
        </p:txBody>
      </p:sp>
      <p:sp>
        <p:nvSpPr>
          <p:cNvPr id="37" name="IIP Box 2 text"/>
          <p:cNvSpPr txBox="1">
            <a:spLocks noChangeArrowheads="1"/>
          </p:cNvSpPr>
          <p:nvPr/>
        </p:nvSpPr>
        <p:spPr bwMode="auto">
          <a:xfrm>
            <a:off x="6841885" y="4062927"/>
            <a:ext cx="1519298" cy="738664"/>
          </a:xfrm>
          <a:prstGeom prst="rect">
            <a:avLst/>
          </a:prstGeom>
          <a:noFill/>
          <a:ln w="9525">
            <a:noFill/>
            <a:miter lim="800000"/>
            <a:headEnd/>
            <a:tailEnd/>
          </a:ln>
        </p:spPr>
        <p:txBody>
          <a:bodyPr wrap="square">
            <a:prstTxWarp prst="textNoShape">
              <a:avLst/>
            </a:prstTxWarp>
            <a:spAutoFit/>
          </a:bodyPr>
          <a:lstStyle/>
          <a:p>
            <a:pPr algn="ctr"/>
            <a:r>
              <a:rPr lang="en-GB" sz="1400" b="1" u="sng" dirty="0" smtClean="0">
                <a:solidFill>
                  <a:srgbClr val="FFFFFF"/>
                </a:solidFill>
                <a:latin typeface="Aller"/>
                <a:cs typeface="Aller"/>
              </a:rPr>
              <a:t>IIP Beneficiary</a:t>
            </a:r>
          </a:p>
          <a:p>
            <a:pPr algn="ctr"/>
            <a:r>
              <a:rPr lang="en-GB" sz="1400" b="1" dirty="0" err="1" smtClean="0">
                <a:solidFill>
                  <a:srgbClr val="FFFFFF"/>
                </a:solidFill>
                <a:latin typeface="Aller"/>
                <a:cs typeface="Aller"/>
              </a:rPr>
              <a:t>Mrs.</a:t>
            </a:r>
            <a:endParaRPr lang="en-GB" sz="1400" b="1" dirty="0" smtClean="0">
              <a:solidFill>
                <a:srgbClr val="FFFFFF"/>
              </a:solidFill>
              <a:latin typeface="Aller"/>
              <a:cs typeface="Aller"/>
            </a:endParaRPr>
          </a:p>
          <a:p>
            <a:pPr algn="ctr"/>
            <a:r>
              <a:rPr lang="en-GB" sz="1400" b="1" dirty="0" smtClean="0">
                <a:solidFill>
                  <a:srgbClr val="FFFFFF"/>
                </a:solidFill>
                <a:latin typeface="Aller"/>
                <a:cs typeface="Aller"/>
              </a:rPr>
              <a:t>(The Spouse)</a:t>
            </a:r>
            <a:endParaRPr lang="en-GB" sz="1400" b="1" dirty="0">
              <a:solidFill>
                <a:srgbClr val="FFFFFF"/>
              </a:solidFill>
              <a:latin typeface="Aller"/>
              <a:cs typeface="Aller"/>
            </a:endParaRPr>
          </a:p>
        </p:txBody>
      </p:sp>
      <p:sp>
        <p:nvSpPr>
          <p:cNvPr id="38" name="IIP Box 1"/>
          <p:cNvSpPr txBox="1">
            <a:spLocks noChangeArrowheads="1"/>
          </p:cNvSpPr>
          <p:nvPr/>
        </p:nvSpPr>
        <p:spPr bwMode="auto">
          <a:xfrm>
            <a:off x="6841885" y="2708920"/>
            <a:ext cx="1465420" cy="1169551"/>
          </a:xfrm>
          <a:prstGeom prst="rect">
            <a:avLst/>
          </a:prstGeom>
          <a:solidFill>
            <a:srgbClr val="FFC000"/>
          </a:solidFill>
          <a:ln w="9525">
            <a:noFill/>
            <a:miter lim="800000"/>
            <a:headEnd/>
            <a:tailEnd/>
          </a:ln>
        </p:spPr>
        <p:txBody>
          <a:bodyPr wrap="square">
            <a:prstTxWarp prst="textNoShape">
              <a:avLst/>
            </a:prstTxWarp>
            <a:spAutoFit/>
          </a:bodyPr>
          <a:lstStyle/>
          <a:p>
            <a:pPr algn="ctr"/>
            <a:r>
              <a:rPr lang="en-GB" sz="1400" b="1" u="sng" dirty="0" smtClean="0">
                <a:solidFill>
                  <a:srgbClr val="130624"/>
                </a:solidFill>
                <a:latin typeface="Aller"/>
                <a:cs typeface="Aller"/>
              </a:rPr>
              <a:t>Potential Beneficiaries</a:t>
            </a:r>
          </a:p>
          <a:p>
            <a:pPr indent="-108000" algn="ctr">
              <a:buFont typeface="Arial" panose="020B0604020202020204" pitchFamily="34" charset="0"/>
              <a:buChar char="•"/>
            </a:pPr>
            <a:r>
              <a:rPr lang="en-GB" sz="1400" b="1" dirty="0" err="1" smtClean="0">
                <a:solidFill>
                  <a:srgbClr val="130624"/>
                </a:solidFill>
                <a:latin typeface="Aller"/>
                <a:cs typeface="Aller"/>
              </a:rPr>
              <a:t>Mrs.</a:t>
            </a:r>
            <a:endParaRPr lang="en-GB" sz="1400" b="1" dirty="0" smtClean="0">
              <a:solidFill>
                <a:srgbClr val="130624"/>
              </a:solidFill>
              <a:latin typeface="Aller"/>
              <a:cs typeface="Aller"/>
            </a:endParaRPr>
          </a:p>
          <a:p>
            <a:pPr indent="-108000" algn="ctr">
              <a:buFont typeface="Arial" panose="020B0604020202020204" pitchFamily="34" charset="0"/>
              <a:buChar char="•"/>
            </a:pPr>
            <a:r>
              <a:rPr lang="en-GB" sz="1400" b="1" dirty="0" smtClean="0">
                <a:solidFill>
                  <a:srgbClr val="130624"/>
                </a:solidFill>
                <a:latin typeface="Aller"/>
                <a:cs typeface="Aller"/>
              </a:rPr>
              <a:t>Kids</a:t>
            </a:r>
          </a:p>
          <a:p>
            <a:pPr indent="-108000" algn="ctr">
              <a:buFont typeface="Arial" panose="020B0604020202020204" pitchFamily="34" charset="0"/>
              <a:buChar char="•"/>
            </a:pPr>
            <a:r>
              <a:rPr lang="en-GB" sz="1400" b="1" dirty="0" smtClean="0">
                <a:solidFill>
                  <a:srgbClr val="130624"/>
                </a:solidFill>
                <a:latin typeface="Aller"/>
                <a:cs typeface="Aller"/>
              </a:rPr>
              <a:t>Issue</a:t>
            </a:r>
            <a:endParaRPr lang="en-GB" sz="1400" b="1" dirty="0">
              <a:solidFill>
                <a:srgbClr val="130624"/>
              </a:solidFill>
              <a:latin typeface="Aller"/>
              <a:cs typeface="Aller"/>
            </a:endParaRPr>
          </a:p>
        </p:txBody>
      </p:sp>
      <p:sp>
        <p:nvSpPr>
          <p:cNvPr id="39" name="FT 2"/>
          <p:cNvSpPr txBox="1">
            <a:spLocks noChangeArrowheads="1"/>
          </p:cNvSpPr>
          <p:nvPr/>
        </p:nvSpPr>
        <p:spPr bwMode="auto">
          <a:xfrm>
            <a:off x="3523874" y="4109420"/>
            <a:ext cx="1506680" cy="1169551"/>
          </a:xfrm>
          <a:prstGeom prst="rect">
            <a:avLst/>
          </a:prstGeom>
          <a:solidFill>
            <a:srgbClr val="FFC000"/>
          </a:solidFill>
          <a:ln w="9525">
            <a:noFill/>
            <a:miter lim="800000"/>
            <a:headEnd/>
            <a:tailEnd/>
          </a:ln>
        </p:spPr>
        <p:txBody>
          <a:bodyPr wrap="square">
            <a:prstTxWarp prst="textNoShape">
              <a:avLst/>
            </a:prstTxWarp>
            <a:spAutoFit/>
          </a:bodyPr>
          <a:lstStyle/>
          <a:p>
            <a:pPr algn="ctr"/>
            <a:r>
              <a:rPr lang="en-GB" sz="1400" b="1" u="sng" dirty="0" smtClean="0">
                <a:solidFill>
                  <a:srgbClr val="130624"/>
                </a:solidFill>
                <a:latin typeface="Aller"/>
                <a:cs typeface="Aller"/>
              </a:rPr>
              <a:t>Potential Beneficiaries</a:t>
            </a:r>
          </a:p>
          <a:p>
            <a:pPr indent="-108000" algn="ctr">
              <a:buFont typeface="Arial" panose="020B0604020202020204" pitchFamily="34" charset="0"/>
              <a:buChar char="•"/>
            </a:pPr>
            <a:r>
              <a:rPr lang="en-GB" sz="1400" b="1" dirty="0" smtClean="0">
                <a:solidFill>
                  <a:srgbClr val="130624"/>
                </a:solidFill>
                <a:latin typeface="Aller"/>
                <a:cs typeface="Aller"/>
              </a:rPr>
              <a:t>Mrs</a:t>
            </a:r>
          </a:p>
          <a:p>
            <a:pPr indent="-108000" algn="ctr">
              <a:buFont typeface="Arial" panose="020B0604020202020204" pitchFamily="34" charset="0"/>
              <a:buChar char="•"/>
            </a:pPr>
            <a:r>
              <a:rPr lang="en-GB" sz="1400" b="1" dirty="0" smtClean="0">
                <a:solidFill>
                  <a:srgbClr val="130624"/>
                </a:solidFill>
                <a:latin typeface="Aller"/>
                <a:cs typeface="Aller"/>
              </a:rPr>
              <a:t>Kids</a:t>
            </a:r>
          </a:p>
          <a:p>
            <a:pPr indent="-108000" algn="ctr">
              <a:buFont typeface="Arial" panose="020B0604020202020204" pitchFamily="34" charset="0"/>
              <a:buChar char="•"/>
            </a:pPr>
            <a:r>
              <a:rPr lang="en-GB" sz="1400" b="1" dirty="0" smtClean="0">
                <a:solidFill>
                  <a:srgbClr val="130624"/>
                </a:solidFill>
                <a:latin typeface="Aller"/>
                <a:cs typeface="Aller"/>
              </a:rPr>
              <a:t>Issue</a:t>
            </a:r>
            <a:endParaRPr lang="en-GB" sz="1400" b="1" dirty="0">
              <a:solidFill>
                <a:srgbClr val="130624"/>
              </a:solidFill>
              <a:latin typeface="Aller"/>
              <a:cs typeface="Aller"/>
            </a:endParaRPr>
          </a:p>
        </p:txBody>
      </p:sp>
      <p:sp>
        <p:nvSpPr>
          <p:cNvPr id="44" name="FT 2 Text"/>
          <p:cNvSpPr txBox="1">
            <a:spLocks noChangeArrowheads="1"/>
          </p:cNvSpPr>
          <p:nvPr/>
        </p:nvSpPr>
        <p:spPr bwMode="auto">
          <a:xfrm>
            <a:off x="3446906" y="5286718"/>
            <a:ext cx="1731601" cy="738664"/>
          </a:xfrm>
          <a:prstGeom prst="rect">
            <a:avLst/>
          </a:prstGeom>
          <a:noFill/>
          <a:ln w="9525">
            <a:noFill/>
            <a:miter lim="800000"/>
            <a:headEnd/>
            <a:tailEnd/>
          </a:ln>
        </p:spPr>
        <p:txBody>
          <a:bodyPr wrap="square">
            <a:prstTxWarp prst="textNoShape">
              <a:avLst/>
            </a:prstTxWarp>
            <a:spAutoFit/>
          </a:bodyPr>
          <a:lstStyle/>
          <a:p>
            <a:pPr algn="ctr"/>
            <a:r>
              <a:rPr lang="en-GB" sz="1400" b="1" dirty="0">
                <a:solidFill>
                  <a:srgbClr val="FF0000"/>
                </a:solidFill>
                <a:latin typeface="Aller"/>
                <a:cs typeface="Aller"/>
              </a:rPr>
              <a:t>Trust </a:t>
            </a:r>
            <a:r>
              <a:rPr lang="en-GB" sz="1400" b="1" dirty="0" smtClean="0">
                <a:solidFill>
                  <a:srgbClr val="FF0000"/>
                </a:solidFill>
                <a:latin typeface="Aller"/>
                <a:cs typeface="Aller"/>
              </a:rPr>
              <a:t>2</a:t>
            </a:r>
            <a:endParaRPr lang="en-GB" sz="1400" b="1" dirty="0">
              <a:solidFill>
                <a:srgbClr val="FF0000"/>
              </a:solidFill>
              <a:latin typeface="Aller"/>
              <a:cs typeface="Aller"/>
            </a:endParaRPr>
          </a:p>
          <a:p>
            <a:pPr algn="ctr"/>
            <a:r>
              <a:rPr lang="en-GB" sz="1400" b="1" dirty="0">
                <a:solidFill>
                  <a:srgbClr val="25004B"/>
                </a:solidFill>
                <a:latin typeface="Aller"/>
                <a:cs typeface="Aller"/>
              </a:rPr>
              <a:t>(CW Flexible Family Trust)</a:t>
            </a:r>
            <a:endParaRPr lang="en-US" sz="1400" b="1" dirty="0">
              <a:solidFill>
                <a:srgbClr val="25004B"/>
              </a:solidFill>
              <a:latin typeface="Aller"/>
              <a:cs typeface="Aller"/>
            </a:endParaRPr>
          </a:p>
        </p:txBody>
      </p:sp>
      <p:grpSp>
        <p:nvGrpSpPr>
          <p:cNvPr id="15" name="Cash £100k"/>
          <p:cNvGrpSpPr/>
          <p:nvPr/>
        </p:nvGrpSpPr>
        <p:grpSpPr>
          <a:xfrm>
            <a:off x="3480273" y="464179"/>
            <a:ext cx="1329773" cy="1800000"/>
            <a:chOff x="2630147" y="672599"/>
            <a:chExt cx="1329773" cy="1800000"/>
          </a:xfrm>
        </p:grpSpPr>
        <p:pic>
          <p:nvPicPr>
            <p:cNvPr id="11" name="Picture 10"/>
            <p:cNvPicPr>
              <a:picLocks noChangeAspect="1"/>
            </p:cNvPicPr>
            <p:nvPr/>
          </p:nvPicPr>
          <p:blipFill>
            <a:blip r:embed="rId8"/>
            <a:stretch>
              <a:fillRect/>
            </a:stretch>
          </p:blipFill>
          <p:spPr>
            <a:xfrm>
              <a:off x="2648900" y="672599"/>
              <a:ext cx="1233704" cy="1800000"/>
            </a:xfrm>
            <a:prstGeom prst="rect">
              <a:avLst/>
            </a:prstGeom>
          </p:spPr>
        </p:pic>
        <p:sp>
          <p:nvSpPr>
            <p:cNvPr id="18" name="TextBox 17"/>
            <p:cNvSpPr txBox="1"/>
            <p:nvPr/>
          </p:nvSpPr>
          <p:spPr>
            <a:xfrm>
              <a:off x="2630147" y="1603800"/>
              <a:ext cx="1329773" cy="584775"/>
            </a:xfrm>
            <a:prstGeom prst="rect">
              <a:avLst/>
            </a:prstGeom>
            <a:noFill/>
          </p:spPr>
          <p:txBody>
            <a:bodyPr wrap="square" rtlCol="0">
              <a:spAutoFit/>
            </a:bodyPr>
            <a:lstStyle/>
            <a:p>
              <a:pPr algn="ctr"/>
              <a:r>
                <a:rPr lang="en-GB" sz="3200" b="1" dirty="0" smtClean="0">
                  <a:solidFill>
                    <a:srgbClr val="130624"/>
                  </a:solidFill>
                  <a:latin typeface="Aller"/>
                </a:rPr>
                <a:t>£100k</a:t>
              </a:r>
              <a:endParaRPr lang="en-GB" sz="3200" b="1" dirty="0">
                <a:solidFill>
                  <a:srgbClr val="130624"/>
                </a:solidFill>
                <a:latin typeface="Aller"/>
              </a:endParaRPr>
            </a:p>
          </p:txBody>
        </p:sp>
      </p:grpSp>
      <p:pic>
        <p:nvPicPr>
          <p:cNvPr id="13" name="Mr"/>
          <p:cNvPicPr>
            <a:picLocks noChangeAspect="1"/>
          </p:cNvPicPr>
          <p:nvPr/>
        </p:nvPicPr>
        <p:blipFill rotWithShape="1">
          <a:blip r:embed="rId9"/>
          <a:srcRect l="21097" t="19187" r="54129" b="52087"/>
          <a:stretch/>
        </p:blipFill>
        <p:spPr>
          <a:xfrm>
            <a:off x="2742168" y="938675"/>
            <a:ext cx="645081" cy="1224000"/>
          </a:xfrm>
          <a:prstGeom prst="rect">
            <a:avLst/>
          </a:prstGeom>
        </p:spPr>
      </p:pic>
      <p:pic>
        <p:nvPicPr>
          <p:cNvPr id="40" name="House lef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10"/>
              <a:stretch>
                <a:fillRect/>
              </a:stretch>
            </p:blipFill>
          </mc:Fallback>
        </mc:AlternateContent>
        <p:spPr bwMode="auto">
          <a:xfrm>
            <a:off x="4932040" y="907342"/>
            <a:ext cx="796835" cy="1281186"/>
          </a:xfrm>
          <a:prstGeom prst="rect">
            <a:avLst/>
          </a:prstGeom>
          <a:noFill/>
          <a:ln w="9525">
            <a:noFill/>
            <a:miter lim="800000"/>
            <a:headEnd/>
            <a:tailEnd/>
          </a:ln>
        </p:spPr>
      </p:pic>
      <p:sp>
        <p:nvSpPr>
          <p:cNvPr id="48" name="£500k left"/>
          <p:cNvSpPr txBox="1"/>
          <p:nvPr/>
        </p:nvSpPr>
        <p:spPr>
          <a:xfrm>
            <a:off x="4774518" y="1402687"/>
            <a:ext cx="1381658" cy="584775"/>
          </a:xfrm>
          <a:prstGeom prst="rect">
            <a:avLst/>
          </a:prstGeom>
          <a:solidFill>
            <a:schemeClr val="bg1"/>
          </a:solidFill>
        </p:spPr>
        <p:txBody>
          <a:bodyPr wrap="square" rtlCol="0">
            <a:spAutoFit/>
          </a:bodyPr>
          <a:lstStyle/>
          <a:p>
            <a:pPr algn="ctr"/>
            <a:r>
              <a:rPr lang="en-GB" sz="3200" b="1" dirty="0" smtClean="0">
                <a:solidFill>
                  <a:srgbClr val="130624"/>
                </a:solidFill>
                <a:latin typeface="Aller"/>
              </a:rPr>
              <a:t>£500k</a:t>
            </a:r>
            <a:endParaRPr lang="en-GB" sz="3200" b="1" dirty="0">
              <a:solidFill>
                <a:srgbClr val="130624"/>
              </a:solidFill>
              <a:latin typeface="Aller"/>
            </a:endParaRPr>
          </a:p>
        </p:txBody>
      </p:sp>
      <p:sp>
        <p:nvSpPr>
          <p:cNvPr id="50" name="FT 1"/>
          <p:cNvSpPr txBox="1">
            <a:spLocks noChangeArrowheads="1"/>
          </p:cNvSpPr>
          <p:nvPr/>
        </p:nvSpPr>
        <p:spPr bwMode="auto">
          <a:xfrm>
            <a:off x="917129" y="4109420"/>
            <a:ext cx="1494631" cy="1169551"/>
          </a:xfrm>
          <a:prstGeom prst="rect">
            <a:avLst/>
          </a:prstGeom>
          <a:solidFill>
            <a:srgbClr val="FFC000"/>
          </a:solidFill>
          <a:ln w="9525">
            <a:noFill/>
            <a:miter lim="800000"/>
            <a:headEnd/>
            <a:tailEnd/>
          </a:ln>
        </p:spPr>
        <p:txBody>
          <a:bodyPr wrap="square">
            <a:prstTxWarp prst="textNoShape">
              <a:avLst/>
            </a:prstTxWarp>
            <a:spAutoFit/>
          </a:bodyPr>
          <a:lstStyle/>
          <a:p>
            <a:pPr algn="ctr"/>
            <a:r>
              <a:rPr lang="en-GB" sz="1400" b="1" u="sng" dirty="0" smtClean="0">
                <a:solidFill>
                  <a:srgbClr val="130624"/>
                </a:solidFill>
                <a:latin typeface="Aller"/>
                <a:cs typeface="Aller"/>
              </a:rPr>
              <a:t>Potential Beneficiaries</a:t>
            </a:r>
          </a:p>
          <a:p>
            <a:pPr indent="-108000" algn="ctr">
              <a:buFont typeface="Arial" panose="020B0604020202020204" pitchFamily="34" charset="0"/>
              <a:buChar char="•"/>
            </a:pPr>
            <a:r>
              <a:rPr lang="en-GB" sz="1400" b="1" dirty="0" smtClean="0">
                <a:solidFill>
                  <a:srgbClr val="130624"/>
                </a:solidFill>
                <a:latin typeface="Aller"/>
                <a:cs typeface="Aller"/>
              </a:rPr>
              <a:t>Mrs</a:t>
            </a:r>
          </a:p>
          <a:p>
            <a:pPr indent="-108000" algn="ctr">
              <a:buFont typeface="Arial" panose="020B0604020202020204" pitchFamily="34" charset="0"/>
              <a:buChar char="•"/>
            </a:pPr>
            <a:r>
              <a:rPr lang="en-GB" sz="1400" b="1" dirty="0" smtClean="0">
                <a:solidFill>
                  <a:srgbClr val="130624"/>
                </a:solidFill>
                <a:latin typeface="Aller"/>
                <a:cs typeface="Aller"/>
              </a:rPr>
              <a:t>Kids</a:t>
            </a:r>
          </a:p>
          <a:p>
            <a:pPr indent="-108000" algn="ctr">
              <a:buFont typeface="Arial" panose="020B0604020202020204" pitchFamily="34" charset="0"/>
              <a:buChar char="•"/>
            </a:pPr>
            <a:r>
              <a:rPr lang="en-GB" sz="1400" b="1" dirty="0" smtClean="0">
                <a:solidFill>
                  <a:srgbClr val="130624"/>
                </a:solidFill>
                <a:latin typeface="Aller"/>
                <a:cs typeface="Aller"/>
              </a:rPr>
              <a:t>Issue</a:t>
            </a:r>
            <a:endParaRPr lang="en-GB" sz="1400" b="1" dirty="0">
              <a:solidFill>
                <a:srgbClr val="130624"/>
              </a:solidFill>
              <a:latin typeface="Aller"/>
              <a:cs typeface="Aller"/>
            </a:endParaRPr>
          </a:p>
        </p:txBody>
      </p:sp>
      <p:sp>
        <p:nvSpPr>
          <p:cNvPr id="51" name="FT 1 text"/>
          <p:cNvSpPr txBox="1">
            <a:spLocks noChangeArrowheads="1"/>
          </p:cNvSpPr>
          <p:nvPr/>
        </p:nvSpPr>
        <p:spPr bwMode="auto">
          <a:xfrm>
            <a:off x="857366" y="5281937"/>
            <a:ext cx="1629274" cy="738664"/>
          </a:xfrm>
          <a:prstGeom prst="rect">
            <a:avLst/>
          </a:prstGeom>
          <a:noFill/>
          <a:ln w="9525">
            <a:noFill/>
            <a:miter lim="800000"/>
            <a:headEnd/>
            <a:tailEnd/>
          </a:ln>
        </p:spPr>
        <p:txBody>
          <a:bodyPr wrap="square">
            <a:prstTxWarp prst="textNoShape">
              <a:avLst/>
            </a:prstTxWarp>
            <a:spAutoFit/>
          </a:bodyPr>
          <a:lstStyle/>
          <a:p>
            <a:pPr algn="ctr"/>
            <a:r>
              <a:rPr lang="en-GB" sz="1400" b="1" dirty="0">
                <a:solidFill>
                  <a:srgbClr val="FF0000"/>
                </a:solidFill>
                <a:latin typeface="Aller"/>
                <a:cs typeface="Aller"/>
              </a:rPr>
              <a:t>Trust 1</a:t>
            </a:r>
          </a:p>
          <a:p>
            <a:pPr algn="ctr"/>
            <a:r>
              <a:rPr lang="en-GB" sz="1400" b="1" dirty="0">
                <a:solidFill>
                  <a:srgbClr val="25004B"/>
                </a:solidFill>
                <a:latin typeface="Aller"/>
                <a:cs typeface="Aller"/>
              </a:rPr>
              <a:t>(CW Flexible Family Trust)</a:t>
            </a:r>
            <a:endParaRPr lang="en-US" sz="1400" b="1" dirty="0">
              <a:solidFill>
                <a:srgbClr val="25004B"/>
              </a:solidFill>
              <a:latin typeface="Aller"/>
              <a:cs typeface="Aller"/>
            </a:endParaRPr>
          </a:p>
        </p:txBody>
      </p:sp>
      <p:sp>
        <p:nvSpPr>
          <p:cNvPr id="57" name="Arrow right"/>
          <p:cNvSpPr>
            <a:spLocks noChangeArrowheads="1"/>
          </p:cNvSpPr>
          <p:nvPr/>
        </p:nvSpPr>
        <p:spPr bwMode="auto">
          <a:xfrm rot="19139862">
            <a:off x="3627529" y="2781061"/>
            <a:ext cx="365322" cy="694766"/>
          </a:xfrm>
          <a:prstGeom prst="downArrow">
            <a:avLst>
              <a:gd name="adj1" fmla="val 50000"/>
              <a:gd name="adj2" fmla="val 42761"/>
            </a:avLst>
          </a:prstGeom>
          <a:solidFill>
            <a:schemeClr val="accent1"/>
          </a:solidFill>
          <a:ln w="9525">
            <a:solidFill>
              <a:schemeClr val="tx1"/>
            </a:solidFill>
            <a:miter lim="800000"/>
            <a:headEnd/>
            <a:tailEnd/>
          </a:ln>
        </p:spPr>
        <p:txBody>
          <a:bodyPr vert="eaVert" wrap="none" anchor="ctr">
            <a:prstTxWarp prst="textNoShape">
              <a:avLst/>
            </a:prstTxWarp>
          </a:bodyPr>
          <a:lstStyle/>
          <a:p>
            <a:pPr>
              <a:buFontTx/>
              <a:buChar char="•"/>
            </a:pPr>
            <a:endParaRPr lang="en-GB" sz="2400">
              <a:solidFill>
                <a:srgbClr val="FFFFFF"/>
              </a:solidFill>
              <a:latin typeface="Dax-Bold" pitchFamily="-84" charset="0"/>
            </a:endParaRPr>
          </a:p>
        </p:txBody>
      </p:sp>
      <p:sp>
        <p:nvSpPr>
          <p:cNvPr id="43" name="For RNRB &amp; NRB left"/>
          <p:cNvSpPr txBox="1">
            <a:spLocks noChangeArrowheads="1"/>
          </p:cNvSpPr>
          <p:nvPr/>
        </p:nvSpPr>
        <p:spPr bwMode="auto">
          <a:xfrm>
            <a:off x="742994" y="3454803"/>
            <a:ext cx="1884790" cy="646331"/>
          </a:xfrm>
          <a:prstGeom prst="rect">
            <a:avLst/>
          </a:prstGeom>
          <a:noFill/>
          <a:ln w="9525">
            <a:noFill/>
            <a:miter lim="800000"/>
            <a:headEnd/>
            <a:tailEnd/>
          </a:ln>
        </p:spPr>
        <p:txBody>
          <a:bodyPr wrap="square">
            <a:prstTxWarp prst="textNoShape">
              <a:avLst/>
            </a:prstTxWarp>
            <a:spAutoFit/>
          </a:bodyPr>
          <a:lstStyle/>
          <a:p>
            <a:pPr algn="ctr"/>
            <a:r>
              <a:rPr lang="en-GB" b="1" dirty="0" smtClean="0">
                <a:solidFill>
                  <a:srgbClr val="FF0000"/>
                </a:solidFill>
                <a:latin typeface="Aller"/>
                <a:cs typeface="Aller"/>
              </a:rPr>
              <a:t>50%</a:t>
            </a:r>
            <a:r>
              <a:rPr lang="en-GB" b="1" dirty="0" smtClean="0">
                <a:solidFill>
                  <a:srgbClr val="25004B"/>
                </a:solidFill>
                <a:latin typeface="Aller"/>
                <a:cs typeface="Aller"/>
              </a:rPr>
              <a:t> of </a:t>
            </a:r>
            <a:r>
              <a:rPr lang="en-GB" b="1" dirty="0" smtClean="0">
                <a:solidFill>
                  <a:srgbClr val="FF0000"/>
                </a:solidFill>
                <a:latin typeface="Aller"/>
                <a:cs typeface="Aller"/>
              </a:rPr>
              <a:t>RNRB</a:t>
            </a:r>
            <a:r>
              <a:rPr lang="en-GB" b="1" dirty="0" smtClean="0">
                <a:solidFill>
                  <a:srgbClr val="25004B"/>
                </a:solidFill>
                <a:latin typeface="Aller"/>
                <a:cs typeface="Aller"/>
              </a:rPr>
              <a:t> &amp; </a:t>
            </a:r>
            <a:r>
              <a:rPr lang="en-GB" b="1" dirty="0" smtClean="0">
                <a:solidFill>
                  <a:srgbClr val="FF0000"/>
                </a:solidFill>
                <a:latin typeface="Aller"/>
                <a:cs typeface="Aller"/>
              </a:rPr>
              <a:t>50%</a:t>
            </a:r>
            <a:r>
              <a:rPr lang="en-GB" b="1" dirty="0" smtClean="0">
                <a:solidFill>
                  <a:srgbClr val="25004B"/>
                </a:solidFill>
                <a:latin typeface="Aller"/>
                <a:cs typeface="Aller"/>
              </a:rPr>
              <a:t> of </a:t>
            </a:r>
            <a:r>
              <a:rPr lang="en-GB" b="1" dirty="0" smtClean="0">
                <a:solidFill>
                  <a:srgbClr val="FF0000"/>
                </a:solidFill>
                <a:latin typeface="Aller"/>
                <a:cs typeface="Aller"/>
              </a:rPr>
              <a:t>NRB</a:t>
            </a:r>
            <a:r>
              <a:rPr lang="en-GB" b="1" dirty="0" smtClean="0">
                <a:solidFill>
                  <a:srgbClr val="25004B"/>
                </a:solidFill>
                <a:latin typeface="Aller"/>
                <a:cs typeface="Aller"/>
              </a:rPr>
              <a:t>.</a:t>
            </a:r>
            <a:endParaRPr lang="en-GB" b="1" dirty="0">
              <a:solidFill>
                <a:srgbClr val="25004B"/>
              </a:solidFill>
              <a:latin typeface="Aller"/>
              <a:cs typeface="Aller"/>
            </a:endParaRPr>
          </a:p>
        </p:txBody>
      </p:sp>
      <p:sp>
        <p:nvSpPr>
          <p:cNvPr id="45" name="Arrow left"/>
          <p:cNvSpPr>
            <a:spLocks noChangeArrowheads="1"/>
          </p:cNvSpPr>
          <p:nvPr/>
        </p:nvSpPr>
        <p:spPr bwMode="auto">
          <a:xfrm rot="2079361">
            <a:off x="2049432" y="2786435"/>
            <a:ext cx="355832" cy="689606"/>
          </a:xfrm>
          <a:prstGeom prst="downArrow">
            <a:avLst>
              <a:gd name="adj1" fmla="val 50000"/>
              <a:gd name="adj2" fmla="val 42761"/>
            </a:avLst>
          </a:prstGeom>
          <a:solidFill>
            <a:schemeClr val="accent1"/>
          </a:solidFill>
          <a:ln w="9525">
            <a:solidFill>
              <a:schemeClr val="tx1"/>
            </a:solidFill>
            <a:miter lim="800000"/>
            <a:headEnd/>
            <a:tailEnd/>
          </a:ln>
        </p:spPr>
        <p:txBody>
          <a:bodyPr vert="eaVert" wrap="none" anchor="ctr">
            <a:prstTxWarp prst="textNoShape">
              <a:avLst/>
            </a:prstTxWarp>
          </a:bodyPr>
          <a:lstStyle/>
          <a:p>
            <a:pPr>
              <a:buFontTx/>
              <a:buChar char="•"/>
            </a:pPr>
            <a:endParaRPr lang="en-GB" sz="2400">
              <a:solidFill>
                <a:srgbClr val="FFFFFF"/>
              </a:solidFill>
              <a:latin typeface="Dax-Bold" pitchFamily="-84" charset="0"/>
            </a:endParaRPr>
          </a:p>
        </p:txBody>
      </p:sp>
      <p:sp>
        <p:nvSpPr>
          <p:cNvPr id="52" name="Arrow to IIP"/>
          <p:cNvSpPr>
            <a:spLocks noChangeArrowheads="1"/>
          </p:cNvSpPr>
          <p:nvPr/>
        </p:nvSpPr>
        <p:spPr bwMode="auto">
          <a:xfrm rot="16200000">
            <a:off x="5673195" y="2322523"/>
            <a:ext cx="365322" cy="1127552"/>
          </a:xfrm>
          <a:prstGeom prst="downArrow">
            <a:avLst>
              <a:gd name="adj1" fmla="val 50000"/>
              <a:gd name="adj2" fmla="val 42761"/>
            </a:avLst>
          </a:prstGeom>
          <a:solidFill>
            <a:schemeClr val="accent1"/>
          </a:solidFill>
          <a:ln w="9525">
            <a:solidFill>
              <a:schemeClr val="tx1"/>
            </a:solidFill>
            <a:miter lim="800000"/>
            <a:headEnd/>
            <a:tailEnd/>
          </a:ln>
        </p:spPr>
        <p:txBody>
          <a:bodyPr vert="eaVert" wrap="none" anchor="ctr">
            <a:prstTxWarp prst="textNoShape">
              <a:avLst/>
            </a:prstTxWarp>
          </a:bodyPr>
          <a:lstStyle/>
          <a:p>
            <a:pPr>
              <a:buFontTx/>
              <a:buChar char="•"/>
            </a:pPr>
            <a:endParaRPr lang="en-GB" sz="2400">
              <a:solidFill>
                <a:srgbClr val="FFFFFF"/>
              </a:solidFill>
              <a:latin typeface="Dax-Bold" pitchFamily="-84" charset="0"/>
            </a:endParaRPr>
          </a:p>
        </p:txBody>
      </p:sp>
      <p:sp>
        <p:nvSpPr>
          <p:cNvPr id="34" name="Both establish"/>
          <p:cNvSpPr txBox="1">
            <a:spLocks noChangeArrowheads="1"/>
          </p:cNvSpPr>
          <p:nvPr/>
        </p:nvSpPr>
        <p:spPr bwMode="auto">
          <a:xfrm>
            <a:off x="467544" y="1220559"/>
            <a:ext cx="2005326" cy="64633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002060"/>
                </a:solidFill>
                <a:latin typeface="Aller"/>
              </a:rPr>
              <a:t>1</a:t>
            </a:r>
            <a:r>
              <a:rPr lang="en-GB" b="1" baseline="30000" dirty="0" smtClean="0">
                <a:solidFill>
                  <a:srgbClr val="002060"/>
                </a:solidFill>
                <a:latin typeface="Aller"/>
              </a:rPr>
              <a:t>st</a:t>
            </a:r>
            <a:r>
              <a:rPr lang="en-GB" b="1" dirty="0" smtClean="0">
                <a:solidFill>
                  <a:srgbClr val="002060"/>
                </a:solidFill>
                <a:latin typeface="Aller"/>
              </a:rPr>
              <a:t> death occurs </a:t>
            </a:r>
            <a:r>
              <a:rPr lang="en-GB" b="1" dirty="0" smtClean="0">
                <a:solidFill>
                  <a:srgbClr val="FF0000"/>
                </a:solidFill>
                <a:latin typeface="Aller"/>
              </a:rPr>
              <a:t>May 2017</a:t>
            </a:r>
            <a:r>
              <a:rPr lang="en-GB" b="1" dirty="0" smtClean="0">
                <a:solidFill>
                  <a:srgbClr val="002060"/>
                </a:solidFill>
                <a:latin typeface="Aller"/>
              </a:rPr>
              <a:t>.</a:t>
            </a:r>
            <a:endParaRPr lang="en-US" b="1" dirty="0">
              <a:solidFill>
                <a:srgbClr val="002060"/>
              </a:solidFill>
              <a:latin typeface="Aller"/>
              <a:cs typeface="Aller"/>
            </a:endParaRPr>
          </a:p>
        </p:txBody>
      </p:sp>
      <p:sp>
        <p:nvSpPr>
          <p:cNvPr id="35" name="For RNRB &amp; NRB right"/>
          <p:cNvSpPr txBox="1">
            <a:spLocks noChangeArrowheads="1"/>
          </p:cNvSpPr>
          <p:nvPr/>
        </p:nvSpPr>
        <p:spPr bwMode="auto">
          <a:xfrm>
            <a:off x="3325843" y="3456152"/>
            <a:ext cx="1894229" cy="646331"/>
          </a:xfrm>
          <a:prstGeom prst="rect">
            <a:avLst/>
          </a:prstGeom>
          <a:noFill/>
          <a:ln w="9525">
            <a:noFill/>
            <a:miter lim="800000"/>
            <a:headEnd/>
            <a:tailEnd/>
          </a:ln>
        </p:spPr>
        <p:txBody>
          <a:bodyPr wrap="square">
            <a:prstTxWarp prst="textNoShape">
              <a:avLst/>
            </a:prstTxWarp>
            <a:spAutoFit/>
          </a:bodyPr>
          <a:lstStyle/>
          <a:p>
            <a:pPr algn="ctr"/>
            <a:r>
              <a:rPr lang="en-GB" b="1" dirty="0" smtClean="0">
                <a:solidFill>
                  <a:srgbClr val="FF0000"/>
                </a:solidFill>
                <a:latin typeface="Aller"/>
                <a:cs typeface="Aller"/>
              </a:rPr>
              <a:t>50%</a:t>
            </a:r>
            <a:r>
              <a:rPr lang="en-GB" b="1" dirty="0" smtClean="0">
                <a:solidFill>
                  <a:srgbClr val="25004B"/>
                </a:solidFill>
                <a:latin typeface="Aller"/>
                <a:cs typeface="Aller"/>
              </a:rPr>
              <a:t> of </a:t>
            </a:r>
            <a:r>
              <a:rPr lang="en-GB" b="1" dirty="0" smtClean="0">
                <a:solidFill>
                  <a:srgbClr val="FF0000"/>
                </a:solidFill>
                <a:latin typeface="Aller"/>
                <a:cs typeface="Aller"/>
              </a:rPr>
              <a:t>RNRB</a:t>
            </a:r>
            <a:r>
              <a:rPr lang="en-GB" b="1" dirty="0" smtClean="0">
                <a:solidFill>
                  <a:srgbClr val="25004B"/>
                </a:solidFill>
                <a:latin typeface="Aller"/>
                <a:cs typeface="Aller"/>
              </a:rPr>
              <a:t> &amp; </a:t>
            </a:r>
            <a:r>
              <a:rPr lang="en-GB" b="1" dirty="0" smtClean="0">
                <a:solidFill>
                  <a:srgbClr val="FF0000"/>
                </a:solidFill>
                <a:latin typeface="Aller"/>
                <a:cs typeface="Aller"/>
              </a:rPr>
              <a:t>50%</a:t>
            </a:r>
            <a:r>
              <a:rPr lang="en-GB" b="1" dirty="0" smtClean="0">
                <a:solidFill>
                  <a:srgbClr val="25004B"/>
                </a:solidFill>
                <a:latin typeface="Aller"/>
                <a:cs typeface="Aller"/>
              </a:rPr>
              <a:t> of </a:t>
            </a:r>
            <a:r>
              <a:rPr lang="en-GB" b="1" dirty="0" smtClean="0">
                <a:solidFill>
                  <a:srgbClr val="FF0000"/>
                </a:solidFill>
                <a:latin typeface="Aller"/>
                <a:cs typeface="Aller"/>
              </a:rPr>
              <a:t>NRB</a:t>
            </a:r>
            <a:r>
              <a:rPr lang="en-GB" b="1" dirty="0" smtClean="0">
                <a:solidFill>
                  <a:srgbClr val="25004B"/>
                </a:solidFill>
                <a:latin typeface="Aller"/>
                <a:cs typeface="Aller"/>
              </a:rPr>
              <a:t>.</a:t>
            </a:r>
            <a:endParaRPr lang="en-GB" b="1" dirty="0">
              <a:solidFill>
                <a:srgbClr val="25004B"/>
              </a:solidFill>
              <a:latin typeface="Aller"/>
              <a:cs typeface="Aller"/>
            </a:endParaRPr>
          </a:p>
        </p:txBody>
      </p:sp>
      <p:pic>
        <p:nvPicPr>
          <p:cNvPr id="27" name="Gravestone" descr="S28_3g.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2467187" y="1308559"/>
            <a:ext cx="1119094" cy="944236"/>
          </a:xfrm>
          <a:prstGeom prst="rect">
            <a:avLst/>
          </a:prstGeom>
        </p:spPr>
      </p:pic>
      <p:pic>
        <p:nvPicPr>
          <p:cNvPr id="28" name="House lef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10"/>
              <a:stretch>
                <a:fillRect/>
              </a:stretch>
            </p:blipFill>
          </mc:Fallback>
        </mc:AlternateContent>
        <p:spPr bwMode="auto">
          <a:xfrm>
            <a:off x="1187624" y="4104566"/>
            <a:ext cx="720080" cy="1157776"/>
          </a:xfrm>
          <a:prstGeom prst="rect">
            <a:avLst/>
          </a:prstGeom>
          <a:noFill/>
          <a:ln w="9525">
            <a:noFill/>
            <a:miter lim="800000"/>
            <a:headEnd/>
            <a:tailEnd/>
          </a:ln>
        </p:spPr>
      </p:pic>
      <p:sp>
        <p:nvSpPr>
          <p:cNvPr id="29" name="£500k left"/>
          <p:cNvSpPr txBox="1"/>
          <p:nvPr/>
        </p:nvSpPr>
        <p:spPr>
          <a:xfrm>
            <a:off x="1062682" y="4147551"/>
            <a:ext cx="1175467" cy="1077218"/>
          </a:xfrm>
          <a:prstGeom prst="rect">
            <a:avLst/>
          </a:prstGeom>
          <a:solidFill>
            <a:schemeClr val="bg1"/>
          </a:solidFill>
        </p:spPr>
        <p:txBody>
          <a:bodyPr wrap="square" rtlCol="0">
            <a:spAutoFit/>
          </a:bodyPr>
          <a:lstStyle/>
          <a:p>
            <a:pPr algn="ctr"/>
            <a:r>
              <a:rPr lang="en-GB" sz="1600" b="1" dirty="0" smtClean="0">
                <a:solidFill>
                  <a:srgbClr val="130624"/>
                </a:solidFill>
                <a:latin typeface="Aller"/>
              </a:rPr>
              <a:t>£50k (</a:t>
            </a:r>
            <a:r>
              <a:rPr lang="en-GB" sz="1600" b="1" dirty="0" smtClean="0">
                <a:solidFill>
                  <a:srgbClr val="FF0000"/>
                </a:solidFill>
                <a:latin typeface="Aller"/>
              </a:rPr>
              <a:t>RNRB</a:t>
            </a:r>
            <a:r>
              <a:rPr lang="en-GB" sz="1600" b="1" dirty="0" smtClean="0">
                <a:solidFill>
                  <a:srgbClr val="130624"/>
                </a:solidFill>
                <a:latin typeface="Aller"/>
              </a:rPr>
              <a:t>) + £162.5k (</a:t>
            </a:r>
            <a:r>
              <a:rPr lang="en-GB" sz="1600" b="1" dirty="0" smtClean="0">
                <a:solidFill>
                  <a:srgbClr val="FF0000"/>
                </a:solidFill>
                <a:latin typeface="Aller"/>
              </a:rPr>
              <a:t>NRB</a:t>
            </a:r>
            <a:r>
              <a:rPr lang="en-GB" sz="1600" b="1" dirty="0" smtClean="0">
                <a:solidFill>
                  <a:srgbClr val="130624"/>
                </a:solidFill>
                <a:latin typeface="Aller"/>
              </a:rPr>
              <a:t>).</a:t>
            </a:r>
            <a:endParaRPr lang="en-GB" sz="1600" b="1" dirty="0">
              <a:solidFill>
                <a:srgbClr val="130624"/>
              </a:solidFill>
              <a:latin typeface="Aller"/>
            </a:endParaRPr>
          </a:p>
        </p:txBody>
      </p:sp>
      <p:pic>
        <p:nvPicPr>
          <p:cNvPr id="30" name="House lef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10"/>
              <a:stretch>
                <a:fillRect/>
              </a:stretch>
            </p:blipFill>
          </mc:Fallback>
        </mc:AlternateContent>
        <p:spPr bwMode="auto">
          <a:xfrm>
            <a:off x="3776475" y="4104566"/>
            <a:ext cx="720080" cy="1157776"/>
          </a:xfrm>
          <a:prstGeom prst="rect">
            <a:avLst/>
          </a:prstGeom>
          <a:noFill/>
          <a:ln w="9525">
            <a:noFill/>
            <a:miter lim="800000"/>
            <a:headEnd/>
            <a:tailEnd/>
          </a:ln>
        </p:spPr>
      </p:pic>
      <p:sp>
        <p:nvSpPr>
          <p:cNvPr id="31" name="£500k left"/>
          <p:cNvSpPr txBox="1"/>
          <p:nvPr/>
        </p:nvSpPr>
        <p:spPr>
          <a:xfrm>
            <a:off x="3707904" y="4147551"/>
            <a:ext cx="1171585" cy="1077218"/>
          </a:xfrm>
          <a:prstGeom prst="rect">
            <a:avLst/>
          </a:prstGeom>
          <a:solidFill>
            <a:schemeClr val="bg1"/>
          </a:solidFill>
        </p:spPr>
        <p:txBody>
          <a:bodyPr wrap="square" rtlCol="0">
            <a:spAutoFit/>
          </a:bodyPr>
          <a:lstStyle/>
          <a:p>
            <a:pPr algn="ctr"/>
            <a:r>
              <a:rPr lang="en-GB" sz="1600" b="1" dirty="0">
                <a:solidFill>
                  <a:srgbClr val="130624"/>
                </a:solidFill>
                <a:latin typeface="Aller"/>
              </a:rPr>
              <a:t>£50k (</a:t>
            </a:r>
            <a:r>
              <a:rPr lang="en-GB" sz="1600" b="1" dirty="0">
                <a:solidFill>
                  <a:srgbClr val="FF0000"/>
                </a:solidFill>
                <a:latin typeface="Aller"/>
              </a:rPr>
              <a:t>RNRB</a:t>
            </a:r>
            <a:r>
              <a:rPr lang="en-GB" sz="1600" b="1" dirty="0">
                <a:solidFill>
                  <a:srgbClr val="130624"/>
                </a:solidFill>
                <a:latin typeface="Aller"/>
              </a:rPr>
              <a:t>) + £162.5k (</a:t>
            </a:r>
            <a:r>
              <a:rPr lang="en-GB" sz="1600" b="1" dirty="0">
                <a:solidFill>
                  <a:srgbClr val="FF0000"/>
                </a:solidFill>
                <a:latin typeface="Aller"/>
              </a:rPr>
              <a:t>NRB</a:t>
            </a:r>
            <a:r>
              <a:rPr lang="en-GB" sz="1600" b="1" dirty="0">
                <a:solidFill>
                  <a:srgbClr val="130624"/>
                </a:solidFill>
                <a:latin typeface="Aller"/>
              </a:rPr>
              <a:t>).</a:t>
            </a:r>
          </a:p>
        </p:txBody>
      </p:sp>
      <p:pic>
        <p:nvPicPr>
          <p:cNvPr id="32" name="House lef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10"/>
              <a:stretch>
                <a:fillRect/>
              </a:stretch>
            </p:blipFill>
          </mc:Fallback>
        </mc:AlternateContent>
        <p:spPr bwMode="auto">
          <a:xfrm>
            <a:off x="7092280" y="2773958"/>
            <a:ext cx="720080" cy="1157776"/>
          </a:xfrm>
          <a:prstGeom prst="rect">
            <a:avLst/>
          </a:prstGeom>
          <a:noFill/>
          <a:ln w="9525">
            <a:noFill/>
            <a:miter lim="800000"/>
            <a:headEnd/>
            <a:tailEnd/>
          </a:ln>
        </p:spPr>
      </p:pic>
      <p:pic>
        <p:nvPicPr>
          <p:cNvPr id="46" name="Cash"/>
          <p:cNvPicPr>
            <a:picLocks noChangeAspect="1"/>
          </p:cNvPicPr>
          <p:nvPr/>
        </p:nvPicPr>
        <p:blipFill>
          <a:blip r:embed="rId8"/>
          <a:stretch>
            <a:fillRect/>
          </a:stretch>
        </p:blipFill>
        <p:spPr>
          <a:xfrm>
            <a:off x="7241224" y="3878471"/>
            <a:ext cx="666741" cy="972789"/>
          </a:xfrm>
          <a:prstGeom prst="rect">
            <a:avLst/>
          </a:prstGeom>
        </p:spPr>
      </p:pic>
      <p:sp>
        <p:nvSpPr>
          <p:cNvPr id="41" name="£500k left"/>
          <p:cNvSpPr txBox="1"/>
          <p:nvPr/>
        </p:nvSpPr>
        <p:spPr>
          <a:xfrm>
            <a:off x="7020272" y="3103800"/>
            <a:ext cx="1159993" cy="1477328"/>
          </a:xfrm>
          <a:prstGeom prst="rect">
            <a:avLst/>
          </a:prstGeom>
          <a:solidFill>
            <a:schemeClr val="bg1"/>
          </a:solidFill>
        </p:spPr>
        <p:txBody>
          <a:bodyPr wrap="square" rtlCol="0">
            <a:spAutoFit/>
          </a:bodyPr>
          <a:lstStyle/>
          <a:p>
            <a:pPr algn="ctr"/>
            <a:r>
              <a:rPr lang="en-GB" b="1" dirty="0" smtClean="0">
                <a:solidFill>
                  <a:srgbClr val="130624"/>
                </a:solidFill>
                <a:latin typeface="Aller"/>
              </a:rPr>
              <a:t>£175k.</a:t>
            </a:r>
          </a:p>
          <a:p>
            <a:pPr algn="ctr"/>
            <a:r>
              <a:rPr lang="en-GB" b="1" dirty="0" smtClean="0">
                <a:solidFill>
                  <a:srgbClr val="130624"/>
                </a:solidFill>
                <a:latin typeface="Aller"/>
              </a:rPr>
              <a:t>(£75k ‘house’ + £100k ‘Cash’).</a:t>
            </a:r>
            <a:endParaRPr lang="en-GB" b="1" dirty="0">
              <a:solidFill>
                <a:srgbClr val="130624"/>
              </a:solidFill>
              <a:latin typeface="Aller"/>
            </a:endParaRPr>
          </a:p>
        </p:txBody>
      </p:sp>
    </p:spTree>
    <p:extLst>
      <p:ext uri="{BB962C8B-B14F-4D97-AF65-F5344CB8AC3E}">
        <p14:creationId xmlns:p14="http://schemas.microsoft.com/office/powerpoint/2010/main" val="27464594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8"/>
                                        </p:tgtEl>
                                      </p:cBhvr>
                                    </p:animEffect>
                                    <p:set>
                                      <p:cBhvr>
                                        <p:cTn id="22" dur="1" fill="hold">
                                          <p:stCondLst>
                                            <p:cond delay="499"/>
                                          </p:stCondLst>
                                        </p:cTn>
                                        <p:tgtEl>
                                          <p:spTgt spid="4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0">
                                            <p:txEl>
                                              <p:pRg st="0" end="0"/>
                                            </p:txEl>
                                          </p:spTgt>
                                        </p:tgtEl>
                                      </p:cBhvr>
                                    </p:animEffect>
                                    <p:set>
                                      <p:cBhvr>
                                        <p:cTn id="25" dur="1" fill="hold">
                                          <p:stCondLst>
                                            <p:cond delay="499"/>
                                          </p:stCondLst>
                                        </p:cTn>
                                        <p:tgtEl>
                                          <p:spTgt spid="50">
                                            <p:txEl>
                                              <p:pRg st="0" end="0"/>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0">
                                            <p:txEl>
                                              <p:pRg st="1" end="1"/>
                                            </p:txEl>
                                          </p:spTgt>
                                        </p:tgtEl>
                                      </p:cBhvr>
                                    </p:animEffect>
                                    <p:set>
                                      <p:cBhvr>
                                        <p:cTn id="28" dur="1" fill="hold">
                                          <p:stCondLst>
                                            <p:cond delay="499"/>
                                          </p:stCondLst>
                                        </p:cTn>
                                        <p:tgtEl>
                                          <p:spTgt spid="50">
                                            <p:txEl>
                                              <p:pRg st="1" end="1"/>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50">
                                            <p:txEl>
                                              <p:pRg st="2" end="2"/>
                                            </p:txEl>
                                          </p:spTgt>
                                        </p:tgtEl>
                                      </p:cBhvr>
                                    </p:animEffect>
                                    <p:set>
                                      <p:cBhvr>
                                        <p:cTn id="31" dur="1" fill="hold">
                                          <p:stCondLst>
                                            <p:cond delay="499"/>
                                          </p:stCondLst>
                                        </p:cTn>
                                        <p:tgtEl>
                                          <p:spTgt spid="50">
                                            <p:txEl>
                                              <p:pRg st="2" end="2"/>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0">
                                            <p:txEl>
                                              <p:pRg st="3" end="3"/>
                                            </p:txEl>
                                          </p:spTgt>
                                        </p:tgtEl>
                                      </p:cBhvr>
                                    </p:animEffect>
                                    <p:set>
                                      <p:cBhvr>
                                        <p:cTn id="34" dur="1" fill="hold">
                                          <p:stCondLst>
                                            <p:cond delay="499"/>
                                          </p:stCondLst>
                                        </p:cTn>
                                        <p:tgtEl>
                                          <p:spTgt spid="50">
                                            <p:txEl>
                                              <p:pRg st="3" end="3"/>
                                            </p:txEl>
                                          </p:spTgt>
                                        </p:tgtEl>
                                        <p:attrNameLst>
                                          <p:attrName>style.visibility</p:attrName>
                                        </p:attrNameLst>
                                      </p:cBhvr>
                                      <p:to>
                                        <p:strVal val="hidden"/>
                                      </p:to>
                                    </p:se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par>
                          <p:cTn id="42" fill="hold">
                            <p:stCondLst>
                              <p:cond delay="2500"/>
                            </p:stCondLst>
                            <p:childTnLst>
                              <p:par>
                                <p:cTn id="43" presetID="10" presetClass="exit" presetSubtype="0" fill="hold" nodeType="afterEffect">
                                  <p:stCondLst>
                                    <p:cond delay="0"/>
                                  </p:stCondLst>
                                  <p:childTnLst>
                                    <p:animEffect transition="out" filter="fade">
                                      <p:cBhvr>
                                        <p:cTn id="44" dur="500"/>
                                        <p:tgtEl>
                                          <p:spTgt spid="39">
                                            <p:txEl>
                                              <p:pRg st="0" end="0"/>
                                            </p:txEl>
                                          </p:spTgt>
                                        </p:tgtEl>
                                      </p:cBhvr>
                                    </p:animEffect>
                                    <p:set>
                                      <p:cBhvr>
                                        <p:cTn id="45" dur="1" fill="hold">
                                          <p:stCondLst>
                                            <p:cond delay="499"/>
                                          </p:stCondLst>
                                        </p:cTn>
                                        <p:tgtEl>
                                          <p:spTgt spid="39">
                                            <p:txEl>
                                              <p:pRg st="0" end="0"/>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9">
                                            <p:txEl>
                                              <p:pRg st="1" end="1"/>
                                            </p:txEl>
                                          </p:spTgt>
                                        </p:tgtEl>
                                      </p:cBhvr>
                                    </p:animEffect>
                                    <p:set>
                                      <p:cBhvr>
                                        <p:cTn id="48" dur="1" fill="hold">
                                          <p:stCondLst>
                                            <p:cond delay="499"/>
                                          </p:stCondLst>
                                        </p:cTn>
                                        <p:tgtEl>
                                          <p:spTgt spid="39">
                                            <p:txEl>
                                              <p:pRg st="1" end="1"/>
                                            </p:txEl>
                                          </p:spTgt>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9">
                                            <p:txEl>
                                              <p:pRg st="2" end="2"/>
                                            </p:txEl>
                                          </p:spTgt>
                                        </p:tgtEl>
                                      </p:cBhvr>
                                    </p:animEffect>
                                    <p:set>
                                      <p:cBhvr>
                                        <p:cTn id="51" dur="1" fill="hold">
                                          <p:stCondLst>
                                            <p:cond delay="499"/>
                                          </p:stCondLst>
                                        </p:cTn>
                                        <p:tgtEl>
                                          <p:spTgt spid="39">
                                            <p:txEl>
                                              <p:pRg st="2" end="2"/>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9">
                                            <p:txEl>
                                              <p:pRg st="3" end="3"/>
                                            </p:txEl>
                                          </p:spTgt>
                                        </p:tgtEl>
                                      </p:cBhvr>
                                    </p:animEffect>
                                    <p:set>
                                      <p:cBhvr>
                                        <p:cTn id="54" dur="1" fill="hold">
                                          <p:stCondLst>
                                            <p:cond delay="499"/>
                                          </p:stCondLst>
                                        </p:cTn>
                                        <p:tgtEl>
                                          <p:spTgt spid="39">
                                            <p:txEl>
                                              <p:pRg st="3" end="3"/>
                                            </p:txEl>
                                          </p:spTgt>
                                        </p:tgtEl>
                                        <p:attrNameLst>
                                          <p:attrName>style.visibility</p:attrName>
                                        </p:attrNameLst>
                                      </p:cBhvr>
                                      <p:to>
                                        <p:strVal val="hidden"/>
                                      </p:to>
                                    </p:set>
                                  </p:childTnLst>
                                </p:cTn>
                              </p:par>
                            </p:childTnLst>
                          </p:cTn>
                        </p:par>
                        <p:par>
                          <p:cTn id="55" fill="hold">
                            <p:stCondLst>
                              <p:cond delay="3000"/>
                            </p:stCondLst>
                            <p:childTnLst>
                              <p:par>
                                <p:cTn id="56" presetID="10" presetClass="entr" presetSubtype="0"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3500"/>
                            </p:stCondLst>
                            <p:childTnLst>
                              <p:par>
                                <p:cTn id="63" presetID="10" presetClass="exit" presetSubtype="0" fill="hold" nodeType="afterEffect">
                                  <p:stCondLst>
                                    <p:cond delay="0"/>
                                  </p:stCondLst>
                                  <p:childTnLst>
                                    <p:animEffect transition="out" filter="fade">
                                      <p:cBhvr>
                                        <p:cTn id="64" dur="500"/>
                                        <p:tgtEl>
                                          <p:spTgt spid="38">
                                            <p:txEl>
                                              <p:pRg st="0" end="0"/>
                                            </p:txEl>
                                          </p:spTgt>
                                        </p:tgtEl>
                                      </p:cBhvr>
                                    </p:animEffect>
                                    <p:set>
                                      <p:cBhvr>
                                        <p:cTn id="65" dur="1" fill="hold">
                                          <p:stCondLst>
                                            <p:cond delay="499"/>
                                          </p:stCondLst>
                                        </p:cTn>
                                        <p:tgtEl>
                                          <p:spTgt spid="38">
                                            <p:txEl>
                                              <p:pRg st="0" end="0"/>
                                            </p:txEl>
                                          </p:spTgt>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8">
                                            <p:txEl>
                                              <p:pRg st="1" end="1"/>
                                            </p:txEl>
                                          </p:spTgt>
                                        </p:tgtEl>
                                      </p:cBhvr>
                                    </p:animEffect>
                                    <p:set>
                                      <p:cBhvr>
                                        <p:cTn id="68" dur="1" fill="hold">
                                          <p:stCondLst>
                                            <p:cond delay="499"/>
                                          </p:stCondLst>
                                        </p:cTn>
                                        <p:tgtEl>
                                          <p:spTgt spid="38">
                                            <p:txEl>
                                              <p:pRg st="1" end="1"/>
                                            </p:txEl>
                                          </p:spTgt>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38">
                                            <p:txEl>
                                              <p:pRg st="2" end="2"/>
                                            </p:txEl>
                                          </p:spTgt>
                                        </p:tgtEl>
                                      </p:cBhvr>
                                    </p:animEffect>
                                    <p:set>
                                      <p:cBhvr>
                                        <p:cTn id="71" dur="1" fill="hold">
                                          <p:stCondLst>
                                            <p:cond delay="499"/>
                                          </p:stCondLst>
                                        </p:cTn>
                                        <p:tgtEl>
                                          <p:spTgt spid="38">
                                            <p:txEl>
                                              <p:pRg st="2" end="2"/>
                                            </p:txEl>
                                          </p:spTgt>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8">
                                            <p:txEl>
                                              <p:pRg st="3" end="3"/>
                                            </p:txEl>
                                          </p:spTgt>
                                        </p:tgtEl>
                                      </p:cBhvr>
                                    </p:animEffect>
                                    <p:set>
                                      <p:cBhvr>
                                        <p:cTn id="74" dur="1" fill="hold">
                                          <p:stCondLst>
                                            <p:cond delay="499"/>
                                          </p:stCondLst>
                                        </p:cTn>
                                        <p:tgtEl>
                                          <p:spTgt spid="38">
                                            <p:txEl>
                                              <p:pRg st="3" end="3"/>
                                            </p:txEl>
                                          </p:spTgt>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37">
                                            <p:txEl>
                                              <p:pRg st="0" end="0"/>
                                            </p:txEl>
                                          </p:spTgt>
                                        </p:tgtEl>
                                      </p:cBhvr>
                                    </p:animEffect>
                                    <p:set>
                                      <p:cBhvr>
                                        <p:cTn id="77" dur="1" fill="hold">
                                          <p:stCondLst>
                                            <p:cond delay="499"/>
                                          </p:stCondLst>
                                        </p:cTn>
                                        <p:tgtEl>
                                          <p:spTgt spid="37">
                                            <p:txEl>
                                              <p:pRg st="0" end="0"/>
                                            </p:txEl>
                                          </p:spTgt>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7">
                                            <p:txEl>
                                              <p:pRg st="1" end="1"/>
                                            </p:txEl>
                                          </p:spTgt>
                                        </p:tgtEl>
                                      </p:cBhvr>
                                    </p:animEffect>
                                    <p:set>
                                      <p:cBhvr>
                                        <p:cTn id="80" dur="1" fill="hold">
                                          <p:stCondLst>
                                            <p:cond delay="499"/>
                                          </p:stCondLst>
                                        </p:cTn>
                                        <p:tgtEl>
                                          <p:spTgt spid="37">
                                            <p:txEl>
                                              <p:pRg st="1" end="1"/>
                                            </p:txEl>
                                          </p:spTgt>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7">
                                            <p:txEl>
                                              <p:pRg st="2" end="2"/>
                                            </p:txEl>
                                          </p:spTgt>
                                        </p:tgtEl>
                                      </p:cBhvr>
                                    </p:animEffect>
                                    <p:set>
                                      <p:cBhvr>
                                        <p:cTn id="83" dur="1" fill="hold">
                                          <p:stCondLst>
                                            <p:cond delay="499"/>
                                          </p:stCondLst>
                                        </p:cTn>
                                        <p:tgtEl>
                                          <p:spTgt spid="37">
                                            <p:txEl>
                                              <p:pRg st="2" end="2"/>
                                            </p:txEl>
                                          </p:spTgt>
                                        </p:tgtEl>
                                        <p:attrNameLst>
                                          <p:attrName>style.visibility</p:attrName>
                                        </p:attrNameLst>
                                      </p:cBhvr>
                                      <p:to>
                                        <p:strVal val="hidden"/>
                                      </p:to>
                                    </p:set>
                                  </p:childTnLst>
                                </p:cTn>
                              </p:par>
                            </p:childTnLst>
                          </p:cTn>
                        </p:par>
                        <p:par>
                          <p:cTn id="84" fill="hold">
                            <p:stCondLst>
                              <p:cond delay="4000"/>
                            </p:stCondLst>
                            <p:childTnLst>
                              <p:par>
                                <p:cTn id="85" presetID="10" presetClass="exit" presetSubtype="0" fill="hold" nodeType="afterEffect">
                                  <p:stCondLst>
                                    <p:cond delay="0"/>
                                  </p:stCondLst>
                                  <p:childTnLst>
                                    <p:animEffect transition="out" filter="fade">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childTnLst>
                          </p:cTn>
                        </p:par>
                        <p:par>
                          <p:cTn id="88" fill="hold">
                            <p:stCondLst>
                              <p:cond delay="4500"/>
                            </p:stCondLst>
                            <p:childTnLst>
                              <p:par>
                                <p:cTn id="89" presetID="10" presetClass="entr" presetSubtype="0"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par>
                                <p:cTn id="92" presetID="10" presetClass="entr" presetSubtype="0" fill="hold"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500"/>
                                        <p:tgtEl>
                                          <p:spTgt spid="4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4" grpId="0"/>
      <p:bldP spid="29" grpId="0" animBg="1"/>
      <p:bldP spid="31"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Whole Trust"/>
          <p:cNvSpPr/>
          <p:nvPr/>
        </p:nvSpPr>
        <p:spPr>
          <a:xfrm>
            <a:off x="378934" y="1642818"/>
            <a:ext cx="5123934" cy="425547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17"/>
          <p:cNvSpPr txBox="1">
            <a:spLocks noChangeArrowheads="1"/>
          </p:cNvSpPr>
          <p:nvPr/>
        </p:nvSpPr>
        <p:spPr bwMode="auto">
          <a:xfrm>
            <a:off x="2195513" y="1044575"/>
            <a:ext cx="79375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GB">
              <a:solidFill>
                <a:srgbClr val="FFFFFF"/>
              </a:solidFill>
              <a:latin typeface="Dax-Bold" pitchFamily="-84" charset="0"/>
            </a:endParaRPr>
          </a:p>
        </p:txBody>
      </p:sp>
      <p:sp>
        <p:nvSpPr>
          <p:cNvPr id="24" name="Will"/>
          <p:cNvSpPr>
            <a:spLocks noChangeArrowheads="1"/>
          </p:cNvSpPr>
          <p:nvPr/>
        </p:nvSpPr>
        <p:spPr bwMode="auto">
          <a:xfrm>
            <a:off x="2835871" y="773895"/>
            <a:ext cx="1511300" cy="792163"/>
          </a:xfrm>
          <a:prstGeom prst="rect">
            <a:avLst/>
          </a:prstGeom>
          <mc:AlternateContent xmlns:mc="http://schemas.openxmlformats.org/markup-compatibility/2006">
            <mc:Choice xmlns:ma="http://schemas.microsoft.com/office/mac/drawingml/2008/main" xmlns:mv="urn:schemas-microsoft-com:mac:vml" xmlns="" Requires="ma">
              <a:blipFill rotWithShape="1">
                <a:blip r:embed="rId6"/>
                <a:stretch>
                  <a:fillRect/>
                </a:stretch>
              </a:blipFill>
            </mc:Choice>
            <mc:Fallback>
              <a:blipFill rotWithShape="1">
                <a:blip r:embed="rId7"/>
                <a:stretch>
                  <a:fillRect/>
                </a:stretch>
              </a:blipFill>
            </mc:Fallback>
          </mc:AlternateContent>
          <a:ln w="9525" algn="ctr">
            <a:noFill/>
            <a:miter lim="800000"/>
            <a:headEnd/>
            <a:tailEnd/>
          </a:ln>
        </p:spPr>
        <p:txBody>
          <a:bodyPr wrap="none" anchor="b" anchorCtr="0">
            <a:prstTxWarp prst="textNoShape">
              <a:avLst/>
            </a:prstTxWarp>
          </a:bodyPr>
          <a:lstStyle/>
          <a:p>
            <a:pPr algn="ctr">
              <a:spcBef>
                <a:spcPct val="50000"/>
              </a:spcBef>
              <a:defRPr/>
            </a:pPr>
            <a:r>
              <a:rPr lang="en-GB" sz="1400" b="1" dirty="0" smtClean="0">
                <a:solidFill>
                  <a:srgbClr val="25004B"/>
                </a:solidFill>
                <a:latin typeface="Aller"/>
                <a:cs typeface="Aller"/>
              </a:rPr>
              <a:t>Will</a:t>
            </a:r>
            <a:endParaRPr lang="en-US" sz="1400" b="1" dirty="0">
              <a:solidFill>
                <a:srgbClr val="25004B"/>
              </a:solidFill>
              <a:latin typeface="Aller"/>
              <a:cs typeface="Aller"/>
            </a:endParaRPr>
          </a:p>
        </p:txBody>
      </p:sp>
      <p:sp>
        <p:nvSpPr>
          <p:cNvPr id="44" name="FT 2 Text"/>
          <p:cNvSpPr txBox="1">
            <a:spLocks noChangeArrowheads="1"/>
          </p:cNvSpPr>
          <p:nvPr/>
        </p:nvSpPr>
        <p:spPr bwMode="auto">
          <a:xfrm>
            <a:off x="6709084" y="5286718"/>
            <a:ext cx="1731601" cy="738664"/>
          </a:xfrm>
          <a:prstGeom prst="rect">
            <a:avLst/>
          </a:prstGeom>
          <a:noFill/>
          <a:ln w="9525">
            <a:noFill/>
            <a:miter lim="800000"/>
            <a:headEnd/>
            <a:tailEnd/>
          </a:ln>
        </p:spPr>
        <p:txBody>
          <a:bodyPr wrap="square">
            <a:prstTxWarp prst="textNoShape">
              <a:avLst/>
            </a:prstTxWarp>
            <a:spAutoFit/>
          </a:bodyPr>
          <a:lstStyle/>
          <a:p>
            <a:pPr algn="ctr"/>
            <a:r>
              <a:rPr lang="en-GB" sz="1400" b="1" dirty="0">
                <a:solidFill>
                  <a:srgbClr val="FF0000"/>
                </a:solidFill>
                <a:latin typeface="Aller"/>
                <a:cs typeface="Aller"/>
              </a:rPr>
              <a:t>Trust </a:t>
            </a:r>
            <a:r>
              <a:rPr lang="en-GB" sz="1400" b="1" dirty="0" smtClean="0">
                <a:solidFill>
                  <a:srgbClr val="FF0000"/>
                </a:solidFill>
                <a:latin typeface="Aller"/>
                <a:cs typeface="Aller"/>
              </a:rPr>
              <a:t>2</a:t>
            </a:r>
            <a:endParaRPr lang="en-GB" sz="1400" b="1" dirty="0">
              <a:solidFill>
                <a:srgbClr val="FF0000"/>
              </a:solidFill>
              <a:latin typeface="Aller"/>
              <a:cs typeface="Aller"/>
            </a:endParaRPr>
          </a:p>
          <a:p>
            <a:pPr algn="ctr"/>
            <a:r>
              <a:rPr lang="en-GB" sz="1400" b="1" dirty="0">
                <a:solidFill>
                  <a:srgbClr val="25004B"/>
                </a:solidFill>
                <a:latin typeface="Aller"/>
                <a:cs typeface="Aller"/>
              </a:rPr>
              <a:t>(CW Flexible Family Trust)</a:t>
            </a:r>
            <a:endParaRPr lang="en-US" sz="1400" b="1" dirty="0">
              <a:solidFill>
                <a:srgbClr val="25004B"/>
              </a:solidFill>
              <a:latin typeface="Aller"/>
              <a:cs typeface="Aller"/>
            </a:endParaRPr>
          </a:p>
        </p:txBody>
      </p:sp>
      <p:grpSp>
        <p:nvGrpSpPr>
          <p:cNvPr id="15" name="Cash £100k"/>
          <p:cNvGrpSpPr/>
          <p:nvPr/>
        </p:nvGrpSpPr>
        <p:grpSpPr>
          <a:xfrm>
            <a:off x="6143883" y="613223"/>
            <a:ext cx="1329773" cy="1800000"/>
            <a:chOff x="2630147" y="672599"/>
            <a:chExt cx="1329773" cy="1800000"/>
          </a:xfrm>
        </p:grpSpPr>
        <p:pic>
          <p:nvPicPr>
            <p:cNvPr id="11" name="Picture 10"/>
            <p:cNvPicPr>
              <a:picLocks noChangeAspect="1"/>
            </p:cNvPicPr>
            <p:nvPr/>
          </p:nvPicPr>
          <p:blipFill>
            <a:blip r:embed="rId8"/>
            <a:stretch>
              <a:fillRect/>
            </a:stretch>
          </p:blipFill>
          <p:spPr>
            <a:xfrm>
              <a:off x="2648900" y="672599"/>
              <a:ext cx="1233704" cy="1800000"/>
            </a:xfrm>
            <a:prstGeom prst="rect">
              <a:avLst/>
            </a:prstGeom>
          </p:spPr>
        </p:pic>
        <p:sp>
          <p:nvSpPr>
            <p:cNvPr id="18" name="TextBox 17"/>
            <p:cNvSpPr txBox="1"/>
            <p:nvPr/>
          </p:nvSpPr>
          <p:spPr>
            <a:xfrm>
              <a:off x="2630147" y="1603800"/>
              <a:ext cx="1329773" cy="584775"/>
            </a:xfrm>
            <a:prstGeom prst="rect">
              <a:avLst/>
            </a:prstGeom>
            <a:noFill/>
          </p:spPr>
          <p:txBody>
            <a:bodyPr wrap="square" rtlCol="0">
              <a:spAutoFit/>
            </a:bodyPr>
            <a:lstStyle/>
            <a:p>
              <a:pPr algn="ctr"/>
              <a:r>
                <a:rPr lang="en-GB" sz="3200" b="1" dirty="0" smtClean="0">
                  <a:solidFill>
                    <a:srgbClr val="130624"/>
                  </a:solidFill>
                  <a:latin typeface="Aller"/>
                </a:rPr>
                <a:t>£100k</a:t>
              </a:r>
              <a:endParaRPr lang="en-GB" sz="3200" b="1" dirty="0">
                <a:solidFill>
                  <a:srgbClr val="130624"/>
                </a:solidFill>
                <a:latin typeface="Aller"/>
              </a:endParaRPr>
            </a:p>
          </p:txBody>
        </p:sp>
      </p:grpSp>
      <p:pic>
        <p:nvPicPr>
          <p:cNvPr id="13" name="Mr"/>
          <p:cNvPicPr>
            <a:picLocks noChangeAspect="1"/>
          </p:cNvPicPr>
          <p:nvPr/>
        </p:nvPicPr>
        <p:blipFill rotWithShape="1">
          <a:blip r:embed="rId9"/>
          <a:srcRect l="21097" t="19187" r="54129" b="52087"/>
          <a:stretch/>
        </p:blipFill>
        <p:spPr>
          <a:xfrm>
            <a:off x="2771266" y="566536"/>
            <a:ext cx="513310" cy="973972"/>
          </a:xfrm>
          <a:prstGeom prst="rect">
            <a:avLst/>
          </a:prstGeom>
        </p:spPr>
      </p:pic>
      <p:pic>
        <p:nvPicPr>
          <p:cNvPr id="40" name="House lef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10"/>
              <a:stretch>
                <a:fillRect/>
              </a:stretch>
            </p:blipFill>
          </mc:Fallback>
        </mc:AlternateContent>
        <p:spPr bwMode="auto">
          <a:xfrm>
            <a:off x="5764218" y="4864850"/>
            <a:ext cx="796835" cy="1281186"/>
          </a:xfrm>
          <a:prstGeom prst="rect">
            <a:avLst/>
          </a:prstGeom>
          <a:noFill/>
          <a:ln w="9525">
            <a:noFill/>
            <a:miter lim="800000"/>
            <a:headEnd/>
            <a:tailEnd/>
          </a:ln>
        </p:spPr>
      </p:pic>
      <p:sp>
        <p:nvSpPr>
          <p:cNvPr id="48" name="£500k left"/>
          <p:cNvSpPr txBox="1"/>
          <p:nvPr/>
        </p:nvSpPr>
        <p:spPr>
          <a:xfrm>
            <a:off x="5631777" y="6094791"/>
            <a:ext cx="1381658" cy="584775"/>
          </a:xfrm>
          <a:prstGeom prst="rect">
            <a:avLst/>
          </a:prstGeom>
          <a:solidFill>
            <a:schemeClr val="bg1"/>
          </a:solidFill>
        </p:spPr>
        <p:txBody>
          <a:bodyPr wrap="square" rtlCol="0">
            <a:spAutoFit/>
          </a:bodyPr>
          <a:lstStyle/>
          <a:p>
            <a:pPr algn="ctr"/>
            <a:r>
              <a:rPr lang="en-GB" sz="3200" b="1" dirty="0" smtClean="0">
                <a:solidFill>
                  <a:srgbClr val="130624"/>
                </a:solidFill>
                <a:latin typeface="Aller"/>
              </a:rPr>
              <a:t>£500k</a:t>
            </a:r>
            <a:endParaRPr lang="en-GB" sz="3200" b="1" dirty="0">
              <a:solidFill>
                <a:srgbClr val="130624"/>
              </a:solidFill>
              <a:latin typeface="Aller"/>
            </a:endParaRPr>
          </a:p>
        </p:txBody>
      </p:sp>
      <p:sp>
        <p:nvSpPr>
          <p:cNvPr id="57" name="Arrow right"/>
          <p:cNvSpPr>
            <a:spLocks noChangeArrowheads="1"/>
          </p:cNvSpPr>
          <p:nvPr/>
        </p:nvSpPr>
        <p:spPr bwMode="auto">
          <a:xfrm rot="19139862">
            <a:off x="8321002" y="718568"/>
            <a:ext cx="365322" cy="694766"/>
          </a:xfrm>
          <a:prstGeom prst="downArrow">
            <a:avLst>
              <a:gd name="adj1" fmla="val 50000"/>
              <a:gd name="adj2" fmla="val 42761"/>
            </a:avLst>
          </a:prstGeom>
          <a:solidFill>
            <a:schemeClr val="accent1"/>
          </a:solidFill>
          <a:ln w="9525">
            <a:solidFill>
              <a:schemeClr val="tx1"/>
            </a:solidFill>
            <a:miter lim="800000"/>
            <a:headEnd/>
            <a:tailEnd/>
          </a:ln>
        </p:spPr>
        <p:txBody>
          <a:bodyPr vert="eaVert" wrap="none" anchor="ctr">
            <a:prstTxWarp prst="textNoShape">
              <a:avLst/>
            </a:prstTxWarp>
          </a:bodyPr>
          <a:lstStyle/>
          <a:p>
            <a:pPr>
              <a:buFontTx/>
              <a:buChar char="•"/>
            </a:pPr>
            <a:endParaRPr lang="en-GB" sz="2400">
              <a:solidFill>
                <a:srgbClr val="FFFFFF"/>
              </a:solidFill>
              <a:latin typeface="Dax-Bold" pitchFamily="-84" charset="0"/>
            </a:endParaRPr>
          </a:p>
        </p:txBody>
      </p:sp>
      <p:sp>
        <p:nvSpPr>
          <p:cNvPr id="43" name="For RNRB &amp; NRB left"/>
          <p:cNvSpPr txBox="1">
            <a:spLocks noChangeArrowheads="1"/>
          </p:cNvSpPr>
          <p:nvPr/>
        </p:nvSpPr>
        <p:spPr bwMode="auto">
          <a:xfrm>
            <a:off x="6632489" y="3218611"/>
            <a:ext cx="1884790" cy="646331"/>
          </a:xfrm>
          <a:prstGeom prst="rect">
            <a:avLst/>
          </a:prstGeom>
          <a:noFill/>
          <a:ln w="9525">
            <a:noFill/>
            <a:miter lim="800000"/>
            <a:headEnd/>
            <a:tailEnd/>
          </a:ln>
        </p:spPr>
        <p:txBody>
          <a:bodyPr wrap="square">
            <a:prstTxWarp prst="textNoShape">
              <a:avLst/>
            </a:prstTxWarp>
            <a:spAutoFit/>
          </a:bodyPr>
          <a:lstStyle/>
          <a:p>
            <a:pPr algn="ctr"/>
            <a:r>
              <a:rPr lang="en-GB" b="1" dirty="0" smtClean="0">
                <a:solidFill>
                  <a:srgbClr val="FF0000"/>
                </a:solidFill>
                <a:latin typeface="Aller"/>
                <a:cs typeface="Aller"/>
              </a:rPr>
              <a:t>50%</a:t>
            </a:r>
            <a:r>
              <a:rPr lang="en-GB" b="1" dirty="0" smtClean="0">
                <a:solidFill>
                  <a:srgbClr val="25004B"/>
                </a:solidFill>
                <a:latin typeface="Aller"/>
                <a:cs typeface="Aller"/>
              </a:rPr>
              <a:t> of </a:t>
            </a:r>
            <a:r>
              <a:rPr lang="en-GB" b="1" dirty="0" smtClean="0">
                <a:solidFill>
                  <a:srgbClr val="FF0000"/>
                </a:solidFill>
                <a:latin typeface="Aller"/>
                <a:cs typeface="Aller"/>
              </a:rPr>
              <a:t>RNRB</a:t>
            </a:r>
            <a:r>
              <a:rPr lang="en-GB" b="1" dirty="0" smtClean="0">
                <a:solidFill>
                  <a:srgbClr val="25004B"/>
                </a:solidFill>
                <a:latin typeface="Aller"/>
                <a:cs typeface="Aller"/>
              </a:rPr>
              <a:t> &amp; </a:t>
            </a:r>
            <a:r>
              <a:rPr lang="en-GB" b="1" dirty="0" smtClean="0">
                <a:solidFill>
                  <a:srgbClr val="FF0000"/>
                </a:solidFill>
                <a:latin typeface="Aller"/>
                <a:cs typeface="Aller"/>
              </a:rPr>
              <a:t>50%</a:t>
            </a:r>
            <a:r>
              <a:rPr lang="en-GB" b="1" dirty="0" smtClean="0">
                <a:solidFill>
                  <a:srgbClr val="25004B"/>
                </a:solidFill>
                <a:latin typeface="Aller"/>
                <a:cs typeface="Aller"/>
              </a:rPr>
              <a:t> of </a:t>
            </a:r>
            <a:r>
              <a:rPr lang="en-GB" b="1" dirty="0" smtClean="0">
                <a:solidFill>
                  <a:srgbClr val="FF0000"/>
                </a:solidFill>
                <a:latin typeface="Aller"/>
                <a:cs typeface="Aller"/>
              </a:rPr>
              <a:t>NRB</a:t>
            </a:r>
            <a:r>
              <a:rPr lang="en-GB" b="1" dirty="0" smtClean="0">
                <a:solidFill>
                  <a:srgbClr val="25004B"/>
                </a:solidFill>
                <a:latin typeface="Aller"/>
                <a:cs typeface="Aller"/>
              </a:rPr>
              <a:t>.</a:t>
            </a:r>
            <a:endParaRPr lang="en-GB" b="1" dirty="0">
              <a:solidFill>
                <a:srgbClr val="25004B"/>
              </a:solidFill>
              <a:latin typeface="Aller"/>
              <a:cs typeface="Aller"/>
            </a:endParaRPr>
          </a:p>
        </p:txBody>
      </p:sp>
      <p:sp>
        <p:nvSpPr>
          <p:cNvPr id="45" name="Arrow left"/>
          <p:cNvSpPr>
            <a:spLocks noChangeArrowheads="1"/>
          </p:cNvSpPr>
          <p:nvPr/>
        </p:nvSpPr>
        <p:spPr bwMode="auto">
          <a:xfrm rot="2079361">
            <a:off x="7559966" y="751461"/>
            <a:ext cx="355832" cy="689606"/>
          </a:xfrm>
          <a:prstGeom prst="downArrow">
            <a:avLst>
              <a:gd name="adj1" fmla="val 50000"/>
              <a:gd name="adj2" fmla="val 42761"/>
            </a:avLst>
          </a:prstGeom>
          <a:solidFill>
            <a:schemeClr val="accent1"/>
          </a:solidFill>
          <a:ln w="9525">
            <a:solidFill>
              <a:schemeClr val="tx1"/>
            </a:solidFill>
            <a:miter lim="800000"/>
            <a:headEnd/>
            <a:tailEnd/>
          </a:ln>
        </p:spPr>
        <p:txBody>
          <a:bodyPr vert="eaVert" wrap="none" anchor="ctr">
            <a:prstTxWarp prst="textNoShape">
              <a:avLst/>
            </a:prstTxWarp>
          </a:bodyPr>
          <a:lstStyle/>
          <a:p>
            <a:pPr>
              <a:buFontTx/>
              <a:buChar char="•"/>
            </a:pPr>
            <a:endParaRPr lang="en-GB" sz="2400">
              <a:solidFill>
                <a:srgbClr val="FFFFFF"/>
              </a:solidFill>
              <a:latin typeface="Dax-Bold" pitchFamily="-84" charset="0"/>
            </a:endParaRPr>
          </a:p>
        </p:txBody>
      </p:sp>
      <p:sp>
        <p:nvSpPr>
          <p:cNvPr id="52" name="Arrow to IIP"/>
          <p:cNvSpPr>
            <a:spLocks noChangeArrowheads="1"/>
          </p:cNvSpPr>
          <p:nvPr/>
        </p:nvSpPr>
        <p:spPr bwMode="auto">
          <a:xfrm rot="16200000">
            <a:off x="7981383" y="1143222"/>
            <a:ext cx="365322" cy="1127552"/>
          </a:xfrm>
          <a:prstGeom prst="downArrow">
            <a:avLst>
              <a:gd name="adj1" fmla="val 50000"/>
              <a:gd name="adj2" fmla="val 42761"/>
            </a:avLst>
          </a:prstGeom>
          <a:solidFill>
            <a:schemeClr val="accent1"/>
          </a:solidFill>
          <a:ln w="9525">
            <a:solidFill>
              <a:schemeClr val="tx1"/>
            </a:solidFill>
            <a:miter lim="800000"/>
            <a:headEnd/>
            <a:tailEnd/>
          </a:ln>
        </p:spPr>
        <p:txBody>
          <a:bodyPr vert="eaVert" wrap="none" anchor="ctr">
            <a:prstTxWarp prst="textNoShape">
              <a:avLst/>
            </a:prstTxWarp>
          </a:bodyPr>
          <a:lstStyle/>
          <a:p>
            <a:pPr>
              <a:buFontTx/>
              <a:buChar char="•"/>
            </a:pPr>
            <a:endParaRPr lang="en-GB" sz="2400">
              <a:solidFill>
                <a:srgbClr val="FFFFFF"/>
              </a:solidFill>
              <a:latin typeface="Dax-Bold" pitchFamily="-84" charset="0"/>
            </a:endParaRPr>
          </a:p>
        </p:txBody>
      </p:sp>
      <p:sp>
        <p:nvSpPr>
          <p:cNvPr id="34" name="Both establish"/>
          <p:cNvSpPr txBox="1">
            <a:spLocks noChangeArrowheads="1"/>
          </p:cNvSpPr>
          <p:nvPr/>
        </p:nvSpPr>
        <p:spPr bwMode="auto">
          <a:xfrm>
            <a:off x="6465078" y="2356240"/>
            <a:ext cx="2005326" cy="64633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002060"/>
                </a:solidFill>
                <a:latin typeface="Aller"/>
              </a:rPr>
              <a:t>1</a:t>
            </a:r>
            <a:r>
              <a:rPr lang="en-GB" b="1" baseline="30000" dirty="0" smtClean="0">
                <a:solidFill>
                  <a:srgbClr val="002060"/>
                </a:solidFill>
                <a:latin typeface="Aller"/>
              </a:rPr>
              <a:t>st</a:t>
            </a:r>
            <a:r>
              <a:rPr lang="en-GB" b="1" dirty="0" smtClean="0">
                <a:solidFill>
                  <a:srgbClr val="002060"/>
                </a:solidFill>
                <a:latin typeface="Aller"/>
              </a:rPr>
              <a:t> death occurs </a:t>
            </a:r>
            <a:r>
              <a:rPr lang="en-GB" b="1" dirty="0" smtClean="0">
                <a:solidFill>
                  <a:srgbClr val="FF0000"/>
                </a:solidFill>
                <a:latin typeface="Aller"/>
              </a:rPr>
              <a:t>May 2017</a:t>
            </a:r>
            <a:r>
              <a:rPr lang="en-GB" b="1" dirty="0" smtClean="0">
                <a:solidFill>
                  <a:srgbClr val="002060"/>
                </a:solidFill>
                <a:latin typeface="Aller"/>
              </a:rPr>
              <a:t>.</a:t>
            </a:r>
            <a:endParaRPr lang="en-US" b="1" dirty="0">
              <a:solidFill>
                <a:srgbClr val="002060"/>
              </a:solidFill>
              <a:latin typeface="Aller"/>
              <a:cs typeface="Aller"/>
            </a:endParaRPr>
          </a:p>
        </p:txBody>
      </p:sp>
      <p:sp>
        <p:nvSpPr>
          <p:cNvPr id="35" name="For RNRB &amp; NRB right"/>
          <p:cNvSpPr txBox="1">
            <a:spLocks noChangeArrowheads="1"/>
          </p:cNvSpPr>
          <p:nvPr/>
        </p:nvSpPr>
        <p:spPr bwMode="auto">
          <a:xfrm>
            <a:off x="6653153" y="3991687"/>
            <a:ext cx="1894229" cy="646331"/>
          </a:xfrm>
          <a:prstGeom prst="rect">
            <a:avLst/>
          </a:prstGeom>
          <a:noFill/>
          <a:ln w="9525">
            <a:noFill/>
            <a:miter lim="800000"/>
            <a:headEnd/>
            <a:tailEnd/>
          </a:ln>
        </p:spPr>
        <p:txBody>
          <a:bodyPr wrap="square">
            <a:prstTxWarp prst="textNoShape">
              <a:avLst/>
            </a:prstTxWarp>
            <a:spAutoFit/>
          </a:bodyPr>
          <a:lstStyle/>
          <a:p>
            <a:pPr algn="ctr"/>
            <a:r>
              <a:rPr lang="en-GB" b="1" dirty="0" smtClean="0">
                <a:solidFill>
                  <a:srgbClr val="FF0000"/>
                </a:solidFill>
                <a:latin typeface="Aller"/>
                <a:cs typeface="Aller"/>
              </a:rPr>
              <a:t>50%</a:t>
            </a:r>
            <a:r>
              <a:rPr lang="en-GB" b="1" dirty="0" smtClean="0">
                <a:solidFill>
                  <a:srgbClr val="25004B"/>
                </a:solidFill>
                <a:latin typeface="Aller"/>
                <a:cs typeface="Aller"/>
              </a:rPr>
              <a:t> of </a:t>
            </a:r>
            <a:r>
              <a:rPr lang="en-GB" b="1" dirty="0" smtClean="0">
                <a:solidFill>
                  <a:srgbClr val="FF0000"/>
                </a:solidFill>
                <a:latin typeface="Aller"/>
                <a:cs typeface="Aller"/>
              </a:rPr>
              <a:t>RNRB</a:t>
            </a:r>
            <a:r>
              <a:rPr lang="en-GB" b="1" dirty="0" smtClean="0">
                <a:solidFill>
                  <a:srgbClr val="25004B"/>
                </a:solidFill>
                <a:latin typeface="Aller"/>
                <a:cs typeface="Aller"/>
              </a:rPr>
              <a:t> &amp; </a:t>
            </a:r>
            <a:r>
              <a:rPr lang="en-GB" b="1" dirty="0" smtClean="0">
                <a:solidFill>
                  <a:srgbClr val="FF0000"/>
                </a:solidFill>
                <a:latin typeface="Aller"/>
                <a:cs typeface="Aller"/>
              </a:rPr>
              <a:t>50%</a:t>
            </a:r>
            <a:r>
              <a:rPr lang="en-GB" b="1" dirty="0" smtClean="0">
                <a:solidFill>
                  <a:srgbClr val="25004B"/>
                </a:solidFill>
                <a:latin typeface="Aller"/>
                <a:cs typeface="Aller"/>
              </a:rPr>
              <a:t> of </a:t>
            </a:r>
            <a:r>
              <a:rPr lang="en-GB" b="1" dirty="0" smtClean="0">
                <a:solidFill>
                  <a:srgbClr val="FF0000"/>
                </a:solidFill>
                <a:latin typeface="Aller"/>
                <a:cs typeface="Aller"/>
              </a:rPr>
              <a:t>NRB</a:t>
            </a:r>
            <a:r>
              <a:rPr lang="en-GB" b="1" dirty="0" smtClean="0">
                <a:solidFill>
                  <a:srgbClr val="25004B"/>
                </a:solidFill>
                <a:latin typeface="Aller"/>
                <a:cs typeface="Aller"/>
              </a:rPr>
              <a:t>.</a:t>
            </a:r>
            <a:endParaRPr lang="en-GB" b="1" dirty="0">
              <a:solidFill>
                <a:srgbClr val="25004B"/>
              </a:solidFill>
              <a:latin typeface="Aller"/>
              <a:cs typeface="Aller"/>
            </a:endParaRPr>
          </a:p>
        </p:txBody>
      </p:sp>
      <p:pic>
        <p:nvPicPr>
          <p:cNvPr id="27" name="Gravestone" descr="S28_3g.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1697202" y="683944"/>
            <a:ext cx="1119094" cy="944236"/>
          </a:xfrm>
          <a:prstGeom prst="rect">
            <a:avLst/>
          </a:prstGeom>
        </p:spPr>
      </p:pic>
      <p:sp>
        <p:nvSpPr>
          <p:cNvPr id="29" name="Box A"/>
          <p:cNvSpPr txBox="1"/>
          <p:nvPr/>
        </p:nvSpPr>
        <p:spPr>
          <a:xfrm>
            <a:off x="609601" y="1741912"/>
            <a:ext cx="4671228" cy="1077218"/>
          </a:xfrm>
          <a:prstGeom prst="rect">
            <a:avLst/>
          </a:prstGeom>
          <a:solidFill>
            <a:schemeClr val="bg1"/>
          </a:solidFill>
        </p:spPr>
        <p:txBody>
          <a:bodyPr wrap="square" rtlCol="0">
            <a:spAutoFit/>
          </a:bodyPr>
          <a:lstStyle/>
          <a:p>
            <a:pPr algn="ctr"/>
            <a:r>
              <a:rPr lang="en-GB" sz="1600" b="1" dirty="0" smtClean="0">
                <a:solidFill>
                  <a:srgbClr val="130624"/>
                </a:solidFill>
                <a:latin typeface="Aller"/>
              </a:rPr>
              <a:t>Box A.</a:t>
            </a:r>
          </a:p>
          <a:p>
            <a:pPr algn="ctr"/>
            <a:r>
              <a:rPr lang="en-GB" sz="1600" b="1" dirty="0" smtClean="0">
                <a:solidFill>
                  <a:srgbClr val="130624"/>
                </a:solidFill>
                <a:latin typeface="Aller"/>
              </a:rPr>
              <a:t>Residence Nil Rate Amount Potential Beneficiaries.</a:t>
            </a:r>
          </a:p>
          <a:p>
            <a:pPr algn="ctr"/>
            <a:endParaRPr lang="en-GB" sz="1600" b="1" dirty="0">
              <a:solidFill>
                <a:srgbClr val="130624"/>
              </a:solidFill>
              <a:latin typeface="Aller"/>
            </a:endParaRPr>
          </a:p>
        </p:txBody>
      </p:sp>
      <p:sp>
        <p:nvSpPr>
          <p:cNvPr id="42" name="TextBox 41"/>
          <p:cNvSpPr txBox="1"/>
          <p:nvPr/>
        </p:nvSpPr>
        <p:spPr>
          <a:xfrm>
            <a:off x="228768" y="51478"/>
            <a:ext cx="8640660" cy="553998"/>
          </a:xfrm>
          <a:prstGeom prst="rect">
            <a:avLst/>
          </a:prstGeom>
          <a:noFill/>
        </p:spPr>
        <p:txBody>
          <a:bodyPr wrap="square" lIns="0" tIns="0" rIns="0" bIns="0" rtlCol="0">
            <a:spAutoFit/>
          </a:bodyPr>
          <a:lstStyle/>
          <a:p>
            <a:pPr algn="ctr"/>
            <a:r>
              <a:rPr lang="en-GB" sz="3600" b="1" dirty="0" smtClean="0">
                <a:solidFill>
                  <a:srgbClr val="25004B"/>
                </a:solidFill>
                <a:latin typeface="Aller"/>
                <a:cs typeface="Aller"/>
              </a:rPr>
              <a:t>The </a:t>
            </a:r>
            <a:r>
              <a:rPr lang="en-GB" sz="3600" b="1" dirty="0" smtClean="0">
                <a:solidFill>
                  <a:srgbClr val="FF0000"/>
                </a:solidFill>
                <a:latin typeface="Aller"/>
                <a:cs typeface="Aller"/>
              </a:rPr>
              <a:t>CWTT Flexible Family Trust</a:t>
            </a:r>
            <a:endParaRPr lang="en-US" sz="3600" b="1" dirty="0">
              <a:solidFill>
                <a:srgbClr val="25004B"/>
              </a:solidFill>
              <a:latin typeface="Aller"/>
              <a:cs typeface="Aller"/>
            </a:endParaRPr>
          </a:p>
        </p:txBody>
      </p:sp>
      <p:sp>
        <p:nvSpPr>
          <p:cNvPr id="47" name="Box B"/>
          <p:cNvSpPr txBox="1"/>
          <p:nvPr/>
        </p:nvSpPr>
        <p:spPr>
          <a:xfrm>
            <a:off x="609601" y="3299818"/>
            <a:ext cx="4671228" cy="1077218"/>
          </a:xfrm>
          <a:prstGeom prst="rect">
            <a:avLst/>
          </a:prstGeom>
          <a:solidFill>
            <a:schemeClr val="bg1"/>
          </a:solidFill>
        </p:spPr>
        <p:txBody>
          <a:bodyPr wrap="square" rtlCol="0">
            <a:spAutoFit/>
          </a:bodyPr>
          <a:lstStyle/>
          <a:p>
            <a:pPr algn="ctr"/>
            <a:r>
              <a:rPr lang="en-GB" sz="1600" b="1" dirty="0" smtClean="0">
                <a:solidFill>
                  <a:srgbClr val="130624"/>
                </a:solidFill>
                <a:latin typeface="Aller"/>
              </a:rPr>
              <a:t>Box B.</a:t>
            </a:r>
          </a:p>
          <a:p>
            <a:pPr algn="ctr"/>
            <a:r>
              <a:rPr lang="en-GB" sz="1600" b="1" dirty="0" smtClean="0">
                <a:solidFill>
                  <a:srgbClr val="130624"/>
                </a:solidFill>
                <a:latin typeface="Aller"/>
              </a:rPr>
              <a:t>Potential Beneficiaries.</a:t>
            </a:r>
          </a:p>
          <a:p>
            <a:pPr algn="ctr"/>
            <a:endParaRPr lang="en-GB" sz="1600" b="1" dirty="0">
              <a:solidFill>
                <a:srgbClr val="130624"/>
              </a:solidFill>
              <a:latin typeface="Aller"/>
            </a:endParaRPr>
          </a:p>
          <a:p>
            <a:pPr algn="ctr"/>
            <a:endParaRPr lang="en-GB" sz="1600" b="1" dirty="0">
              <a:solidFill>
                <a:srgbClr val="130624"/>
              </a:solidFill>
              <a:latin typeface="Aller"/>
            </a:endParaRPr>
          </a:p>
        </p:txBody>
      </p:sp>
      <p:sp>
        <p:nvSpPr>
          <p:cNvPr id="49" name="Box C"/>
          <p:cNvSpPr txBox="1"/>
          <p:nvPr/>
        </p:nvSpPr>
        <p:spPr>
          <a:xfrm>
            <a:off x="609601" y="4686079"/>
            <a:ext cx="4671228" cy="1077218"/>
          </a:xfrm>
          <a:prstGeom prst="rect">
            <a:avLst/>
          </a:prstGeom>
          <a:solidFill>
            <a:schemeClr val="bg1"/>
          </a:solidFill>
        </p:spPr>
        <p:txBody>
          <a:bodyPr wrap="square" rtlCol="0">
            <a:spAutoFit/>
          </a:bodyPr>
          <a:lstStyle/>
          <a:p>
            <a:pPr algn="ctr"/>
            <a:r>
              <a:rPr lang="en-GB" sz="1600" b="1" dirty="0" smtClean="0">
                <a:solidFill>
                  <a:srgbClr val="130624"/>
                </a:solidFill>
                <a:latin typeface="Aller"/>
              </a:rPr>
              <a:t>Box C.</a:t>
            </a:r>
          </a:p>
          <a:p>
            <a:pPr algn="ctr"/>
            <a:r>
              <a:rPr lang="en-GB" sz="1600" b="1" dirty="0" smtClean="0">
                <a:solidFill>
                  <a:srgbClr val="130624"/>
                </a:solidFill>
                <a:latin typeface="Aller"/>
              </a:rPr>
              <a:t>Residence Nil Rate Amount Current Beneficiaries.</a:t>
            </a:r>
          </a:p>
          <a:p>
            <a:pPr algn="ctr"/>
            <a:endParaRPr lang="en-GB" sz="1600" b="1" dirty="0">
              <a:solidFill>
                <a:srgbClr val="130624"/>
              </a:solidFill>
              <a:latin typeface="Aller"/>
            </a:endParaRPr>
          </a:p>
        </p:txBody>
      </p:sp>
    </p:spTree>
    <p:extLst>
      <p:ext uri="{BB962C8B-B14F-4D97-AF65-F5344CB8AC3E}">
        <p14:creationId xmlns:p14="http://schemas.microsoft.com/office/powerpoint/2010/main" val="25666372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1000"/>
                            </p:stCondLst>
                            <p:childTnLst>
                              <p:par>
                                <p:cTn id="39" presetID="10" presetClass="exit" presetSubtype="0" fill="hold" nodeType="afterEffect">
                                  <p:stCondLst>
                                    <p:cond delay="0"/>
                                  </p:stCondLst>
                                  <p:childTnLst>
                                    <p:animEffect transition="out" filter="fade">
                                      <p:cBhvr>
                                        <p:cTn id="40" dur="500"/>
                                        <p:tgtEl>
                                          <p:spTgt spid="40"/>
                                        </p:tgtEl>
                                      </p:cBhvr>
                                    </p:animEffect>
                                    <p:set>
                                      <p:cBhvr>
                                        <p:cTn id="41" dur="1" fill="hold">
                                          <p:stCondLst>
                                            <p:cond delay="499"/>
                                          </p:stCondLst>
                                        </p:cTn>
                                        <p:tgtEl>
                                          <p:spTgt spid="40"/>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48"/>
                                        </p:tgtEl>
                                      </p:cBhvr>
                                    </p:animEffect>
                                    <p:set>
                                      <p:cBhvr>
                                        <p:cTn id="44" dur="1" fill="hold">
                                          <p:stCondLst>
                                            <p:cond delay="499"/>
                                          </p:stCondLst>
                                        </p:cTn>
                                        <p:tgtEl>
                                          <p:spTgt spid="48"/>
                                        </p:tgtEl>
                                        <p:attrNameLst>
                                          <p:attrName>style.visibility</p:attrName>
                                        </p:attrNameLst>
                                      </p:cBhvr>
                                      <p:to>
                                        <p:strVal val="hidden"/>
                                      </p:to>
                                    </p:set>
                                  </p:childTnLst>
                                </p:cTn>
                              </p:par>
                            </p:childTnLst>
                          </p:cTn>
                        </p:par>
                        <p:par>
                          <p:cTn id="45" fill="hold">
                            <p:stCondLst>
                              <p:cond delay="1500"/>
                            </p:stCondLst>
                            <p:childTnLst>
                              <p:par>
                                <p:cTn id="46" presetID="10" presetClass="exit" presetSubtype="0" fill="hold" nodeType="after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48" grpId="0" animBg="1"/>
      <p:bldP spid="34" grpId="0"/>
      <p:bldP spid="29" grpId="0" animBg="1"/>
      <p:bldP spid="47" grpId="0" animBg="1"/>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hole Trust"/>
          <p:cNvSpPr/>
          <p:nvPr/>
        </p:nvSpPr>
        <p:spPr>
          <a:xfrm>
            <a:off x="378934" y="793820"/>
            <a:ext cx="5123934" cy="5104472"/>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17"/>
          <p:cNvSpPr txBox="1">
            <a:spLocks noChangeArrowheads="1"/>
          </p:cNvSpPr>
          <p:nvPr/>
        </p:nvSpPr>
        <p:spPr bwMode="auto">
          <a:xfrm>
            <a:off x="2195513" y="1044575"/>
            <a:ext cx="79375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GB">
              <a:solidFill>
                <a:srgbClr val="FFFFFF"/>
              </a:solidFill>
              <a:latin typeface="Dax-Bold" pitchFamily="-84" charset="0"/>
            </a:endParaRPr>
          </a:p>
        </p:txBody>
      </p:sp>
      <p:sp>
        <p:nvSpPr>
          <p:cNvPr id="29" name="Box A"/>
          <p:cNvSpPr txBox="1"/>
          <p:nvPr/>
        </p:nvSpPr>
        <p:spPr>
          <a:xfrm>
            <a:off x="609601" y="968193"/>
            <a:ext cx="4671228" cy="1569660"/>
          </a:xfrm>
          <a:prstGeom prst="rect">
            <a:avLst/>
          </a:prstGeom>
          <a:solidFill>
            <a:schemeClr val="bg1"/>
          </a:solidFill>
        </p:spPr>
        <p:txBody>
          <a:bodyPr wrap="square" rtlCol="0">
            <a:spAutoFit/>
          </a:bodyPr>
          <a:lstStyle/>
          <a:p>
            <a:pPr algn="ctr"/>
            <a:r>
              <a:rPr lang="en-GB" sz="1600" b="1" u="sng" dirty="0" smtClean="0">
                <a:solidFill>
                  <a:srgbClr val="002060"/>
                </a:solidFill>
                <a:latin typeface="Aller"/>
              </a:rPr>
              <a:t>Box A.</a:t>
            </a:r>
          </a:p>
          <a:p>
            <a:pPr algn="ctr"/>
            <a:r>
              <a:rPr lang="en-GB" sz="1600" b="1" dirty="0" smtClean="0">
                <a:solidFill>
                  <a:srgbClr val="FF0000"/>
                </a:solidFill>
                <a:latin typeface="Aller"/>
              </a:rPr>
              <a:t>Residence</a:t>
            </a:r>
            <a:r>
              <a:rPr lang="en-GB" sz="1600" b="1" dirty="0" smtClean="0">
                <a:solidFill>
                  <a:srgbClr val="130624"/>
                </a:solidFill>
                <a:latin typeface="Aller"/>
              </a:rPr>
              <a:t> </a:t>
            </a:r>
            <a:r>
              <a:rPr lang="en-GB" sz="1600" b="1" dirty="0" smtClean="0">
                <a:solidFill>
                  <a:srgbClr val="002060"/>
                </a:solidFill>
                <a:latin typeface="Aller"/>
              </a:rPr>
              <a:t>Nil Rate Amount </a:t>
            </a:r>
            <a:r>
              <a:rPr lang="en-GB" sz="1600" b="1" dirty="0" smtClean="0">
                <a:solidFill>
                  <a:srgbClr val="FF0000"/>
                </a:solidFill>
                <a:latin typeface="Aller"/>
              </a:rPr>
              <a:t>Potential</a:t>
            </a:r>
            <a:r>
              <a:rPr lang="en-GB" sz="1600" b="1" dirty="0" smtClean="0">
                <a:solidFill>
                  <a:srgbClr val="130624"/>
                </a:solidFill>
                <a:latin typeface="Aller"/>
              </a:rPr>
              <a:t> </a:t>
            </a:r>
            <a:r>
              <a:rPr lang="en-GB" sz="1600" b="1" dirty="0" smtClean="0">
                <a:solidFill>
                  <a:srgbClr val="002060"/>
                </a:solidFill>
                <a:latin typeface="Aller"/>
              </a:rPr>
              <a:t>Beneficiaries.</a:t>
            </a:r>
          </a:p>
          <a:p>
            <a:pPr algn="ctr"/>
            <a:r>
              <a:rPr lang="en-GB" sz="1600" b="1" dirty="0" smtClean="0">
                <a:solidFill>
                  <a:srgbClr val="FF0000"/>
                </a:solidFill>
                <a:latin typeface="Aller"/>
              </a:rPr>
              <a:t>Spouse/ Civil Partner?</a:t>
            </a:r>
          </a:p>
          <a:p>
            <a:pPr algn="ctr"/>
            <a:r>
              <a:rPr lang="en-GB" sz="1600" b="1" dirty="0" smtClean="0">
                <a:solidFill>
                  <a:srgbClr val="FF0000"/>
                </a:solidFill>
                <a:latin typeface="Aller"/>
              </a:rPr>
              <a:t>Children?</a:t>
            </a:r>
          </a:p>
          <a:p>
            <a:pPr algn="ctr"/>
            <a:r>
              <a:rPr lang="en-GB" sz="1600" b="1" dirty="0" smtClean="0">
                <a:solidFill>
                  <a:srgbClr val="FF0000"/>
                </a:solidFill>
                <a:latin typeface="Aller"/>
              </a:rPr>
              <a:t>Issue and remoter issue?</a:t>
            </a:r>
            <a:endParaRPr lang="en-GB" sz="1600" b="1" dirty="0">
              <a:solidFill>
                <a:srgbClr val="FF0000"/>
              </a:solidFill>
              <a:latin typeface="Aller"/>
            </a:endParaRPr>
          </a:p>
        </p:txBody>
      </p:sp>
      <p:sp>
        <p:nvSpPr>
          <p:cNvPr id="42" name="TextBox 41"/>
          <p:cNvSpPr txBox="1"/>
          <p:nvPr/>
        </p:nvSpPr>
        <p:spPr>
          <a:xfrm>
            <a:off x="228768" y="51478"/>
            <a:ext cx="8640660" cy="553998"/>
          </a:xfrm>
          <a:prstGeom prst="rect">
            <a:avLst/>
          </a:prstGeom>
          <a:noFill/>
        </p:spPr>
        <p:txBody>
          <a:bodyPr wrap="square" lIns="0" tIns="0" rIns="0" bIns="0" rtlCol="0">
            <a:spAutoFit/>
          </a:bodyPr>
          <a:lstStyle/>
          <a:p>
            <a:pPr algn="ctr"/>
            <a:r>
              <a:rPr lang="en-GB" sz="3600" b="1" dirty="0" smtClean="0">
                <a:solidFill>
                  <a:srgbClr val="25004B"/>
                </a:solidFill>
                <a:latin typeface="Aller"/>
                <a:cs typeface="Aller"/>
              </a:rPr>
              <a:t>The </a:t>
            </a:r>
            <a:r>
              <a:rPr lang="en-GB" sz="3600" b="1" dirty="0" smtClean="0">
                <a:solidFill>
                  <a:srgbClr val="FF0000"/>
                </a:solidFill>
                <a:latin typeface="Aller"/>
                <a:cs typeface="Aller"/>
              </a:rPr>
              <a:t>CWTT Flexible Family Trust</a:t>
            </a:r>
            <a:endParaRPr lang="en-US" sz="3600" b="1" dirty="0">
              <a:solidFill>
                <a:srgbClr val="25004B"/>
              </a:solidFill>
              <a:latin typeface="Aller"/>
              <a:cs typeface="Aller"/>
            </a:endParaRPr>
          </a:p>
        </p:txBody>
      </p:sp>
      <p:sp>
        <p:nvSpPr>
          <p:cNvPr id="47" name="Box B"/>
          <p:cNvSpPr txBox="1"/>
          <p:nvPr/>
        </p:nvSpPr>
        <p:spPr>
          <a:xfrm>
            <a:off x="609601" y="2767261"/>
            <a:ext cx="4671228" cy="1323439"/>
          </a:xfrm>
          <a:prstGeom prst="rect">
            <a:avLst/>
          </a:prstGeom>
          <a:solidFill>
            <a:schemeClr val="bg1"/>
          </a:solidFill>
        </p:spPr>
        <p:txBody>
          <a:bodyPr wrap="square" rtlCol="0">
            <a:spAutoFit/>
          </a:bodyPr>
          <a:lstStyle/>
          <a:p>
            <a:pPr algn="ctr"/>
            <a:r>
              <a:rPr lang="en-GB" sz="1600" b="1" u="sng" dirty="0" smtClean="0">
                <a:solidFill>
                  <a:srgbClr val="002060"/>
                </a:solidFill>
                <a:latin typeface="Aller"/>
              </a:rPr>
              <a:t>Box B.</a:t>
            </a:r>
          </a:p>
          <a:p>
            <a:pPr algn="ctr"/>
            <a:r>
              <a:rPr lang="en-GB" sz="1600" b="1" dirty="0" smtClean="0">
                <a:solidFill>
                  <a:srgbClr val="FF0000"/>
                </a:solidFill>
                <a:latin typeface="Aller"/>
              </a:rPr>
              <a:t>Potential</a:t>
            </a:r>
            <a:r>
              <a:rPr lang="en-GB" sz="1600" b="1" dirty="0" smtClean="0">
                <a:solidFill>
                  <a:srgbClr val="130624"/>
                </a:solidFill>
                <a:latin typeface="Aller"/>
              </a:rPr>
              <a:t> </a:t>
            </a:r>
            <a:r>
              <a:rPr lang="en-GB" sz="1600" b="1" dirty="0" smtClean="0">
                <a:solidFill>
                  <a:srgbClr val="002060"/>
                </a:solidFill>
                <a:latin typeface="Aller"/>
              </a:rPr>
              <a:t>Beneficiaries.</a:t>
            </a:r>
          </a:p>
          <a:p>
            <a:pPr algn="ctr"/>
            <a:r>
              <a:rPr lang="en-GB" sz="1600" b="1" dirty="0">
                <a:solidFill>
                  <a:srgbClr val="FF0000"/>
                </a:solidFill>
                <a:latin typeface="Aller"/>
              </a:rPr>
              <a:t>Spouse/ Civil </a:t>
            </a:r>
            <a:r>
              <a:rPr lang="en-GB" sz="1600" b="1" dirty="0" smtClean="0">
                <a:solidFill>
                  <a:srgbClr val="FF0000"/>
                </a:solidFill>
                <a:latin typeface="Aller"/>
              </a:rPr>
              <a:t>Partner?</a:t>
            </a:r>
            <a:endParaRPr lang="en-GB" sz="1600" b="1" dirty="0">
              <a:solidFill>
                <a:srgbClr val="FF0000"/>
              </a:solidFill>
              <a:latin typeface="Aller"/>
            </a:endParaRPr>
          </a:p>
          <a:p>
            <a:pPr algn="ctr"/>
            <a:r>
              <a:rPr lang="en-GB" sz="1600" b="1" dirty="0" smtClean="0">
                <a:solidFill>
                  <a:srgbClr val="FF0000"/>
                </a:solidFill>
                <a:latin typeface="Aller"/>
              </a:rPr>
              <a:t>Children?</a:t>
            </a:r>
            <a:endParaRPr lang="en-GB" sz="1600" b="1" dirty="0">
              <a:solidFill>
                <a:srgbClr val="FF0000"/>
              </a:solidFill>
              <a:latin typeface="Aller"/>
            </a:endParaRPr>
          </a:p>
          <a:p>
            <a:pPr algn="ctr"/>
            <a:r>
              <a:rPr lang="en-GB" sz="1600" b="1" dirty="0">
                <a:solidFill>
                  <a:srgbClr val="FF0000"/>
                </a:solidFill>
                <a:latin typeface="Aller"/>
              </a:rPr>
              <a:t>Issue and remoter </a:t>
            </a:r>
            <a:r>
              <a:rPr lang="en-GB" sz="1600" b="1" dirty="0" smtClean="0">
                <a:solidFill>
                  <a:srgbClr val="FF0000"/>
                </a:solidFill>
                <a:latin typeface="Aller"/>
              </a:rPr>
              <a:t>issue?</a:t>
            </a:r>
            <a:endParaRPr lang="en-GB" sz="1600" b="1" dirty="0">
              <a:solidFill>
                <a:srgbClr val="FF0000"/>
              </a:solidFill>
              <a:latin typeface="Aller"/>
            </a:endParaRPr>
          </a:p>
        </p:txBody>
      </p:sp>
      <p:sp>
        <p:nvSpPr>
          <p:cNvPr id="49" name="Box C"/>
          <p:cNvSpPr txBox="1"/>
          <p:nvPr/>
        </p:nvSpPr>
        <p:spPr>
          <a:xfrm>
            <a:off x="609601" y="4364535"/>
            <a:ext cx="4671228" cy="1323439"/>
          </a:xfrm>
          <a:prstGeom prst="rect">
            <a:avLst/>
          </a:prstGeom>
          <a:solidFill>
            <a:schemeClr val="bg1"/>
          </a:solidFill>
        </p:spPr>
        <p:txBody>
          <a:bodyPr wrap="square" rtlCol="0">
            <a:spAutoFit/>
          </a:bodyPr>
          <a:lstStyle/>
          <a:p>
            <a:pPr algn="ctr"/>
            <a:r>
              <a:rPr lang="en-GB" sz="1600" b="1" u="sng" dirty="0" smtClean="0">
                <a:solidFill>
                  <a:srgbClr val="002060"/>
                </a:solidFill>
                <a:latin typeface="Aller"/>
              </a:rPr>
              <a:t>Box C.</a:t>
            </a:r>
          </a:p>
          <a:p>
            <a:pPr algn="ctr"/>
            <a:r>
              <a:rPr lang="en-GB" sz="1600" b="1" dirty="0" smtClean="0">
                <a:solidFill>
                  <a:srgbClr val="FF0000"/>
                </a:solidFill>
                <a:latin typeface="Aller"/>
              </a:rPr>
              <a:t>Residence</a:t>
            </a:r>
            <a:r>
              <a:rPr lang="en-GB" sz="1600" b="1" dirty="0" smtClean="0">
                <a:solidFill>
                  <a:srgbClr val="130624"/>
                </a:solidFill>
                <a:latin typeface="Aller"/>
              </a:rPr>
              <a:t> </a:t>
            </a:r>
            <a:r>
              <a:rPr lang="en-GB" sz="1600" b="1" dirty="0" smtClean="0">
                <a:solidFill>
                  <a:srgbClr val="002060"/>
                </a:solidFill>
                <a:latin typeface="Aller"/>
              </a:rPr>
              <a:t>Nil Rate Amount </a:t>
            </a:r>
            <a:r>
              <a:rPr lang="en-GB" sz="1600" b="1" dirty="0" smtClean="0">
                <a:solidFill>
                  <a:srgbClr val="FF0000"/>
                </a:solidFill>
                <a:latin typeface="Aller"/>
              </a:rPr>
              <a:t>Current </a:t>
            </a:r>
            <a:r>
              <a:rPr lang="en-GB" sz="1600" b="1" dirty="0" smtClean="0">
                <a:solidFill>
                  <a:srgbClr val="002060"/>
                </a:solidFill>
                <a:latin typeface="Aller"/>
              </a:rPr>
              <a:t>Beneficiaries.</a:t>
            </a:r>
          </a:p>
          <a:p>
            <a:pPr algn="ctr"/>
            <a:r>
              <a:rPr lang="en-GB" sz="1600" b="1" dirty="0" smtClean="0">
                <a:solidFill>
                  <a:srgbClr val="FF0000"/>
                </a:solidFill>
                <a:latin typeface="Aller"/>
              </a:rPr>
              <a:t>Lineal Descendants</a:t>
            </a:r>
          </a:p>
          <a:p>
            <a:pPr algn="ctr"/>
            <a:r>
              <a:rPr lang="en-GB" sz="1600" b="1" dirty="0" smtClean="0">
                <a:solidFill>
                  <a:srgbClr val="FF0000"/>
                </a:solidFill>
                <a:latin typeface="Aller"/>
              </a:rPr>
              <a:t>Spouse/ Civil Partner</a:t>
            </a:r>
            <a:endParaRPr lang="en-GB" sz="1600" b="1" dirty="0">
              <a:solidFill>
                <a:srgbClr val="FF0000"/>
              </a:solidFill>
              <a:latin typeface="Aller"/>
            </a:endParaRPr>
          </a:p>
        </p:txBody>
      </p:sp>
      <p:sp>
        <p:nvSpPr>
          <p:cNvPr id="23" name="3 classes of bens"/>
          <p:cNvSpPr txBox="1">
            <a:spLocks noChangeArrowheads="1"/>
          </p:cNvSpPr>
          <p:nvPr/>
        </p:nvSpPr>
        <p:spPr bwMode="auto">
          <a:xfrm>
            <a:off x="5597573" y="679257"/>
            <a:ext cx="3473283" cy="40011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sz="2000" b="1" dirty="0" smtClean="0">
                <a:solidFill>
                  <a:srgbClr val="FF0000"/>
                </a:solidFill>
                <a:latin typeface="Aller"/>
              </a:rPr>
              <a:t>3</a:t>
            </a:r>
            <a:r>
              <a:rPr lang="en-GB" sz="2000" b="1" dirty="0" smtClean="0">
                <a:solidFill>
                  <a:srgbClr val="002060"/>
                </a:solidFill>
                <a:latin typeface="Aller"/>
              </a:rPr>
              <a:t> classes of beneficiaries.</a:t>
            </a:r>
            <a:endParaRPr lang="en-US" sz="2000" b="1" dirty="0">
              <a:solidFill>
                <a:srgbClr val="002060"/>
              </a:solidFill>
              <a:latin typeface="Aller"/>
              <a:cs typeface="Aller"/>
            </a:endParaRPr>
          </a:p>
        </p:txBody>
      </p:sp>
      <p:sp>
        <p:nvSpPr>
          <p:cNvPr id="9" name="Disc. Will accommodate RNRB"/>
          <p:cNvSpPr txBox="1">
            <a:spLocks noChangeArrowheads="1"/>
          </p:cNvSpPr>
          <p:nvPr/>
        </p:nvSpPr>
        <p:spPr bwMode="auto">
          <a:xfrm>
            <a:off x="5627717" y="1290601"/>
            <a:ext cx="3348434" cy="1061829"/>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FF0000"/>
                </a:solidFill>
                <a:latin typeface="Aller"/>
              </a:rPr>
              <a:t>Discretionary</a:t>
            </a:r>
            <a:r>
              <a:rPr lang="en-GB" b="1" dirty="0" smtClean="0">
                <a:solidFill>
                  <a:srgbClr val="002060"/>
                </a:solidFill>
                <a:latin typeface="Aller"/>
              </a:rPr>
              <a:t>.</a:t>
            </a:r>
          </a:p>
          <a:p>
            <a:pPr algn="ctr">
              <a:spcBef>
                <a:spcPct val="50000"/>
              </a:spcBef>
            </a:pPr>
            <a:r>
              <a:rPr lang="en-GB" b="1" dirty="0" smtClean="0">
                <a:solidFill>
                  <a:srgbClr val="002060"/>
                </a:solidFill>
                <a:latin typeface="Aller"/>
              </a:rPr>
              <a:t>Will receive the available </a:t>
            </a:r>
            <a:r>
              <a:rPr lang="en-GB" b="1" dirty="0" smtClean="0">
                <a:solidFill>
                  <a:srgbClr val="FF0000"/>
                </a:solidFill>
                <a:latin typeface="Aller"/>
              </a:rPr>
              <a:t>RNRB</a:t>
            </a:r>
            <a:r>
              <a:rPr lang="en-GB" b="1" dirty="0" smtClean="0">
                <a:solidFill>
                  <a:srgbClr val="002060"/>
                </a:solidFill>
                <a:latin typeface="Aller"/>
              </a:rPr>
              <a:t>.</a:t>
            </a:r>
            <a:endParaRPr lang="en-US" b="1" dirty="0">
              <a:solidFill>
                <a:srgbClr val="002060"/>
              </a:solidFill>
              <a:latin typeface="Aller"/>
              <a:cs typeface="Aller"/>
            </a:endParaRPr>
          </a:p>
        </p:txBody>
      </p:sp>
      <p:sp>
        <p:nvSpPr>
          <p:cNvPr id="10" name="Disc. Will accommodate NRB"/>
          <p:cNvSpPr txBox="1">
            <a:spLocks noChangeArrowheads="1"/>
          </p:cNvSpPr>
          <p:nvPr/>
        </p:nvSpPr>
        <p:spPr bwMode="auto">
          <a:xfrm>
            <a:off x="5667459" y="2842023"/>
            <a:ext cx="3348434" cy="1061829"/>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FF0000"/>
                </a:solidFill>
                <a:latin typeface="Aller"/>
              </a:rPr>
              <a:t>Discretionary</a:t>
            </a:r>
            <a:r>
              <a:rPr lang="en-GB" b="1" dirty="0" smtClean="0">
                <a:solidFill>
                  <a:srgbClr val="002060"/>
                </a:solidFill>
                <a:latin typeface="Aller"/>
              </a:rPr>
              <a:t>.</a:t>
            </a:r>
          </a:p>
          <a:p>
            <a:pPr algn="ctr">
              <a:spcBef>
                <a:spcPct val="50000"/>
              </a:spcBef>
            </a:pPr>
            <a:r>
              <a:rPr lang="en-GB" b="1" dirty="0" smtClean="0">
                <a:solidFill>
                  <a:srgbClr val="002060"/>
                </a:solidFill>
                <a:latin typeface="Aller"/>
              </a:rPr>
              <a:t>Will receive the available </a:t>
            </a:r>
            <a:r>
              <a:rPr lang="en-GB" b="1" dirty="0" smtClean="0">
                <a:solidFill>
                  <a:srgbClr val="FF0000"/>
                </a:solidFill>
                <a:latin typeface="Aller"/>
              </a:rPr>
              <a:t>NRB</a:t>
            </a:r>
            <a:r>
              <a:rPr lang="en-GB" b="1" dirty="0" smtClean="0">
                <a:solidFill>
                  <a:srgbClr val="002060"/>
                </a:solidFill>
                <a:latin typeface="Aller"/>
              </a:rPr>
              <a:t>.</a:t>
            </a:r>
            <a:endParaRPr lang="en-US" b="1" dirty="0">
              <a:solidFill>
                <a:srgbClr val="002060"/>
              </a:solidFill>
              <a:latin typeface="Aller"/>
              <a:cs typeface="Aller"/>
            </a:endParaRPr>
          </a:p>
        </p:txBody>
      </p:sp>
      <p:sp>
        <p:nvSpPr>
          <p:cNvPr id="11" name="IIP. Will accommodate if no"/>
          <p:cNvSpPr txBox="1">
            <a:spLocks noChangeArrowheads="1"/>
          </p:cNvSpPr>
          <p:nvPr/>
        </p:nvSpPr>
        <p:spPr bwMode="auto">
          <a:xfrm>
            <a:off x="5649038" y="4260522"/>
            <a:ext cx="3348434" cy="1892826"/>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FF0000"/>
                </a:solidFill>
                <a:latin typeface="Aller"/>
              </a:rPr>
              <a:t>Interest in Possession</a:t>
            </a:r>
            <a:r>
              <a:rPr lang="en-GB" b="1" dirty="0" smtClean="0">
                <a:solidFill>
                  <a:srgbClr val="002060"/>
                </a:solidFill>
                <a:latin typeface="Aller"/>
              </a:rPr>
              <a:t>.</a:t>
            </a:r>
          </a:p>
          <a:p>
            <a:pPr algn="ctr">
              <a:spcBef>
                <a:spcPct val="50000"/>
              </a:spcBef>
            </a:pPr>
            <a:r>
              <a:rPr lang="en-GB" b="1" dirty="0" smtClean="0">
                <a:solidFill>
                  <a:srgbClr val="002060"/>
                </a:solidFill>
                <a:latin typeface="Aller"/>
              </a:rPr>
              <a:t>Will receive the </a:t>
            </a:r>
            <a:r>
              <a:rPr lang="en-GB" b="1" dirty="0" smtClean="0">
                <a:solidFill>
                  <a:srgbClr val="FF0000"/>
                </a:solidFill>
                <a:latin typeface="Aller"/>
              </a:rPr>
              <a:t>RNRB</a:t>
            </a:r>
            <a:r>
              <a:rPr lang="en-GB" b="1" dirty="0" smtClean="0">
                <a:solidFill>
                  <a:srgbClr val="002060"/>
                </a:solidFill>
                <a:latin typeface="Aller"/>
              </a:rPr>
              <a:t> if </a:t>
            </a:r>
            <a:r>
              <a:rPr lang="en-GB" b="1" dirty="0" smtClean="0">
                <a:solidFill>
                  <a:srgbClr val="FF0000"/>
                </a:solidFill>
                <a:latin typeface="Aller"/>
              </a:rPr>
              <a:t>no appointment is made </a:t>
            </a:r>
            <a:r>
              <a:rPr lang="en-GB" b="1" dirty="0" smtClean="0">
                <a:solidFill>
                  <a:srgbClr val="002060"/>
                </a:solidFill>
                <a:latin typeface="Aller"/>
              </a:rPr>
              <a:t>within 2 years less 1 day of date of death of Settlor. (s144 IHT Act 1984).</a:t>
            </a:r>
            <a:endParaRPr lang="en-US" b="1" dirty="0">
              <a:solidFill>
                <a:srgbClr val="002060"/>
              </a:solidFill>
              <a:latin typeface="Aller"/>
              <a:cs typeface="Aller"/>
            </a:endParaRPr>
          </a:p>
        </p:txBody>
      </p:sp>
    </p:spTree>
    <p:extLst>
      <p:ext uri="{BB962C8B-B14F-4D97-AF65-F5344CB8AC3E}">
        <p14:creationId xmlns:p14="http://schemas.microsoft.com/office/powerpoint/2010/main" val="25489888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9">
                                            <p:txEl>
                                              <p:pRg st="0" end="0"/>
                                            </p:txEl>
                                          </p:spTgt>
                                        </p:tgtEl>
                                        <p:attrNameLst>
                                          <p:attrName>style.visibility</p:attrName>
                                        </p:attrNameLst>
                                      </p:cBhvr>
                                      <p:to>
                                        <p:strVal val="visible"/>
                                      </p:to>
                                    </p:set>
                                    <p:animEffect transition="in" filter="fade">
                                      <p:cBhvr>
                                        <p:cTn id="20" dur="500"/>
                                        <p:tgtEl>
                                          <p:spTgt spid="29">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animEffect transition="in" filter="fade">
                                      <p:cBhvr>
                                        <p:cTn id="23" dur="500"/>
                                        <p:tgtEl>
                                          <p:spTgt spid="2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xEl>
                                              <p:pRg st="2" end="2"/>
                                            </p:txEl>
                                          </p:spTgt>
                                        </p:tgtEl>
                                        <p:attrNameLst>
                                          <p:attrName>style.visibility</p:attrName>
                                        </p:attrNameLst>
                                      </p:cBhvr>
                                      <p:to>
                                        <p:strVal val="visible"/>
                                      </p:to>
                                    </p:set>
                                    <p:animEffect transition="in" filter="fade">
                                      <p:cBhvr>
                                        <p:cTn id="28" dur="500"/>
                                        <p:tgtEl>
                                          <p:spTgt spid="29">
                                            <p:txEl>
                                              <p:pRg st="2" end="2"/>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9">
                                            <p:txEl>
                                              <p:pRg st="3" end="3"/>
                                            </p:txEl>
                                          </p:spTgt>
                                        </p:tgtEl>
                                        <p:attrNameLst>
                                          <p:attrName>style.visibility</p:attrName>
                                        </p:attrNameLst>
                                      </p:cBhvr>
                                      <p:to>
                                        <p:strVal val="visible"/>
                                      </p:to>
                                    </p:set>
                                    <p:animEffect transition="in" filter="fade">
                                      <p:cBhvr>
                                        <p:cTn id="32" dur="500"/>
                                        <p:tgtEl>
                                          <p:spTgt spid="29">
                                            <p:txEl>
                                              <p:pRg st="3" end="3"/>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29">
                                            <p:txEl>
                                              <p:pRg st="4" end="4"/>
                                            </p:txEl>
                                          </p:spTgt>
                                        </p:tgtEl>
                                        <p:attrNameLst>
                                          <p:attrName>style.visibility</p:attrName>
                                        </p:attrNameLst>
                                      </p:cBhvr>
                                      <p:to>
                                        <p:strVal val="visible"/>
                                      </p:to>
                                    </p:set>
                                    <p:animEffect transition="in" filter="fade">
                                      <p:cBhvr>
                                        <p:cTn id="36" dur="500"/>
                                        <p:tgtEl>
                                          <p:spTgt spid="29">
                                            <p:txEl>
                                              <p:pRg st="4" end="4"/>
                                            </p:txEl>
                                          </p:spTgt>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47">
                                            <p:txEl>
                                              <p:pRg st="0" end="0"/>
                                            </p:txEl>
                                          </p:spTgt>
                                        </p:tgtEl>
                                        <p:attrNameLst>
                                          <p:attrName>style.visibility</p:attrName>
                                        </p:attrNameLst>
                                      </p:cBhvr>
                                      <p:to>
                                        <p:strVal val="visible"/>
                                      </p:to>
                                    </p:set>
                                    <p:animEffect transition="in" filter="fade">
                                      <p:cBhvr>
                                        <p:cTn id="49" dur="500"/>
                                        <p:tgtEl>
                                          <p:spTgt spid="47">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xEl>
                                              <p:pRg st="1" end="1"/>
                                            </p:txEl>
                                          </p:spTgt>
                                        </p:tgtEl>
                                        <p:attrNameLst>
                                          <p:attrName>style.visibility</p:attrName>
                                        </p:attrNameLst>
                                      </p:cBhvr>
                                      <p:to>
                                        <p:strVal val="visible"/>
                                      </p:to>
                                    </p:set>
                                    <p:animEffect transition="in" filter="fade">
                                      <p:cBhvr>
                                        <p:cTn id="52" dur="500"/>
                                        <p:tgtEl>
                                          <p:spTgt spid="4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
                                            <p:txEl>
                                              <p:pRg st="2" end="2"/>
                                            </p:txEl>
                                          </p:spTgt>
                                        </p:tgtEl>
                                        <p:attrNameLst>
                                          <p:attrName>style.visibility</p:attrName>
                                        </p:attrNameLst>
                                      </p:cBhvr>
                                      <p:to>
                                        <p:strVal val="visible"/>
                                      </p:to>
                                    </p:set>
                                    <p:animEffect transition="in" filter="fade">
                                      <p:cBhvr>
                                        <p:cTn id="57" dur="500"/>
                                        <p:tgtEl>
                                          <p:spTgt spid="47">
                                            <p:txEl>
                                              <p:pRg st="2" end="2"/>
                                            </p:txEl>
                                          </p:spTgt>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47">
                                            <p:txEl>
                                              <p:pRg st="3" end="3"/>
                                            </p:txEl>
                                          </p:spTgt>
                                        </p:tgtEl>
                                        <p:attrNameLst>
                                          <p:attrName>style.visibility</p:attrName>
                                        </p:attrNameLst>
                                      </p:cBhvr>
                                      <p:to>
                                        <p:strVal val="visible"/>
                                      </p:to>
                                    </p:set>
                                    <p:animEffect transition="in" filter="fade">
                                      <p:cBhvr>
                                        <p:cTn id="61" dur="500"/>
                                        <p:tgtEl>
                                          <p:spTgt spid="47">
                                            <p:txEl>
                                              <p:pRg st="3" end="3"/>
                                            </p:txEl>
                                          </p:spTgt>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47">
                                            <p:txEl>
                                              <p:pRg st="4" end="4"/>
                                            </p:txEl>
                                          </p:spTgt>
                                        </p:tgtEl>
                                        <p:attrNameLst>
                                          <p:attrName>style.visibility</p:attrName>
                                        </p:attrNameLst>
                                      </p:cBhvr>
                                      <p:to>
                                        <p:strVal val="visible"/>
                                      </p:to>
                                    </p:set>
                                    <p:animEffect transition="in" filter="fade">
                                      <p:cBhvr>
                                        <p:cTn id="65" dur="500"/>
                                        <p:tgtEl>
                                          <p:spTgt spid="47">
                                            <p:txEl>
                                              <p:pRg st="4" end="4"/>
                                            </p:txEl>
                                          </p:spTgt>
                                        </p:tgtEl>
                                      </p:cBhvr>
                                    </p:animEffect>
                                  </p:childTnLst>
                                </p:cTn>
                              </p:par>
                            </p:childTnLst>
                          </p:cTn>
                        </p:par>
                        <p:par>
                          <p:cTn id="66" fill="hold">
                            <p:stCondLst>
                              <p:cond delay="1500"/>
                            </p:stCondLst>
                            <p:childTnLst>
                              <p:par>
                                <p:cTn id="67" presetID="10"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49">
                                            <p:txEl>
                                              <p:pRg st="0" end="0"/>
                                            </p:txEl>
                                          </p:spTgt>
                                        </p:tgtEl>
                                        <p:attrNameLst>
                                          <p:attrName>style.visibility</p:attrName>
                                        </p:attrNameLst>
                                      </p:cBhvr>
                                      <p:to>
                                        <p:strVal val="visible"/>
                                      </p:to>
                                    </p:set>
                                    <p:animEffect transition="in" filter="fade">
                                      <p:cBhvr>
                                        <p:cTn id="78" dur="500"/>
                                        <p:tgtEl>
                                          <p:spTgt spid="49">
                                            <p:txEl>
                                              <p:pRg st="0" end="0"/>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49">
                                            <p:txEl>
                                              <p:pRg st="1" end="1"/>
                                            </p:txEl>
                                          </p:spTgt>
                                        </p:tgtEl>
                                        <p:attrNameLst>
                                          <p:attrName>style.visibility</p:attrName>
                                        </p:attrNameLst>
                                      </p:cBhvr>
                                      <p:to>
                                        <p:strVal val="visible"/>
                                      </p:to>
                                    </p:set>
                                    <p:animEffect transition="in" filter="fade">
                                      <p:cBhvr>
                                        <p:cTn id="81" dur="500"/>
                                        <p:tgtEl>
                                          <p:spTgt spid="49">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9">
                                            <p:txEl>
                                              <p:pRg st="2" end="2"/>
                                            </p:txEl>
                                          </p:spTgt>
                                        </p:tgtEl>
                                        <p:attrNameLst>
                                          <p:attrName>style.visibility</p:attrName>
                                        </p:attrNameLst>
                                      </p:cBhvr>
                                      <p:to>
                                        <p:strVal val="visible"/>
                                      </p:to>
                                    </p:set>
                                    <p:animEffect transition="in" filter="fade">
                                      <p:cBhvr>
                                        <p:cTn id="86" dur="500"/>
                                        <p:tgtEl>
                                          <p:spTgt spid="49">
                                            <p:txEl>
                                              <p:pRg st="2" end="2"/>
                                            </p:txEl>
                                          </p:spTgt>
                                        </p:tgtEl>
                                      </p:cBhvr>
                                    </p:animEffec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49">
                                            <p:txEl>
                                              <p:pRg st="3" end="3"/>
                                            </p:txEl>
                                          </p:spTgt>
                                        </p:tgtEl>
                                        <p:attrNameLst>
                                          <p:attrName>style.visibility</p:attrName>
                                        </p:attrNameLst>
                                      </p:cBhvr>
                                      <p:to>
                                        <p:strVal val="visible"/>
                                      </p:to>
                                    </p:set>
                                    <p:animEffect transition="in" filter="fade">
                                      <p:cBhvr>
                                        <p:cTn id="90" dur="500"/>
                                        <p:tgtEl>
                                          <p:spTgt spid="49">
                                            <p:txEl>
                                              <p:pRg st="3" end="3"/>
                                            </p:txEl>
                                          </p:spTgt>
                                        </p:tgtEl>
                                      </p:cBhvr>
                                    </p:animEffect>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47" grpId="0" animBg="1"/>
      <p:bldP spid="49" grpId="0" animBg="1"/>
      <p:bldP spid="23"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hole Trust"/>
          <p:cNvSpPr/>
          <p:nvPr/>
        </p:nvSpPr>
        <p:spPr>
          <a:xfrm>
            <a:off x="378934" y="793820"/>
            <a:ext cx="5123934" cy="5104472"/>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17"/>
          <p:cNvSpPr txBox="1">
            <a:spLocks noChangeArrowheads="1"/>
          </p:cNvSpPr>
          <p:nvPr/>
        </p:nvSpPr>
        <p:spPr bwMode="auto">
          <a:xfrm>
            <a:off x="2195513" y="1044575"/>
            <a:ext cx="79375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GB">
              <a:solidFill>
                <a:srgbClr val="FFFFFF"/>
              </a:solidFill>
              <a:latin typeface="Dax-Bold" pitchFamily="-84" charset="0"/>
            </a:endParaRPr>
          </a:p>
        </p:txBody>
      </p:sp>
      <p:sp>
        <p:nvSpPr>
          <p:cNvPr id="29" name="Box A"/>
          <p:cNvSpPr txBox="1"/>
          <p:nvPr/>
        </p:nvSpPr>
        <p:spPr>
          <a:xfrm>
            <a:off x="609601" y="968193"/>
            <a:ext cx="4671228" cy="1323439"/>
          </a:xfrm>
          <a:prstGeom prst="rect">
            <a:avLst/>
          </a:prstGeom>
          <a:solidFill>
            <a:schemeClr val="bg1"/>
          </a:solidFill>
        </p:spPr>
        <p:txBody>
          <a:bodyPr wrap="square" rtlCol="0">
            <a:spAutoFit/>
          </a:bodyPr>
          <a:lstStyle/>
          <a:p>
            <a:pPr algn="ctr"/>
            <a:r>
              <a:rPr lang="en-GB" sz="1600" b="1" u="sng" dirty="0" smtClean="0">
                <a:solidFill>
                  <a:srgbClr val="002060"/>
                </a:solidFill>
                <a:latin typeface="Aller"/>
              </a:rPr>
              <a:t>Box A.</a:t>
            </a:r>
          </a:p>
          <a:p>
            <a:r>
              <a:rPr lang="en-GB" sz="1600" b="1" dirty="0" smtClean="0">
                <a:solidFill>
                  <a:srgbClr val="FF0000"/>
                </a:solidFill>
                <a:latin typeface="Aller"/>
              </a:rPr>
              <a:t>RNRB Potential</a:t>
            </a:r>
            <a:r>
              <a:rPr lang="en-GB" sz="1600" b="1" dirty="0" smtClean="0">
                <a:solidFill>
                  <a:srgbClr val="130624"/>
                </a:solidFill>
                <a:latin typeface="Aller"/>
              </a:rPr>
              <a:t> </a:t>
            </a:r>
            <a:r>
              <a:rPr lang="en-GB" sz="1600" b="1" dirty="0" smtClean="0">
                <a:solidFill>
                  <a:srgbClr val="002060"/>
                </a:solidFill>
                <a:latin typeface="Aller"/>
              </a:rPr>
              <a:t>Beneficiaries.</a:t>
            </a:r>
          </a:p>
          <a:p>
            <a:r>
              <a:rPr lang="en-GB" sz="1600" b="1" dirty="0" smtClean="0">
                <a:solidFill>
                  <a:srgbClr val="002060"/>
                </a:solidFill>
                <a:latin typeface="Aller"/>
              </a:rPr>
              <a:t>Spouse/ Civil Partner?</a:t>
            </a:r>
          </a:p>
          <a:p>
            <a:r>
              <a:rPr lang="en-GB" sz="1600" b="1" dirty="0" smtClean="0">
                <a:solidFill>
                  <a:srgbClr val="002060"/>
                </a:solidFill>
                <a:latin typeface="Aller"/>
              </a:rPr>
              <a:t>Children?</a:t>
            </a:r>
          </a:p>
          <a:p>
            <a:r>
              <a:rPr lang="en-GB" sz="1600" b="1" dirty="0" smtClean="0">
                <a:solidFill>
                  <a:srgbClr val="002060"/>
                </a:solidFill>
                <a:latin typeface="Aller"/>
              </a:rPr>
              <a:t>Issue and remoter issue?</a:t>
            </a:r>
            <a:endParaRPr lang="en-GB" sz="1600" b="1" dirty="0">
              <a:solidFill>
                <a:srgbClr val="002060"/>
              </a:solidFill>
              <a:latin typeface="Aller"/>
            </a:endParaRPr>
          </a:p>
        </p:txBody>
      </p:sp>
      <p:sp>
        <p:nvSpPr>
          <p:cNvPr id="42" name="TextBox 41"/>
          <p:cNvSpPr txBox="1"/>
          <p:nvPr/>
        </p:nvSpPr>
        <p:spPr>
          <a:xfrm>
            <a:off x="228768" y="51478"/>
            <a:ext cx="8640660" cy="553998"/>
          </a:xfrm>
          <a:prstGeom prst="rect">
            <a:avLst/>
          </a:prstGeom>
          <a:noFill/>
        </p:spPr>
        <p:txBody>
          <a:bodyPr wrap="square" lIns="0" tIns="0" rIns="0" bIns="0" rtlCol="0">
            <a:spAutoFit/>
          </a:bodyPr>
          <a:lstStyle/>
          <a:p>
            <a:pPr algn="ctr"/>
            <a:r>
              <a:rPr lang="en-GB" sz="3600" b="1" dirty="0" smtClean="0">
                <a:solidFill>
                  <a:srgbClr val="25004B"/>
                </a:solidFill>
                <a:latin typeface="Aller"/>
                <a:cs typeface="Aller"/>
              </a:rPr>
              <a:t>Example.</a:t>
            </a:r>
            <a:endParaRPr lang="en-US" sz="3600" b="1" dirty="0">
              <a:solidFill>
                <a:srgbClr val="25004B"/>
              </a:solidFill>
              <a:latin typeface="Aller"/>
              <a:cs typeface="Aller"/>
            </a:endParaRPr>
          </a:p>
        </p:txBody>
      </p:sp>
      <p:sp>
        <p:nvSpPr>
          <p:cNvPr id="47" name="Box B"/>
          <p:cNvSpPr txBox="1"/>
          <p:nvPr/>
        </p:nvSpPr>
        <p:spPr>
          <a:xfrm>
            <a:off x="609601" y="2767261"/>
            <a:ext cx="4671228" cy="1323439"/>
          </a:xfrm>
          <a:prstGeom prst="rect">
            <a:avLst/>
          </a:prstGeom>
          <a:solidFill>
            <a:schemeClr val="bg1"/>
          </a:solidFill>
        </p:spPr>
        <p:txBody>
          <a:bodyPr wrap="square" rtlCol="0">
            <a:spAutoFit/>
          </a:bodyPr>
          <a:lstStyle/>
          <a:p>
            <a:pPr algn="ctr"/>
            <a:r>
              <a:rPr lang="en-GB" sz="1600" b="1" u="sng" dirty="0" smtClean="0">
                <a:solidFill>
                  <a:srgbClr val="002060"/>
                </a:solidFill>
                <a:latin typeface="Aller"/>
              </a:rPr>
              <a:t>Box B.</a:t>
            </a:r>
          </a:p>
          <a:p>
            <a:r>
              <a:rPr lang="en-GB" sz="1600" b="1" dirty="0" smtClean="0">
                <a:solidFill>
                  <a:srgbClr val="FF0000"/>
                </a:solidFill>
                <a:latin typeface="Aller"/>
              </a:rPr>
              <a:t>Potential</a:t>
            </a:r>
            <a:r>
              <a:rPr lang="en-GB" sz="1600" b="1" dirty="0" smtClean="0">
                <a:solidFill>
                  <a:srgbClr val="130624"/>
                </a:solidFill>
                <a:latin typeface="Aller"/>
              </a:rPr>
              <a:t> </a:t>
            </a:r>
            <a:r>
              <a:rPr lang="en-GB" sz="1600" b="1" dirty="0" smtClean="0">
                <a:solidFill>
                  <a:srgbClr val="002060"/>
                </a:solidFill>
                <a:latin typeface="Aller"/>
              </a:rPr>
              <a:t>Beneficiaries.</a:t>
            </a:r>
          </a:p>
          <a:p>
            <a:r>
              <a:rPr lang="en-GB" sz="1600" b="1" dirty="0">
                <a:solidFill>
                  <a:srgbClr val="FF0000"/>
                </a:solidFill>
                <a:latin typeface="Aller"/>
              </a:rPr>
              <a:t>Spouse/ Civil </a:t>
            </a:r>
            <a:r>
              <a:rPr lang="en-GB" sz="1600" b="1" dirty="0" smtClean="0">
                <a:solidFill>
                  <a:srgbClr val="FF0000"/>
                </a:solidFill>
                <a:latin typeface="Aller"/>
              </a:rPr>
              <a:t>Partner?</a:t>
            </a:r>
            <a:endParaRPr lang="en-GB" sz="1600" b="1" dirty="0">
              <a:solidFill>
                <a:srgbClr val="FF0000"/>
              </a:solidFill>
              <a:latin typeface="Aller"/>
            </a:endParaRPr>
          </a:p>
          <a:p>
            <a:r>
              <a:rPr lang="en-GB" sz="1600" b="1" dirty="0" smtClean="0">
                <a:solidFill>
                  <a:srgbClr val="FF0000"/>
                </a:solidFill>
                <a:latin typeface="Aller"/>
              </a:rPr>
              <a:t>Children?</a:t>
            </a:r>
            <a:endParaRPr lang="en-GB" sz="1600" b="1" dirty="0">
              <a:solidFill>
                <a:srgbClr val="FF0000"/>
              </a:solidFill>
              <a:latin typeface="Aller"/>
            </a:endParaRPr>
          </a:p>
          <a:p>
            <a:r>
              <a:rPr lang="en-GB" sz="1600" b="1" dirty="0">
                <a:solidFill>
                  <a:srgbClr val="FF0000"/>
                </a:solidFill>
                <a:latin typeface="Aller"/>
              </a:rPr>
              <a:t>Issue and remoter </a:t>
            </a:r>
            <a:r>
              <a:rPr lang="en-GB" sz="1600" b="1" dirty="0" smtClean="0">
                <a:solidFill>
                  <a:srgbClr val="FF0000"/>
                </a:solidFill>
                <a:latin typeface="Aller"/>
              </a:rPr>
              <a:t>issue?</a:t>
            </a:r>
            <a:endParaRPr lang="en-GB" sz="1600" b="1" dirty="0">
              <a:solidFill>
                <a:srgbClr val="FF0000"/>
              </a:solidFill>
              <a:latin typeface="Aller"/>
            </a:endParaRPr>
          </a:p>
        </p:txBody>
      </p:sp>
      <p:sp>
        <p:nvSpPr>
          <p:cNvPr id="49" name="Box C"/>
          <p:cNvSpPr txBox="1"/>
          <p:nvPr/>
        </p:nvSpPr>
        <p:spPr>
          <a:xfrm>
            <a:off x="609601" y="4364535"/>
            <a:ext cx="4671228" cy="1323439"/>
          </a:xfrm>
          <a:prstGeom prst="rect">
            <a:avLst/>
          </a:prstGeom>
          <a:solidFill>
            <a:schemeClr val="bg1"/>
          </a:solidFill>
        </p:spPr>
        <p:txBody>
          <a:bodyPr wrap="square" rtlCol="0">
            <a:spAutoFit/>
          </a:bodyPr>
          <a:lstStyle/>
          <a:p>
            <a:pPr algn="ctr"/>
            <a:r>
              <a:rPr lang="en-GB" sz="1600" b="1" u="sng" dirty="0" smtClean="0">
                <a:solidFill>
                  <a:srgbClr val="002060"/>
                </a:solidFill>
                <a:latin typeface="Aller"/>
              </a:rPr>
              <a:t>Box C.</a:t>
            </a:r>
          </a:p>
          <a:p>
            <a:r>
              <a:rPr lang="en-GB" sz="1600" b="1" dirty="0" smtClean="0">
                <a:solidFill>
                  <a:srgbClr val="FF0000"/>
                </a:solidFill>
                <a:latin typeface="Aller"/>
              </a:rPr>
              <a:t>RNRB Current </a:t>
            </a:r>
            <a:r>
              <a:rPr lang="en-GB" sz="1600" b="1" dirty="0" smtClean="0">
                <a:solidFill>
                  <a:srgbClr val="002060"/>
                </a:solidFill>
                <a:latin typeface="Aller"/>
              </a:rPr>
              <a:t>Beneficiaries.</a:t>
            </a:r>
          </a:p>
          <a:p>
            <a:r>
              <a:rPr lang="en-GB" sz="1600" b="1" dirty="0" smtClean="0">
                <a:solidFill>
                  <a:srgbClr val="FF0000"/>
                </a:solidFill>
                <a:latin typeface="Aller"/>
              </a:rPr>
              <a:t>Lineal Descendants</a:t>
            </a:r>
          </a:p>
          <a:p>
            <a:r>
              <a:rPr lang="en-GB" sz="1600" b="1" dirty="0" smtClean="0">
                <a:solidFill>
                  <a:srgbClr val="FF0000"/>
                </a:solidFill>
                <a:latin typeface="Aller"/>
              </a:rPr>
              <a:t>Spouse/ Civil Partner</a:t>
            </a:r>
          </a:p>
          <a:p>
            <a:pPr algn="ctr"/>
            <a:endParaRPr lang="en-GB" sz="1600" b="1" dirty="0">
              <a:solidFill>
                <a:srgbClr val="FF0000"/>
              </a:solidFill>
              <a:latin typeface="Aller"/>
            </a:endParaRPr>
          </a:p>
        </p:txBody>
      </p:sp>
      <p:sp>
        <p:nvSpPr>
          <p:cNvPr id="23" name="Death of Settlor"/>
          <p:cNvSpPr txBox="1">
            <a:spLocks noChangeArrowheads="1"/>
          </p:cNvSpPr>
          <p:nvPr/>
        </p:nvSpPr>
        <p:spPr bwMode="auto">
          <a:xfrm>
            <a:off x="5511496" y="679257"/>
            <a:ext cx="3589504" cy="707886"/>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sz="2000" b="1" dirty="0" smtClean="0">
                <a:solidFill>
                  <a:srgbClr val="FF0000"/>
                </a:solidFill>
                <a:latin typeface="Aller"/>
              </a:rPr>
              <a:t>May 2017. Death of Settlor occurs.</a:t>
            </a:r>
            <a:endParaRPr lang="en-US" sz="2000" b="1" dirty="0">
              <a:solidFill>
                <a:srgbClr val="002060"/>
              </a:solidFill>
              <a:latin typeface="Aller"/>
              <a:cs typeface="Aller"/>
            </a:endParaRPr>
          </a:p>
        </p:txBody>
      </p:sp>
      <p:sp>
        <p:nvSpPr>
          <p:cNvPr id="9" name="£100k share of residence"/>
          <p:cNvSpPr txBox="1">
            <a:spLocks noChangeArrowheads="1"/>
          </p:cNvSpPr>
          <p:nvPr/>
        </p:nvSpPr>
        <p:spPr bwMode="auto">
          <a:xfrm>
            <a:off x="5798534" y="1391088"/>
            <a:ext cx="3033962" cy="64633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002060"/>
                </a:solidFill>
                <a:latin typeface="Aller"/>
              </a:rPr>
              <a:t>£100,000 share of ‘residence’.</a:t>
            </a:r>
            <a:endParaRPr lang="en-US" b="1" dirty="0">
              <a:solidFill>
                <a:srgbClr val="002060"/>
              </a:solidFill>
              <a:latin typeface="Aller"/>
              <a:cs typeface="Aller"/>
            </a:endParaRPr>
          </a:p>
        </p:txBody>
      </p:sp>
      <p:sp>
        <p:nvSpPr>
          <p:cNvPr id="10" name="£325,000 NRB"/>
          <p:cNvSpPr txBox="1">
            <a:spLocks noChangeArrowheads="1"/>
          </p:cNvSpPr>
          <p:nvPr/>
        </p:nvSpPr>
        <p:spPr bwMode="auto">
          <a:xfrm>
            <a:off x="5513065" y="2929295"/>
            <a:ext cx="3618446" cy="92333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FF0000"/>
                </a:solidFill>
                <a:latin typeface="Aller"/>
              </a:rPr>
              <a:t>£325,000 </a:t>
            </a:r>
            <a:r>
              <a:rPr lang="en-GB" b="1" dirty="0" smtClean="0">
                <a:solidFill>
                  <a:srgbClr val="002060"/>
                </a:solidFill>
                <a:latin typeface="Aller"/>
              </a:rPr>
              <a:t>Nil Rate Band.</a:t>
            </a:r>
          </a:p>
          <a:p>
            <a:pPr algn="ctr"/>
            <a:r>
              <a:rPr lang="en-GB" b="1" dirty="0" smtClean="0">
                <a:solidFill>
                  <a:srgbClr val="002060"/>
                </a:solidFill>
                <a:latin typeface="Aller"/>
                <a:cs typeface="Aller"/>
              </a:rPr>
              <a:t>Remaining share of residence?</a:t>
            </a:r>
          </a:p>
          <a:p>
            <a:pPr algn="ctr"/>
            <a:r>
              <a:rPr lang="en-GB" b="1" dirty="0" smtClean="0">
                <a:solidFill>
                  <a:srgbClr val="002060"/>
                </a:solidFill>
                <a:latin typeface="Aller"/>
                <a:cs typeface="Aller"/>
              </a:rPr>
              <a:t>Cash/ investments </a:t>
            </a:r>
            <a:r>
              <a:rPr lang="en-GB" b="1" dirty="0" err="1" smtClean="0">
                <a:solidFill>
                  <a:srgbClr val="002060"/>
                </a:solidFill>
                <a:latin typeface="Aller"/>
                <a:cs typeface="Aller"/>
              </a:rPr>
              <a:t>etc</a:t>
            </a:r>
            <a:r>
              <a:rPr lang="en-GB" b="1" dirty="0" smtClean="0">
                <a:solidFill>
                  <a:srgbClr val="002060"/>
                </a:solidFill>
                <a:latin typeface="Aller"/>
                <a:cs typeface="Aller"/>
              </a:rPr>
              <a:t>?</a:t>
            </a:r>
            <a:endParaRPr lang="en-US" b="1" dirty="0">
              <a:solidFill>
                <a:srgbClr val="002060"/>
              </a:solidFill>
              <a:latin typeface="Aller"/>
              <a:cs typeface="Aller"/>
            </a:endParaRPr>
          </a:p>
        </p:txBody>
      </p:sp>
      <p:grpSp>
        <p:nvGrpSpPr>
          <p:cNvPr id="2" name="House £100k"/>
          <p:cNvGrpSpPr/>
          <p:nvPr/>
        </p:nvGrpSpPr>
        <p:grpSpPr>
          <a:xfrm>
            <a:off x="3878199" y="1165610"/>
            <a:ext cx="909724" cy="1040534"/>
            <a:chOff x="3848519" y="1177088"/>
            <a:chExt cx="909724" cy="1040534"/>
          </a:xfrm>
          <a:solidFill>
            <a:schemeClr val="bg1"/>
          </a:solidFill>
        </p:grpSpPr>
        <p:pic>
          <p:nvPicPr>
            <p:cNvPr id="12" name="House left" descr="house.png"/>
            <p:cNvPicPr>
              <a:picLocks noChangeAspect="1"/>
            </p:cNvPicPr>
            <p:nvPr/>
          </p:nvPicPr>
          <p:blipFill rotWithShape="1">
            <a:blip r:embed="rId2"/>
            <a:srcRect l="1" t="20683" r="30899"/>
            <a:stretch/>
          </p:blipFill>
          <p:spPr bwMode="auto">
            <a:xfrm flipH="1">
              <a:off x="4260964" y="1177088"/>
              <a:ext cx="426939" cy="694451"/>
            </a:xfrm>
            <a:prstGeom prst="rect">
              <a:avLst/>
            </a:prstGeom>
            <a:grpFill/>
            <a:ln w="9525">
              <a:noFill/>
              <a:miter lim="800000"/>
              <a:headEnd/>
              <a:tailEnd/>
            </a:ln>
          </p:spPr>
        </p:pic>
        <p:sp>
          <p:nvSpPr>
            <p:cNvPr id="13" name="£500k left"/>
            <p:cNvSpPr txBox="1"/>
            <p:nvPr/>
          </p:nvSpPr>
          <p:spPr>
            <a:xfrm>
              <a:off x="3848519" y="1817512"/>
              <a:ext cx="909724" cy="400110"/>
            </a:xfrm>
            <a:prstGeom prst="rect">
              <a:avLst/>
            </a:prstGeom>
            <a:grpFill/>
          </p:spPr>
          <p:txBody>
            <a:bodyPr wrap="square" rtlCol="0">
              <a:spAutoFit/>
            </a:bodyPr>
            <a:lstStyle/>
            <a:p>
              <a:pPr algn="ctr"/>
              <a:r>
                <a:rPr lang="en-GB" sz="2000" b="1" dirty="0" smtClean="0">
                  <a:solidFill>
                    <a:srgbClr val="002060"/>
                  </a:solidFill>
                  <a:latin typeface="Aller"/>
                </a:rPr>
                <a:t>£100k</a:t>
              </a:r>
              <a:endParaRPr lang="en-GB" sz="2000" b="1" dirty="0">
                <a:solidFill>
                  <a:srgbClr val="002060"/>
                </a:solidFill>
                <a:latin typeface="Aller"/>
              </a:endParaRPr>
            </a:p>
          </p:txBody>
        </p:sp>
      </p:grpSp>
      <p:pic>
        <p:nvPicPr>
          <p:cNvPr id="15" name="Gravestone" descr="S28_3g.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6703420" y="-59530"/>
            <a:ext cx="1119094" cy="944236"/>
          </a:xfrm>
          <a:prstGeom prst="rect">
            <a:avLst/>
          </a:prstGeom>
        </p:spPr>
      </p:pic>
      <p:grpSp>
        <p:nvGrpSpPr>
          <p:cNvPr id="16" name="NRB"/>
          <p:cNvGrpSpPr/>
          <p:nvPr/>
        </p:nvGrpSpPr>
        <p:grpSpPr>
          <a:xfrm>
            <a:off x="3843489" y="2699100"/>
            <a:ext cx="1186119" cy="1336375"/>
            <a:chOff x="2726789" y="1110309"/>
            <a:chExt cx="1299202" cy="1336375"/>
          </a:xfrm>
        </p:grpSpPr>
        <p:pic>
          <p:nvPicPr>
            <p:cNvPr id="17" name="Picture 16"/>
            <p:cNvPicPr>
              <a:picLocks noChangeAspect="1"/>
            </p:cNvPicPr>
            <p:nvPr/>
          </p:nvPicPr>
          <p:blipFill>
            <a:blip r:embed="rId13"/>
            <a:stretch>
              <a:fillRect/>
            </a:stretch>
          </p:blipFill>
          <p:spPr>
            <a:xfrm>
              <a:off x="3325346" y="1110309"/>
              <a:ext cx="700645" cy="1022256"/>
            </a:xfrm>
            <a:prstGeom prst="rect">
              <a:avLst/>
            </a:prstGeom>
          </p:spPr>
        </p:pic>
        <p:sp>
          <p:nvSpPr>
            <p:cNvPr id="18" name="TextBox 17"/>
            <p:cNvSpPr txBox="1"/>
            <p:nvPr/>
          </p:nvSpPr>
          <p:spPr>
            <a:xfrm>
              <a:off x="2726789" y="2046574"/>
              <a:ext cx="1034475" cy="400110"/>
            </a:xfrm>
            <a:prstGeom prst="rect">
              <a:avLst/>
            </a:prstGeom>
            <a:noFill/>
          </p:spPr>
          <p:txBody>
            <a:bodyPr wrap="square" rtlCol="0">
              <a:spAutoFit/>
            </a:bodyPr>
            <a:lstStyle/>
            <a:p>
              <a:pPr algn="ctr"/>
              <a:r>
                <a:rPr lang="en-GB" sz="2000" b="1" dirty="0" smtClean="0">
                  <a:solidFill>
                    <a:srgbClr val="002060"/>
                  </a:solidFill>
                  <a:latin typeface="Aller"/>
                </a:rPr>
                <a:t>£325k</a:t>
              </a:r>
              <a:endParaRPr lang="en-GB" sz="2000" b="1" dirty="0">
                <a:solidFill>
                  <a:srgbClr val="002060"/>
                </a:solidFill>
                <a:latin typeface="Aller"/>
              </a:endParaRPr>
            </a:p>
          </p:txBody>
        </p:sp>
      </p:grpSp>
      <p:pic>
        <p:nvPicPr>
          <p:cNvPr id="19" name="House left" descr="house.png"/>
          <p:cNvPicPr>
            <a:picLocks noChangeAspect="1"/>
          </p:cNvPicPr>
          <p:nvPr/>
        </p:nvPicPr>
        <p:blipFill rotWithShape="1">
          <a:blip r:embed="rId2"/>
          <a:srcRect r="-1073"/>
          <a:stretch/>
        </p:blipFill>
        <p:spPr bwMode="auto">
          <a:xfrm flipH="1">
            <a:off x="3707356" y="2772459"/>
            <a:ext cx="738974" cy="875539"/>
          </a:xfrm>
          <a:prstGeom prst="rect">
            <a:avLst/>
          </a:prstGeom>
          <a:noFill/>
          <a:ln w="9525">
            <a:noFill/>
            <a:miter lim="800000"/>
            <a:headEnd/>
            <a:tailEnd/>
          </a:ln>
        </p:spPr>
      </p:pic>
      <p:sp>
        <p:nvSpPr>
          <p:cNvPr id="20" name="Excess estate"/>
          <p:cNvSpPr txBox="1">
            <a:spLocks noChangeArrowheads="1"/>
          </p:cNvSpPr>
          <p:nvPr/>
        </p:nvSpPr>
        <p:spPr bwMode="auto">
          <a:xfrm>
            <a:off x="5644010" y="4287590"/>
            <a:ext cx="3343010" cy="147732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002060"/>
                </a:solidFill>
                <a:latin typeface="Aller"/>
              </a:rPr>
              <a:t>As ever, any </a:t>
            </a:r>
            <a:r>
              <a:rPr lang="en-GB" b="1" dirty="0" smtClean="0">
                <a:solidFill>
                  <a:srgbClr val="FF0000"/>
                </a:solidFill>
                <a:latin typeface="Aller"/>
              </a:rPr>
              <a:t>excess</a:t>
            </a:r>
            <a:r>
              <a:rPr lang="en-GB" b="1" dirty="0" smtClean="0">
                <a:solidFill>
                  <a:srgbClr val="002060"/>
                </a:solidFill>
                <a:latin typeface="Aller"/>
              </a:rPr>
              <a:t> estate to be directed to further Trust(s), be it further </a:t>
            </a:r>
            <a:r>
              <a:rPr lang="en-GB" b="1" dirty="0" smtClean="0">
                <a:solidFill>
                  <a:srgbClr val="FF0000"/>
                </a:solidFill>
                <a:latin typeface="Aller"/>
              </a:rPr>
              <a:t>Flexible Family Trusts</a:t>
            </a:r>
            <a:r>
              <a:rPr lang="en-GB" b="1" dirty="0" smtClean="0">
                <a:solidFill>
                  <a:srgbClr val="002060"/>
                </a:solidFill>
                <a:latin typeface="Aller"/>
              </a:rPr>
              <a:t> or </a:t>
            </a:r>
            <a:r>
              <a:rPr lang="en-GB" b="1" dirty="0" smtClean="0">
                <a:solidFill>
                  <a:srgbClr val="FF0000"/>
                </a:solidFill>
                <a:latin typeface="Aller"/>
              </a:rPr>
              <a:t>Family Interest in Possession Trust</a:t>
            </a:r>
            <a:r>
              <a:rPr lang="en-GB" b="1" dirty="0" smtClean="0">
                <a:solidFill>
                  <a:srgbClr val="002060"/>
                </a:solidFill>
                <a:latin typeface="Aller"/>
              </a:rPr>
              <a:t>.</a:t>
            </a:r>
            <a:endParaRPr lang="en-US" b="1" dirty="0">
              <a:solidFill>
                <a:srgbClr val="002060"/>
              </a:solidFill>
              <a:latin typeface="Aller"/>
              <a:cs typeface="Aller"/>
            </a:endParaRPr>
          </a:p>
        </p:txBody>
      </p:sp>
      <p:sp>
        <p:nvSpPr>
          <p:cNvPr id="4" name="Down Arrow 3"/>
          <p:cNvSpPr/>
          <p:nvPr/>
        </p:nvSpPr>
        <p:spPr>
          <a:xfrm>
            <a:off x="7011760" y="5734774"/>
            <a:ext cx="559547" cy="997623"/>
          </a:xfrm>
          <a:prstGeom prst="downArrow">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9928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P spid="10" grpId="0"/>
      <p:bldP spid="20"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hole Trust"/>
          <p:cNvSpPr/>
          <p:nvPr/>
        </p:nvSpPr>
        <p:spPr>
          <a:xfrm>
            <a:off x="378934" y="793820"/>
            <a:ext cx="5123934" cy="5104472"/>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17"/>
          <p:cNvSpPr txBox="1">
            <a:spLocks noChangeArrowheads="1"/>
          </p:cNvSpPr>
          <p:nvPr/>
        </p:nvSpPr>
        <p:spPr bwMode="auto">
          <a:xfrm>
            <a:off x="2195513" y="1044575"/>
            <a:ext cx="79375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GB">
              <a:solidFill>
                <a:srgbClr val="FFFFFF"/>
              </a:solidFill>
              <a:latin typeface="Dax-Bold" pitchFamily="-84" charset="0"/>
            </a:endParaRPr>
          </a:p>
        </p:txBody>
      </p:sp>
      <p:sp>
        <p:nvSpPr>
          <p:cNvPr id="29" name="Box A"/>
          <p:cNvSpPr txBox="1"/>
          <p:nvPr/>
        </p:nvSpPr>
        <p:spPr>
          <a:xfrm>
            <a:off x="609601" y="968193"/>
            <a:ext cx="4671228" cy="1323439"/>
          </a:xfrm>
          <a:prstGeom prst="rect">
            <a:avLst/>
          </a:prstGeom>
          <a:solidFill>
            <a:schemeClr val="bg1"/>
          </a:solidFill>
        </p:spPr>
        <p:txBody>
          <a:bodyPr wrap="square" rtlCol="0">
            <a:spAutoFit/>
          </a:bodyPr>
          <a:lstStyle/>
          <a:p>
            <a:pPr algn="ctr"/>
            <a:r>
              <a:rPr lang="en-GB" sz="1600" b="1" u="sng" dirty="0" smtClean="0">
                <a:solidFill>
                  <a:srgbClr val="002060"/>
                </a:solidFill>
                <a:latin typeface="Aller"/>
              </a:rPr>
              <a:t>Box A.</a:t>
            </a:r>
          </a:p>
          <a:p>
            <a:r>
              <a:rPr lang="en-GB" sz="1600" b="1" dirty="0" smtClean="0">
                <a:solidFill>
                  <a:srgbClr val="FF0000"/>
                </a:solidFill>
                <a:latin typeface="Aller"/>
              </a:rPr>
              <a:t>RNRB Potential</a:t>
            </a:r>
            <a:r>
              <a:rPr lang="en-GB" sz="1600" b="1" dirty="0" smtClean="0">
                <a:solidFill>
                  <a:srgbClr val="130624"/>
                </a:solidFill>
                <a:latin typeface="Aller"/>
              </a:rPr>
              <a:t> </a:t>
            </a:r>
            <a:r>
              <a:rPr lang="en-GB" sz="1600" b="1" dirty="0" smtClean="0">
                <a:solidFill>
                  <a:srgbClr val="002060"/>
                </a:solidFill>
                <a:latin typeface="Aller"/>
              </a:rPr>
              <a:t>Beneficiaries.</a:t>
            </a:r>
          </a:p>
          <a:p>
            <a:r>
              <a:rPr lang="en-GB" sz="1600" b="1" dirty="0" smtClean="0">
                <a:solidFill>
                  <a:srgbClr val="002060"/>
                </a:solidFill>
                <a:latin typeface="Aller"/>
              </a:rPr>
              <a:t>Spouse/ Civil Partner?</a:t>
            </a:r>
          </a:p>
          <a:p>
            <a:r>
              <a:rPr lang="en-GB" sz="1600" b="1" dirty="0" smtClean="0">
                <a:solidFill>
                  <a:srgbClr val="002060"/>
                </a:solidFill>
                <a:latin typeface="Aller"/>
              </a:rPr>
              <a:t>Children?</a:t>
            </a:r>
          </a:p>
          <a:p>
            <a:r>
              <a:rPr lang="en-GB" sz="1600" b="1" dirty="0" smtClean="0">
                <a:solidFill>
                  <a:srgbClr val="002060"/>
                </a:solidFill>
                <a:latin typeface="Aller"/>
              </a:rPr>
              <a:t>Issue and remoter issue?</a:t>
            </a:r>
            <a:endParaRPr lang="en-GB" sz="1600" b="1" dirty="0">
              <a:solidFill>
                <a:srgbClr val="002060"/>
              </a:solidFill>
              <a:latin typeface="Aller"/>
            </a:endParaRPr>
          </a:p>
        </p:txBody>
      </p:sp>
      <p:sp>
        <p:nvSpPr>
          <p:cNvPr id="42" name="TextBox 41"/>
          <p:cNvSpPr txBox="1"/>
          <p:nvPr/>
        </p:nvSpPr>
        <p:spPr>
          <a:xfrm>
            <a:off x="228768" y="51478"/>
            <a:ext cx="8640660" cy="553998"/>
          </a:xfrm>
          <a:prstGeom prst="rect">
            <a:avLst/>
          </a:prstGeom>
          <a:noFill/>
        </p:spPr>
        <p:txBody>
          <a:bodyPr wrap="square" lIns="0" tIns="0" rIns="0" bIns="0" rtlCol="0">
            <a:spAutoFit/>
          </a:bodyPr>
          <a:lstStyle/>
          <a:p>
            <a:pPr algn="ctr"/>
            <a:r>
              <a:rPr lang="en-GB" sz="3600" b="1" dirty="0" smtClean="0">
                <a:solidFill>
                  <a:srgbClr val="25004B"/>
                </a:solidFill>
                <a:latin typeface="Aller"/>
                <a:cs typeface="Aller"/>
              </a:rPr>
              <a:t>Options! Flexibility!</a:t>
            </a:r>
            <a:endParaRPr lang="en-US" sz="3600" b="1" dirty="0">
              <a:solidFill>
                <a:srgbClr val="25004B"/>
              </a:solidFill>
              <a:latin typeface="Aller"/>
              <a:cs typeface="Aller"/>
            </a:endParaRPr>
          </a:p>
        </p:txBody>
      </p:sp>
      <p:sp>
        <p:nvSpPr>
          <p:cNvPr id="47" name="Box B"/>
          <p:cNvSpPr txBox="1"/>
          <p:nvPr/>
        </p:nvSpPr>
        <p:spPr>
          <a:xfrm>
            <a:off x="609601" y="2767261"/>
            <a:ext cx="4671228" cy="1323439"/>
          </a:xfrm>
          <a:prstGeom prst="rect">
            <a:avLst/>
          </a:prstGeom>
          <a:solidFill>
            <a:schemeClr val="bg1"/>
          </a:solidFill>
        </p:spPr>
        <p:txBody>
          <a:bodyPr wrap="square" rtlCol="0">
            <a:spAutoFit/>
          </a:bodyPr>
          <a:lstStyle/>
          <a:p>
            <a:pPr algn="ctr"/>
            <a:r>
              <a:rPr lang="en-GB" sz="1600" b="1" u="sng" dirty="0" smtClean="0">
                <a:solidFill>
                  <a:srgbClr val="002060"/>
                </a:solidFill>
                <a:latin typeface="Aller"/>
              </a:rPr>
              <a:t>Box B.</a:t>
            </a:r>
          </a:p>
          <a:p>
            <a:r>
              <a:rPr lang="en-GB" sz="1600" b="1" dirty="0" smtClean="0">
                <a:solidFill>
                  <a:srgbClr val="FF0000"/>
                </a:solidFill>
                <a:latin typeface="Aller"/>
              </a:rPr>
              <a:t>Potential</a:t>
            </a:r>
            <a:r>
              <a:rPr lang="en-GB" sz="1600" b="1" dirty="0" smtClean="0">
                <a:solidFill>
                  <a:srgbClr val="130624"/>
                </a:solidFill>
                <a:latin typeface="Aller"/>
              </a:rPr>
              <a:t> </a:t>
            </a:r>
            <a:r>
              <a:rPr lang="en-GB" sz="1600" b="1" dirty="0" smtClean="0">
                <a:solidFill>
                  <a:srgbClr val="002060"/>
                </a:solidFill>
                <a:latin typeface="Aller"/>
              </a:rPr>
              <a:t>Beneficiaries.</a:t>
            </a:r>
          </a:p>
          <a:p>
            <a:r>
              <a:rPr lang="en-GB" sz="1600" b="1" dirty="0">
                <a:solidFill>
                  <a:srgbClr val="FF0000"/>
                </a:solidFill>
                <a:latin typeface="Aller"/>
              </a:rPr>
              <a:t>Spouse/ Civil </a:t>
            </a:r>
            <a:r>
              <a:rPr lang="en-GB" sz="1600" b="1" dirty="0" smtClean="0">
                <a:solidFill>
                  <a:srgbClr val="FF0000"/>
                </a:solidFill>
                <a:latin typeface="Aller"/>
              </a:rPr>
              <a:t>Partner?</a:t>
            </a:r>
            <a:endParaRPr lang="en-GB" sz="1600" b="1" dirty="0">
              <a:solidFill>
                <a:srgbClr val="FF0000"/>
              </a:solidFill>
              <a:latin typeface="Aller"/>
            </a:endParaRPr>
          </a:p>
          <a:p>
            <a:r>
              <a:rPr lang="en-GB" sz="1600" b="1" dirty="0" smtClean="0">
                <a:solidFill>
                  <a:srgbClr val="FF0000"/>
                </a:solidFill>
                <a:latin typeface="Aller"/>
              </a:rPr>
              <a:t>Children?</a:t>
            </a:r>
            <a:endParaRPr lang="en-GB" sz="1600" b="1" dirty="0">
              <a:solidFill>
                <a:srgbClr val="FF0000"/>
              </a:solidFill>
              <a:latin typeface="Aller"/>
            </a:endParaRPr>
          </a:p>
          <a:p>
            <a:r>
              <a:rPr lang="en-GB" sz="1600" b="1" dirty="0">
                <a:solidFill>
                  <a:srgbClr val="FF0000"/>
                </a:solidFill>
                <a:latin typeface="Aller"/>
              </a:rPr>
              <a:t>Issue and remoter </a:t>
            </a:r>
            <a:r>
              <a:rPr lang="en-GB" sz="1600" b="1" dirty="0" smtClean="0">
                <a:solidFill>
                  <a:srgbClr val="FF0000"/>
                </a:solidFill>
                <a:latin typeface="Aller"/>
              </a:rPr>
              <a:t>issue?</a:t>
            </a:r>
            <a:endParaRPr lang="en-GB" sz="1600" b="1" dirty="0">
              <a:solidFill>
                <a:srgbClr val="FF0000"/>
              </a:solidFill>
              <a:latin typeface="Aller"/>
            </a:endParaRPr>
          </a:p>
        </p:txBody>
      </p:sp>
      <p:sp>
        <p:nvSpPr>
          <p:cNvPr id="49" name="Box C"/>
          <p:cNvSpPr txBox="1"/>
          <p:nvPr/>
        </p:nvSpPr>
        <p:spPr>
          <a:xfrm>
            <a:off x="609601" y="4364535"/>
            <a:ext cx="4671228" cy="1323439"/>
          </a:xfrm>
          <a:prstGeom prst="rect">
            <a:avLst/>
          </a:prstGeom>
          <a:solidFill>
            <a:schemeClr val="bg1"/>
          </a:solidFill>
        </p:spPr>
        <p:txBody>
          <a:bodyPr wrap="square" rtlCol="0">
            <a:spAutoFit/>
          </a:bodyPr>
          <a:lstStyle/>
          <a:p>
            <a:pPr algn="ctr"/>
            <a:r>
              <a:rPr lang="en-GB" sz="1600" b="1" u="sng" dirty="0" smtClean="0">
                <a:solidFill>
                  <a:srgbClr val="002060"/>
                </a:solidFill>
                <a:latin typeface="Aller"/>
              </a:rPr>
              <a:t>Box C.</a:t>
            </a:r>
          </a:p>
          <a:p>
            <a:r>
              <a:rPr lang="en-GB" sz="1600" b="1" dirty="0" smtClean="0">
                <a:solidFill>
                  <a:srgbClr val="FF0000"/>
                </a:solidFill>
                <a:latin typeface="Aller"/>
              </a:rPr>
              <a:t>RNRB Current </a:t>
            </a:r>
            <a:r>
              <a:rPr lang="en-GB" sz="1600" b="1" dirty="0" smtClean="0">
                <a:solidFill>
                  <a:srgbClr val="002060"/>
                </a:solidFill>
                <a:latin typeface="Aller"/>
              </a:rPr>
              <a:t>Beneficiaries.</a:t>
            </a:r>
          </a:p>
          <a:p>
            <a:r>
              <a:rPr lang="en-GB" sz="1600" b="1" dirty="0" smtClean="0">
                <a:solidFill>
                  <a:srgbClr val="FF0000"/>
                </a:solidFill>
                <a:latin typeface="Aller"/>
              </a:rPr>
              <a:t>Lineal Descendants</a:t>
            </a:r>
          </a:p>
          <a:p>
            <a:r>
              <a:rPr lang="en-GB" sz="1600" b="1" dirty="0" smtClean="0">
                <a:solidFill>
                  <a:srgbClr val="FF0000"/>
                </a:solidFill>
                <a:latin typeface="Aller"/>
              </a:rPr>
              <a:t>Spouse/ Civil Partner</a:t>
            </a:r>
          </a:p>
          <a:p>
            <a:pPr algn="ctr"/>
            <a:endParaRPr lang="en-GB" sz="1600" b="1" dirty="0">
              <a:solidFill>
                <a:srgbClr val="FF0000"/>
              </a:solidFill>
              <a:latin typeface="Aller"/>
            </a:endParaRPr>
          </a:p>
        </p:txBody>
      </p:sp>
      <p:sp>
        <p:nvSpPr>
          <p:cNvPr id="9" name="£100k share of residence"/>
          <p:cNvSpPr txBox="1">
            <a:spLocks noChangeArrowheads="1"/>
          </p:cNvSpPr>
          <p:nvPr/>
        </p:nvSpPr>
        <p:spPr bwMode="auto">
          <a:xfrm>
            <a:off x="5792583" y="2865109"/>
            <a:ext cx="3033962" cy="147732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002060"/>
                </a:solidFill>
                <a:latin typeface="Aller"/>
              </a:rPr>
              <a:t>Trustees </a:t>
            </a:r>
            <a:r>
              <a:rPr lang="en-GB" b="1" dirty="0" smtClean="0">
                <a:solidFill>
                  <a:srgbClr val="FF0000"/>
                </a:solidFill>
                <a:latin typeface="Aller"/>
              </a:rPr>
              <a:t>could</a:t>
            </a:r>
            <a:r>
              <a:rPr lang="en-GB" b="1" dirty="0" smtClean="0">
                <a:solidFill>
                  <a:srgbClr val="002060"/>
                </a:solidFill>
                <a:latin typeface="Aller"/>
              </a:rPr>
              <a:t> decide to appoint </a:t>
            </a:r>
            <a:r>
              <a:rPr lang="en-GB" b="1" dirty="0" smtClean="0">
                <a:solidFill>
                  <a:srgbClr val="FF0000"/>
                </a:solidFill>
                <a:latin typeface="Aller"/>
              </a:rPr>
              <a:t>within 2 years </a:t>
            </a:r>
            <a:r>
              <a:rPr lang="en-GB" b="1" dirty="0" smtClean="0">
                <a:solidFill>
                  <a:srgbClr val="002060"/>
                </a:solidFill>
                <a:latin typeface="Aller"/>
              </a:rPr>
              <a:t>of date of death, the RNRB to a chosen </a:t>
            </a:r>
            <a:r>
              <a:rPr lang="en-GB" b="1" dirty="0" smtClean="0">
                <a:solidFill>
                  <a:srgbClr val="FF0000"/>
                </a:solidFill>
                <a:latin typeface="Aller"/>
              </a:rPr>
              <a:t>lineal descendent</a:t>
            </a:r>
            <a:r>
              <a:rPr lang="en-GB" b="1" dirty="0" smtClean="0">
                <a:solidFill>
                  <a:srgbClr val="002060"/>
                </a:solidFill>
                <a:latin typeface="Aller"/>
              </a:rPr>
              <a:t>.</a:t>
            </a:r>
          </a:p>
        </p:txBody>
      </p:sp>
      <p:grpSp>
        <p:nvGrpSpPr>
          <p:cNvPr id="5" name="IIP Trust"/>
          <p:cNvGrpSpPr/>
          <p:nvPr/>
        </p:nvGrpSpPr>
        <p:grpSpPr>
          <a:xfrm>
            <a:off x="5827287" y="864159"/>
            <a:ext cx="3042141" cy="1427474"/>
            <a:chOff x="5827287" y="864159"/>
            <a:chExt cx="3042141" cy="1427474"/>
          </a:xfrm>
        </p:grpSpPr>
        <p:sp>
          <p:nvSpPr>
            <p:cNvPr id="4" name="Rectangle 3"/>
            <p:cNvSpPr/>
            <p:nvPr/>
          </p:nvSpPr>
          <p:spPr>
            <a:xfrm>
              <a:off x="5827287" y="864159"/>
              <a:ext cx="3042141" cy="142747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325,000 NRB"/>
            <p:cNvSpPr txBox="1">
              <a:spLocks noChangeArrowheads="1"/>
            </p:cNvSpPr>
            <p:nvPr/>
          </p:nvSpPr>
          <p:spPr bwMode="auto">
            <a:xfrm>
              <a:off x="6033100" y="864159"/>
              <a:ext cx="2650610" cy="369332"/>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002060"/>
                  </a:solidFill>
                  <a:latin typeface="Aller"/>
                </a:rPr>
                <a:t>Interest in Possession</a:t>
              </a:r>
              <a:endParaRPr lang="en-US" b="1" dirty="0">
                <a:solidFill>
                  <a:srgbClr val="002060"/>
                </a:solidFill>
                <a:latin typeface="Aller"/>
                <a:cs typeface="Aller"/>
              </a:endParaRPr>
            </a:p>
          </p:txBody>
        </p:sp>
      </p:grpSp>
      <p:grpSp>
        <p:nvGrpSpPr>
          <p:cNvPr id="16" name="NRB"/>
          <p:cNvGrpSpPr/>
          <p:nvPr/>
        </p:nvGrpSpPr>
        <p:grpSpPr>
          <a:xfrm>
            <a:off x="3843489" y="2699100"/>
            <a:ext cx="1186119" cy="1336375"/>
            <a:chOff x="2726789" y="1110309"/>
            <a:chExt cx="1299202" cy="1336375"/>
          </a:xfrm>
        </p:grpSpPr>
        <p:pic>
          <p:nvPicPr>
            <p:cNvPr id="17" name="Picture 16"/>
            <p:cNvPicPr>
              <a:picLocks noChangeAspect="1"/>
            </p:cNvPicPr>
            <p:nvPr/>
          </p:nvPicPr>
          <p:blipFill>
            <a:blip r:embed="rId2"/>
            <a:stretch>
              <a:fillRect/>
            </a:stretch>
          </p:blipFill>
          <p:spPr>
            <a:xfrm>
              <a:off x="3325346" y="1110309"/>
              <a:ext cx="700645" cy="1022256"/>
            </a:xfrm>
            <a:prstGeom prst="rect">
              <a:avLst/>
            </a:prstGeom>
          </p:spPr>
        </p:pic>
        <p:sp>
          <p:nvSpPr>
            <p:cNvPr id="18" name="TextBox 17"/>
            <p:cNvSpPr txBox="1"/>
            <p:nvPr/>
          </p:nvSpPr>
          <p:spPr>
            <a:xfrm>
              <a:off x="2726789" y="2046574"/>
              <a:ext cx="1034475" cy="400110"/>
            </a:xfrm>
            <a:prstGeom prst="rect">
              <a:avLst/>
            </a:prstGeom>
            <a:noFill/>
          </p:spPr>
          <p:txBody>
            <a:bodyPr wrap="square" rtlCol="0">
              <a:spAutoFit/>
            </a:bodyPr>
            <a:lstStyle/>
            <a:p>
              <a:pPr algn="ctr"/>
              <a:r>
                <a:rPr lang="en-GB" sz="2000" b="1" dirty="0" smtClean="0">
                  <a:solidFill>
                    <a:srgbClr val="002060"/>
                  </a:solidFill>
                  <a:latin typeface="Aller"/>
                </a:rPr>
                <a:t>£325k</a:t>
              </a:r>
              <a:endParaRPr lang="en-GB" sz="2000" b="1" dirty="0">
                <a:solidFill>
                  <a:srgbClr val="002060"/>
                </a:solidFill>
                <a:latin typeface="Aller"/>
              </a:endParaRPr>
            </a:p>
          </p:txBody>
        </p:sp>
      </p:grpSp>
      <p:pic>
        <p:nvPicPr>
          <p:cNvPr id="19" name="House left" descr="house.png"/>
          <p:cNvPicPr>
            <a:picLocks noChangeAspect="1"/>
          </p:cNvPicPr>
          <p:nvPr/>
        </p:nvPicPr>
        <p:blipFill rotWithShape="1">
          <a:blip r:embed="rId3"/>
          <a:srcRect r="-1073"/>
          <a:stretch/>
        </p:blipFill>
        <p:spPr bwMode="auto">
          <a:xfrm flipH="1">
            <a:off x="3707356" y="2772459"/>
            <a:ext cx="738974" cy="875539"/>
          </a:xfrm>
          <a:prstGeom prst="rect">
            <a:avLst/>
          </a:prstGeom>
          <a:noFill/>
          <a:ln w="9525">
            <a:noFill/>
            <a:miter lim="800000"/>
            <a:headEnd/>
            <a:tailEnd/>
          </a:ln>
        </p:spPr>
      </p:pic>
      <p:grpSp>
        <p:nvGrpSpPr>
          <p:cNvPr id="20" name="House £100k"/>
          <p:cNvGrpSpPr/>
          <p:nvPr/>
        </p:nvGrpSpPr>
        <p:grpSpPr>
          <a:xfrm>
            <a:off x="3878199" y="1165609"/>
            <a:ext cx="909724" cy="1040534"/>
            <a:chOff x="3848519" y="1177088"/>
            <a:chExt cx="909724" cy="1040534"/>
          </a:xfrm>
          <a:noFill/>
        </p:grpSpPr>
        <p:pic>
          <p:nvPicPr>
            <p:cNvPr id="21" name="House left" descr="house.png"/>
            <p:cNvPicPr>
              <a:picLocks noChangeAspect="1"/>
            </p:cNvPicPr>
            <p:nvPr/>
          </p:nvPicPr>
          <p:blipFill rotWithShape="1">
            <a:blip r:embed="rId3"/>
            <a:srcRect l="1" t="20683" r="30899"/>
            <a:stretch/>
          </p:blipFill>
          <p:spPr bwMode="auto">
            <a:xfrm flipH="1">
              <a:off x="4260964" y="1177088"/>
              <a:ext cx="426939" cy="694451"/>
            </a:xfrm>
            <a:prstGeom prst="rect">
              <a:avLst/>
            </a:prstGeom>
            <a:grpFill/>
            <a:ln w="9525">
              <a:noFill/>
              <a:miter lim="800000"/>
              <a:headEnd/>
              <a:tailEnd/>
            </a:ln>
          </p:spPr>
        </p:pic>
        <p:sp>
          <p:nvSpPr>
            <p:cNvPr id="22" name="£500k left"/>
            <p:cNvSpPr txBox="1"/>
            <p:nvPr/>
          </p:nvSpPr>
          <p:spPr>
            <a:xfrm>
              <a:off x="3848519" y="1817512"/>
              <a:ext cx="909724" cy="400110"/>
            </a:xfrm>
            <a:prstGeom prst="rect">
              <a:avLst/>
            </a:prstGeom>
            <a:grpFill/>
          </p:spPr>
          <p:txBody>
            <a:bodyPr wrap="square" rtlCol="0">
              <a:spAutoFit/>
            </a:bodyPr>
            <a:lstStyle/>
            <a:p>
              <a:pPr algn="ctr"/>
              <a:r>
                <a:rPr lang="en-GB" sz="2000" b="1" dirty="0" smtClean="0">
                  <a:solidFill>
                    <a:srgbClr val="002060"/>
                  </a:solidFill>
                  <a:latin typeface="Aller"/>
                </a:rPr>
                <a:t>£100k</a:t>
              </a:r>
              <a:endParaRPr lang="en-GB" sz="2000" b="1" dirty="0">
                <a:solidFill>
                  <a:srgbClr val="002060"/>
                </a:solidFill>
                <a:latin typeface="Aller"/>
              </a:endParaRPr>
            </a:p>
          </p:txBody>
        </p:sp>
      </p:grpSp>
      <p:sp>
        <p:nvSpPr>
          <p:cNvPr id="24" name="Chosen lineal"/>
          <p:cNvSpPr txBox="1">
            <a:spLocks noChangeArrowheads="1"/>
          </p:cNvSpPr>
          <p:nvPr/>
        </p:nvSpPr>
        <p:spPr bwMode="auto">
          <a:xfrm>
            <a:off x="7275006" y="1232600"/>
            <a:ext cx="1541491" cy="92333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002060"/>
                </a:solidFill>
                <a:latin typeface="Aller"/>
              </a:rPr>
              <a:t>Chosen ‘lineal beneficiary’. </a:t>
            </a:r>
            <a:endParaRPr lang="en-US" b="1" dirty="0">
              <a:solidFill>
                <a:srgbClr val="002060"/>
              </a:solidFill>
              <a:latin typeface="Aller"/>
              <a:cs typeface="Aller"/>
            </a:endParaRPr>
          </a:p>
        </p:txBody>
      </p:sp>
      <p:pic>
        <p:nvPicPr>
          <p:cNvPr id="25" name="Descendants" descr="spouse_and_children.psd"/>
          <p:cNvPicPr>
            <a:picLocks noChangeAspect="1"/>
          </p:cNvPicPr>
          <p:nvPr/>
        </p:nvPicPr>
        <p:blipFill rotWithShape="1">
          <a:blip r:embed="rId4">
            <a:biLevel thresh="75000"/>
          </a:blip>
          <a:srcRect l="60491" t="40608" r="30126"/>
          <a:stretch/>
        </p:blipFill>
        <p:spPr>
          <a:xfrm>
            <a:off x="7065733" y="1492174"/>
            <a:ext cx="205778" cy="656867"/>
          </a:xfrm>
          <a:prstGeom prst="rect">
            <a:avLst/>
          </a:prstGeom>
        </p:spPr>
      </p:pic>
    </p:spTree>
    <p:extLst>
      <p:ext uri="{BB962C8B-B14F-4D97-AF65-F5344CB8AC3E}">
        <p14:creationId xmlns:p14="http://schemas.microsoft.com/office/powerpoint/2010/main" val="40939106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63" presetClass="path" presetSubtype="0" accel="50000" decel="50000" fill="hold" nodeType="afterEffect">
                                  <p:stCondLst>
                                    <p:cond delay="0"/>
                                  </p:stCondLst>
                                  <p:childTnLst>
                                    <p:animMotion origin="layout" path="M -4.72222E-6 -3.33333E-6 L 0.23837 0.00348 " pathEditMode="relative" rAng="0" ptsTypes="AA">
                                      <p:cBhvr>
                                        <p:cTn id="13" dur="2000" fill="hold"/>
                                        <p:tgtEl>
                                          <p:spTgt spid="20"/>
                                        </p:tgtEl>
                                        <p:attrNameLst>
                                          <p:attrName>ppt_x</p:attrName>
                                          <p:attrName>ppt_y</p:attrName>
                                        </p:attrNameLst>
                                      </p:cBhvr>
                                      <p:rCtr x="11910" y="162"/>
                                    </p:animMotion>
                                  </p:childTnLst>
                                </p:cTn>
                              </p:par>
                            </p:childTnLst>
                          </p:cTn>
                        </p:par>
                        <p:par>
                          <p:cTn id="14" fill="hold">
                            <p:stCondLst>
                              <p:cond delay="2500"/>
                            </p:stCondLst>
                            <p:childTnLst>
                              <p:par>
                                <p:cTn id="15" presetID="10" presetClass="entr" presetSubtype="0" fill="hold" grpId="1"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hole Trust"/>
          <p:cNvSpPr/>
          <p:nvPr/>
        </p:nvSpPr>
        <p:spPr>
          <a:xfrm>
            <a:off x="378934" y="793820"/>
            <a:ext cx="5123934" cy="5104472"/>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17"/>
          <p:cNvSpPr txBox="1">
            <a:spLocks noChangeArrowheads="1"/>
          </p:cNvSpPr>
          <p:nvPr/>
        </p:nvSpPr>
        <p:spPr bwMode="auto">
          <a:xfrm>
            <a:off x="2195513" y="1044575"/>
            <a:ext cx="79375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GB">
              <a:solidFill>
                <a:srgbClr val="FFFFFF"/>
              </a:solidFill>
              <a:latin typeface="Dax-Bold" pitchFamily="-84" charset="0"/>
            </a:endParaRPr>
          </a:p>
        </p:txBody>
      </p:sp>
      <p:sp>
        <p:nvSpPr>
          <p:cNvPr id="29" name="Box A"/>
          <p:cNvSpPr txBox="1"/>
          <p:nvPr/>
        </p:nvSpPr>
        <p:spPr>
          <a:xfrm>
            <a:off x="609601" y="968193"/>
            <a:ext cx="4671228" cy="1323439"/>
          </a:xfrm>
          <a:prstGeom prst="rect">
            <a:avLst/>
          </a:prstGeom>
          <a:solidFill>
            <a:schemeClr val="bg1"/>
          </a:solidFill>
        </p:spPr>
        <p:txBody>
          <a:bodyPr wrap="square" rtlCol="0">
            <a:spAutoFit/>
          </a:bodyPr>
          <a:lstStyle/>
          <a:p>
            <a:pPr algn="ctr"/>
            <a:r>
              <a:rPr lang="en-GB" sz="1600" b="1" u="sng" dirty="0" smtClean="0">
                <a:solidFill>
                  <a:srgbClr val="002060"/>
                </a:solidFill>
                <a:latin typeface="Aller"/>
              </a:rPr>
              <a:t>Box A.</a:t>
            </a:r>
          </a:p>
          <a:p>
            <a:r>
              <a:rPr lang="en-GB" sz="1600" b="1" dirty="0" smtClean="0">
                <a:solidFill>
                  <a:srgbClr val="FF0000"/>
                </a:solidFill>
                <a:latin typeface="Aller"/>
              </a:rPr>
              <a:t>RNRB Potential</a:t>
            </a:r>
            <a:r>
              <a:rPr lang="en-GB" sz="1600" b="1" dirty="0" smtClean="0">
                <a:solidFill>
                  <a:srgbClr val="130624"/>
                </a:solidFill>
                <a:latin typeface="Aller"/>
              </a:rPr>
              <a:t> </a:t>
            </a:r>
            <a:r>
              <a:rPr lang="en-GB" sz="1600" b="1" dirty="0" smtClean="0">
                <a:solidFill>
                  <a:srgbClr val="002060"/>
                </a:solidFill>
                <a:latin typeface="Aller"/>
              </a:rPr>
              <a:t>Beneficiaries.</a:t>
            </a:r>
          </a:p>
          <a:p>
            <a:r>
              <a:rPr lang="en-GB" sz="1600" b="1" dirty="0" smtClean="0">
                <a:solidFill>
                  <a:srgbClr val="002060"/>
                </a:solidFill>
                <a:latin typeface="Aller"/>
              </a:rPr>
              <a:t>Spouse/ Civil Partner?</a:t>
            </a:r>
          </a:p>
          <a:p>
            <a:r>
              <a:rPr lang="en-GB" sz="1600" b="1" dirty="0" smtClean="0">
                <a:solidFill>
                  <a:srgbClr val="002060"/>
                </a:solidFill>
                <a:latin typeface="Aller"/>
              </a:rPr>
              <a:t>Children?</a:t>
            </a:r>
          </a:p>
          <a:p>
            <a:r>
              <a:rPr lang="en-GB" sz="1600" b="1" dirty="0" smtClean="0">
                <a:solidFill>
                  <a:srgbClr val="002060"/>
                </a:solidFill>
                <a:latin typeface="Aller"/>
              </a:rPr>
              <a:t>Issue and remoter issue?</a:t>
            </a:r>
            <a:endParaRPr lang="en-GB" sz="1600" b="1" dirty="0">
              <a:solidFill>
                <a:srgbClr val="002060"/>
              </a:solidFill>
              <a:latin typeface="Aller"/>
            </a:endParaRPr>
          </a:p>
        </p:txBody>
      </p:sp>
      <p:sp>
        <p:nvSpPr>
          <p:cNvPr id="42" name="TextBox 41"/>
          <p:cNvSpPr txBox="1"/>
          <p:nvPr/>
        </p:nvSpPr>
        <p:spPr>
          <a:xfrm>
            <a:off x="228768" y="51478"/>
            <a:ext cx="8640660" cy="553998"/>
          </a:xfrm>
          <a:prstGeom prst="rect">
            <a:avLst/>
          </a:prstGeom>
          <a:noFill/>
        </p:spPr>
        <p:txBody>
          <a:bodyPr wrap="square" lIns="0" tIns="0" rIns="0" bIns="0" rtlCol="0">
            <a:spAutoFit/>
          </a:bodyPr>
          <a:lstStyle/>
          <a:p>
            <a:pPr algn="ctr"/>
            <a:r>
              <a:rPr lang="en-GB" sz="3600" b="1" dirty="0" smtClean="0">
                <a:solidFill>
                  <a:srgbClr val="25004B"/>
                </a:solidFill>
                <a:latin typeface="Aller"/>
                <a:cs typeface="Aller"/>
              </a:rPr>
              <a:t>Options! Flexibility!</a:t>
            </a:r>
            <a:endParaRPr lang="en-US" sz="3600" b="1" dirty="0">
              <a:solidFill>
                <a:srgbClr val="25004B"/>
              </a:solidFill>
              <a:latin typeface="Aller"/>
              <a:cs typeface="Aller"/>
            </a:endParaRPr>
          </a:p>
        </p:txBody>
      </p:sp>
      <p:sp>
        <p:nvSpPr>
          <p:cNvPr id="47" name="Box B"/>
          <p:cNvSpPr txBox="1"/>
          <p:nvPr/>
        </p:nvSpPr>
        <p:spPr>
          <a:xfrm>
            <a:off x="609601" y="2767261"/>
            <a:ext cx="4671228" cy="1323439"/>
          </a:xfrm>
          <a:prstGeom prst="rect">
            <a:avLst/>
          </a:prstGeom>
          <a:solidFill>
            <a:schemeClr val="bg1"/>
          </a:solidFill>
        </p:spPr>
        <p:txBody>
          <a:bodyPr wrap="square" rtlCol="0">
            <a:spAutoFit/>
          </a:bodyPr>
          <a:lstStyle/>
          <a:p>
            <a:pPr algn="ctr"/>
            <a:r>
              <a:rPr lang="en-GB" sz="1600" b="1" u="sng" dirty="0" smtClean="0">
                <a:solidFill>
                  <a:srgbClr val="002060"/>
                </a:solidFill>
                <a:latin typeface="Aller"/>
              </a:rPr>
              <a:t>Box B.</a:t>
            </a:r>
          </a:p>
          <a:p>
            <a:r>
              <a:rPr lang="en-GB" sz="1600" b="1" dirty="0" smtClean="0">
                <a:solidFill>
                  <a:srgbClr val="FF0000"/>
                </a:solidFill>
                <a:latin typeface="Aller"/>
              </a:rPr>
              <a:t>Potential</a:t>
            </a:r>
            <a:r>
              <a:rPr lang="en-GB" sz="1600" b="1" dirty="0" smtClean="0">
                <a:solidFill>
                  <a:srgbClr val="130624"/>
                </a:solidFill>
                <a:latin typeface="Aller"/>
              </a:rPr>
              <a:t> </a:t>
            </a:r>
            <a:r>
              <a:rPr lang="en-GB" sz="1600" b="1" dirty="0" smtClean="0">
                <a:solidFill>
                  <a:srgbClr val="002060"/>
                </a:solidFill>
                <a:latin typeface="Aller"/>
              </a:rPr>
              <a:t>Beneficiaries.</a:t>
            </a:r>
          </a:p>
          <a:p>
            <a:r>
              <a:rPr lang="en-GB" sz="1600" b="1" dirty="0">
                <a:solidFill>
                  <a:srgbClr val="FF0000"/>
                </a:solidFill>
                <a:latin typeface="Aller"/>
              </a:rPr>
              <a:t>Spouse/ Civil </a:t>
            </a:r>
            <a:r>
              <a:rPr lang="en-GB" sz="1600" b="1" dirty="0" smtClean="0">
                <a:solidFill>
                  <a:srgbClr val="FF0000"/>
                </a:solidFill>
                <a:latin typeface="Aller"/>
              </a:rPr>
              <a:t>Partner?</a:t>
            </a:r>
            <a:endParaRPr lang="en-GB" sz="1600" b="1" dirty="0">
              <a:solidFill>
                <a:srgbClr val="FF0000"/>
              </a:solidFill>
              <a:latin typeface="Aller"/>
            </a:endParaRPr>
          </a:p>
          <a:p>
            <a:r>
              <a:rPr lang="en-GB" sz="1600" b="1" dirty="0" smtClean="0">
                <a:solidFill>
                  <a:srgbClr val="FF0000"/>
                </a:solidFill>
                <a:latin typeface="Aller"/>
              </a:rPr>
              <a:t>Children?</a:t>
            </a:r>
            <a:endParaRPr lang="en-GB" sz="1600" b="1" dirty="0">
              <a:solidFill>
                <a:srgbClr val="FF0000"/>
              </a:solidFill>
              <a:latin typeface="Aller"/>
            </a:endParaRPr>
          </a:p>
          <a:p>
            <a:r>
              <a:rPr lang="en-GB" sz="1600" b="1" dirty="0">
                <a:solidFill>
                  <a:srgbClr val="FF0000"/>
                </a:solidFill>
                <a:latin typeface="Aller"/>
              </a:rPr>
              <a:t>Issue and remoter </a:t>
            </a:r>
            <a:r>
              <a:rPr lang="en-GB" sz="1600" b="1" dirty="0" smtClean="0">
                <a:solidFill>
                  <a:srgbClr val="FF0000"/>
                </a:solidFill>
                <a:latin typeface="Aller"/>
              </a:rPr>
              <a:t>issue?</a:t>
            </a:r>
            <a:endParaRPr lang="en-GB" sz="1600" b="1" dirty="0">
              <a:solidFill>
                <a:srgbClr val="FF0000"/>
              </a:solidFill>
              <a:latin typeface="Aller"/>
            </a:endParaRPr>
          </a:p>
        </p:txBody>
      </p:sp>
      <p:sp>
        <p:nvSpPr>
          <p:cNvPr id="49" name="Box C"/>
          <p:cNvSpPr txBox="1"/>
          <p:nvPr/>
        </p:nvSpPr>
        <p:spPr>
          <a:xfrm>
            <a:off x="609601" y="4364535"/>
            <a:ext cx="4671228" cy="1323439"/>
          </a:xfrm>
          <a:prstGeom prst="rect">
            <a:avLst/>
          </a:prstGeom>
          <a:solidFill>
            <a:schemeClr val="bg1"/>
          </a:solidFill>
        </p:spPr>
        <p:txBody>
          <a:bodyPr wrap="square" rtlCol="0">
            <a:spAutoFit/>
          </a:bodyPr>
          <a:lstStyle/>
          <a:p>
            <a:pPr algn="ctr"/>
            <a:r>
              <a:rPr lang="en-GB" sz="1600" b="1" u="sng" dirty="0" smtClean="0">
                <a:solidFill>
                  <a:srgbClr val="002060"/>
                </a:solidFill>
                <a:latin typeface="Aller"/>
              </a:rPr>
              <a:t>Box C.</a:t>
            </a:r>
          </a:p>
          <a:p>
            <a:r>
              <a:rPr lang="en-GB" sz="1600" b="1" dirty="0" smtClean="0">
                <a:solidFill>
                  <a:srgbClr val="FF0000"/>
                </a:solidFill>
                <a:latin typeface="Aller"/>
              </a:rPr>
              <a:t>RNRB Current </a:t>
            </a:r>
            <a:r>
              <a:rPr lang="en-GB" sz="1600" b="1" dirty="0" smtClean="0">
                <a:solidFill>
                  <a:srgbClr val="002060"/>
                </a:solidFill>
                <a:latin typeface="Aller"/>
              </a:rPr>
              <a:t>Beneficiaries.</a:t>
            </a:r>
          </a:p>
          <a:p>
            <a:r>
              <a:rPr lang="en-GB" sz="1600" b="1" dirty="0" smtClean="0">
                <a:solidFill>
                  <a:srgbClr val="FF0000"/>
                </a:solidFill>
                <a:latin typeface="Aller"/>
              </a:rPr>
              <a:t>Lineal Descendants</a:t>
            </a:r>
          </a:p>
          <a:p>
            <a:r>
              <a:rPr lang="en-GB" sz="1600" b="1" dirty="0" smtClean="0">
                <a:solidFill>
                  <a:srgbClr val="FF0000"/>
                </a:solidFill>
                <a:latin typeface="Aller"/>
              </a:rPr>
              <a:t>Spouse/ Civil Partner</a:t>
            </a:r>
          </a:p>
          <a:p>
            <a:pPr algn="ctr"/>
            <a:endParaRPr lang="en-GB" sz="1600" b="1" dirty="0">
              <a:solidFill>
                <a:srgbClr val="FF0000"/>
              </a:solidFill>
              <a:latin typeface="Aller"/>
            </a:endParaRPr>
          </a:p>
        </p:txBody>
      </p:sp>
      <p:sp>
        <p:nvSpPr>
          <p:cNvPr id="9" name="If no appointment made"/>
          <p:cNvSpPr txBox="1">
            <a:spLocks noChangeArrowheads="1"/>
          </p:cNvSpPr>
          <p:nvPr/>
        </p:nvSpPr>
        <p:spPr bwMode="auto">
          <a:xfrm>
            <a:off x="5737504" y="968193"/>
            <a:ext cx="3033962" cy="147732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002060"/>
                </a:solidFill>
                <a:latin typeface="Aller"/>
              </a:rPr>
              <a:t>But if </a:t>
            </a:r>
            <a:r>
              <a:rPr lang="en-GB" b="1" dirty="0" smtClean="0">
                <a:solidFill>
                  <a:srgbClr val="FF0000"/>
                </a:solidFill>
                <a:latin typeface="Aller"/>
              </a:rPr>
              <a:t>no appointment </a:t>
            </a:r>
            <a:r>
              <a:rPr lang="en-GB" b="1" dirty="0" smtClean="0">
                <a:solidFill>
                  <a:srgbClr val="002060"/>
                </a:solidFill>
                <a:latin typeface="Aller"/>
              </a:rPr>
              <a:t>is made </a:t>
            </a:r>
            <a:r>
              <a:rPr lang="en-GB" b="1" dirty="0" smtClean="0">
                <a:solidFill>
                  <a:srgbClr val="FF0000"/>
                </a:solidFill>
                <a:latin typeface="Aller"/>
              </a:rPr>
              <a:t>within the 2 years</a:t>
            </a:r>
            <a:r>
              <a:rPr lang="en-GB" b="1" dirty="0" smtClean="0">
                <a:solidFill>
                  <a:srgbClr val="002060"/>
                </a:solidFill>
                <a:latin typeface="Aller"/>
              </a:rPr>
              <a:t>, then the Trust </a:t>
            </a:r>
            <a:r>
              <a:rPr lang="en-GB" b="1" dirty="0" smtClean="0">
                <a:solidFill>
                  <a:srgbClr val="FF0000"/>
                </a:solidFill>
                <a:latin typeface="Aller"/>
              </a:rPr>
              <a:t>automatically</a:t>
            </a:r>
            <a:r>
              <a:rPr lang="en-GB" b="1" dirty="0" smtClean="0">
                <a:solidFill>
                  <a:srgbClr val="002060"/>
                </a:solidFill>
                <a:latin typeface="Aller"/>
              </a:rPr>
              <a:t> settles the </a:t>
            </a:r>
            <a:r>
              <a:rPr lang="en-GB" b="1" dirty="0" smtClean="0">
                <a:solidFill>
                  <a:srgbClr val="FF0000"/>
                </a:solidFill>
                <a:latin typeface="Aller"/>
              </a:rPr>
              <a:t>RNRB</a:t>
            </a:r>
            <a:r>
              <a:rPr lang="en-GB" b="1" dirty="0" smtClean="0">
                <a:solidFill>
                  <a:srgbClr val="002060"/>
                </a:solidFill>
                <a:latin typeface="Aller"/>
              </a:rPr>
              <a:t> to ‘</a:t>
            </a:r>
            <a:r>
              <a:rPr lang="en-GB" b="1" dirty="0" smtClean="0">
                <a:solidFill>
                  <a:srgbClr val="FF0000"/>
                </a:solidFill>
                <a:latin typeface="Aller"/>
              </a:rPr>
              <a:t>Box C</a:t>
            </a:r>
            <a:r>
              <a:rPr lang="en-GB" b="1" dirty="0" smtClean="0">
                <a:solidFill>
                  <a:srgbClr val="002060"/>
                </a:solidFill>
                <a:latin typeface="Aller"/>
              </a:rPr>
              <a:t>’.</a:t>
            </a:r>
            <a:endParaRPr lang="en-US" b="1" dirty="0">
              <a:solidFill>
                <a:srgbClr val="002060"/>
              </a:solidFill>
              <a:latin typeface="Aller"/>
              <a:cs typeface="Aller"/>
            </a:endParaRPr>
          </a:p>
        </p:txBody>
      </p:sp>
      <p:grpSp>
        <p:nvGrpSpPr>
          <p:cNvPr id="16" name="NRB"/>
          <p:cNvGrpSpPr/>
          <p:nvPr/>
        </p:nvGrpSpPr>
        <p:grpSpPr>
          <a:xfrm>
            <a:off x="3843489" y="2699100"/>
            <a:ext cx="1186119" cy="1336375"/>
            <a:chOff x="2726789" y="1110309"/>
            <a:chExt cx="1299202" cy="1336375"/>
          </a:xfrm>
        </p:grpSpPr>
        <p:pic>
          <p:nvPicPr>
            <p:cNvPr id="17" name="Picture 16"/>
            <p:cNvPicPr>
              <a:picLocks noChangeAspect="1"/>
            </p:cNvPicPr>
            <p:nvPr/>
          </p:nvPicPr>
          <p:blipFill>
            <a:blip r:embed="rId2"/>
            <a:stretch>
              <a:fillRect/>
            </a:stretch>
          </p:blipFill>
          <p:spPr>
            <a:xfrm>
              <a:off x="3325346" y="1110309"/>
              <a:ext cx="700645" cy="1022256"/>
            </a:xfrm>
            <a:prstGeom prst="rect">
              <a:avLst/>
            </a:prstGeom>
          </p:spPr>
        </p:pic>
        <p:sp>
          <p:nvSpPr>
            <p:cNvPr id="18" name="TextBox 17"/>
            <p:cNvSpPr txBox="1"/>
            <p:nvPr/>
          </p:nvSpPr>
          <p:spPr>
            <a:xfrm>
              <a:off x="2726789" y="2046574"/>
              <a:ext cx="1034475" cy="400110"/>
            </a:xfrm>
            <a:prstGeom prst="rect">
              <a:avLst/>
            </a:prstGeom>
            <a:noFill/>
          </p:spPr>
          <p:txBody>
            <a:bodyPr wrap="square" rtlCol="0">
              <a:spAutoFit/>
            </a:bodyPr>
            <a:lstStyle/>
            <a:p>
              <a:pPr algn="ctr"/>
              <a:r>
                <a:rPr lang="en-GB" sz="2000" b="1" dirty="0" smtClean="0">
                  <a:solidFill>
                    <a:srgbClr val="002060"/>
                  </a:solidFill>
                  <a:latin typeface="Aller"/>
                </a:rPr>
                <a:t>£325k</a:t>
              </a:r>
              <a:endParaRPr lang="en-GB" sz="2000" b="1" dirty="0">
                <a:solidFill>
                  <a:srgbClr val="002060"/>
                </a:solidFill>
                <a:latin typeface="Aller"/>
              </a:endParaRPr>
            </a:p>
          </p:txBody>
        </p:sp>
      </p:grpSp>
      <p:pic>
        <p:nvPicPr>
          <p:cNvPr id="19" name="House left" descr="house.png"/>
          <p:cNvPicPr>
            <a:picLocks noChangeAspect="1"/>
          </p:cNvPicPr>
          <p:nvPr/>
        </p:nvPicPr>
        <p:blipFill rotWithShape="1">
          <a:blip r:embed="rId3"/>
          <a:srcRect r="-1073"/>
          <a:stretch/>
        </p:blipFill>
        <p:spPr bwMode="auto">
          <a:xfrm flipH="1">
            <a:off x="3707356" y="2772459"/>
            <a:ext cx="738974" cy="875539"/>
          </a:xfrm>
          <a:prstGeom prst="rect">
            <a:avLst/>
          </a:prstGeom>
          <a:noFill/>
          <a:ln w="9525">
            <a:noFill/>
            <a:miter lim="800000"/>
            <a:headEnd/>
            <a:tailEnd/>
          </a:ln>
        </p:spPr>
      </p:pic>
      <p:grpSp>
        <p:nvGrpSpPr>
          <p:cNvPr id="20" name="House £100k"/>
          <p:cNvGrpSpPr/>
          <p:nvPr/>
        </p:nvGrpSpPr>
        <p:grpSpPr>
          <a:xfrm>
            <a:off x="3878199" y="1165609"/>
            <a:ext cx="909724" cy="1040534"/>
            <a:chOff x="3848519" y="1177088"/>
            <a:chExt cx="909724" cy="1040534"/>
          </a:xfrm>
          <a:noFill/>
        </p:grpSpPr>
        <p:pic>
          <p:nvPicPr>
            <p:cNvPr id="21" name="House left" descr="house.png"/>
            <p:cNvPicPr>
              <a:picLocks noChangeAspect="1"/>
            </p:cNvPicPr>
            <p:nvPr/>
          </p:nvPicPr>
          <p:blipFill rotWithShape="1">
            <a:blip r:embed="rId3"/>
            <a:srcRect l="1" t="20683" r="30899"/>
            <a:stretch/>
          </p:blipFill>
          <p:spPr bwMode="auto">
            <a:xfrm flipH="1">
              <a:off x="4260964" y="1177088"/>
              <a:ext cx="426939" cy="694451"/>
            </a:xfrm>
            <a:prstGeom prst="rect">
              <a:avLst/>
            </a:prstGeom>
            <a:grpFill/>
            <a:ln w="9525">
              <a:noFill/>
              <a:miter lim="800000"/>
              <a:headEnd/>
              <a:tailEnd/>
            </a:ln>
          </p:spPr>
        </p:pic>
        <p:sp>
          <p:nvSpPr>
            <p:cNvPr id="22" name="£500k left"/>
            <p:cNvSpPr txBox="1"/>
            <p:nvPr/>
          </p:nvSpPr>
          <p:spPr>
            <a:xfrm>
              <a:off x="3848519" y="1817512"/>
              <a:ext cx="909724" cy="400110"/>
            </a:xfrm>
            <a:prstGeom prst="rect">
              <a:avLst/>
            </a:prstGeom>
            <a:grpFill/>
          </p:spPr>
          <p:txBody>
            <a:bodyPr wrap="square" rtlCol="0">
              <a:spAutoFit/>
            </a:bodyPr>
            <a:lstStyle/>
            <a:p>
              <a:pPr algn="ctr"/>
              <a:r>
                <a:rPr lang="en-GB" sz="2000" b="1" dirty="0" smtClean="0">
                  <a:solidFill>
                    <a:srgbClr val="002060"/>
                  </a:solidFill>
                  <a:latin typeface="Aller"/>
                </a:rPr>
                <a:t>£100k</a:t>
              </a:r>
              <a:endParaRPr lang="en-GB" sz="2000" b="1" dirty="0">
                <a:solidFill>
                  <a:srgbClr val="002060"/>
                </a:solidFill>
                <a:latin typeface="Aller"/>
              </a:endParaRPr>
            </a:p>
          </p:txBody>
        </p:sp>
      </p:grpSp>
      <p:sp>
        <p:nvSpPr>
          <p:cNvPr id="23" name="The youngest"/>
          <p:cNvSpPr txBox="1">
            <a:spLocks noChangeArrowheads="1"/>
          </p:cNvSpPr>
          <p:nvPr/>
        </p:nvSpPr>
        <p:spPr bwMode="auto">
          <a:xfrm>
            <a:off x="5809520" y="4464105"/>
            <a:ext cx="3033962" cy="1200329"/>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002060"/>
                </a:solidFill>
                <a:latin typeface="Aller"/>
              </a:rPr>
              <a:t>The ‘</a:t>
            </a:r>
            <a:r>
              <a:rPr lang="en-GB" b="1" dirty="0" smtClean="0">
                <a:solidFill>
                  <a:srgbClr val="FF0000"/>
                </a:solidFill>
                <a:latin typeface="Aller"/>
              </a:rPr>
              <a:t>youngest</a:t>
            </a:r>
            <a:r>
              <a:rPr lang="en-GB" b="1" dirty="0" smtClean="0">
                <a:solidFill>
                  <a:srgbClr val="002060"/>
                </a:solidFill>
                <a:latin typeface="Aller"/>
              </a:rPr>
              <a:t>’ lineal descendant will </a:t>
            </a:r>
            <a:r>
              <a:rPr lang="en-GB" b="1" dirty="0" smtClean="0">
                <a:solidFill>
                  <a:srgbClr val="FF0000"/>
                </a:solidFill>
                <a:latin typeface="Aller"/>
              </a:rPr>
              <a:t>automatically</a:t>
            </a:r>
            <a:r>
              <a:rPr lang="en-GB" b="1" dirty="0" smtClean="0">
                <a:solidFill>
                  <a:srgbClr val="002060"/>
                </a:solidFill>
                <a:latin typeface="Aller"/>
              </a:rPr>
              <a:t> be the </a:t>
            </a:r>
            <a:r>
              <a:rPr lang="en-GB" b="1" dirty="0" smtClean="0">
                <a:solidFill>
                  <a:srgbClr val="FF0000"/>
                </a:solidFill>
                <a:latin typeface="Aller"/>
              </a:rPr>
              <a:t>chosen beneficiary</a:t>
            </a:r>
            <a:r>
              <a:rPr lang="en-GB" b="1" dirty="0" smtClean="0">
                <a:solidFill>
                  <a:srgbClr val="002060"/>
                </a:solidFill>
                <a:latin typeface="Aller"/>
              </a:rPr>
              <a:t>.</a:t>
            </a:r>
            <a:endParaRPr lang="en-US" b="1" dirty="0">
              <a:solidFill>
                <a:srgbClr val="002060"/>
              </a:solidFill>
              <a:latin typeface="Aller"/>
              <a:cs typeface="Aller"/>
            </a:endParaRPr>
          </a:p>
        </p:txBody>
      </p:sp>
      <p:pic>
        <p:nvPicPr>
          <p:cNvPr id="25" name="Youngest descendant" descr="spouse_and_children.psd"/>
          <p:cNvPicPr>
            <a:picLocks noChangeAspect="1"/>
          </p:cNvPicPr>
          <p:nvPr/>
        </p:nvPicPr>
        <p:blipFill rotWithShape="1">
          <a:blip r:embed="rId4">
            <a:biLevel thresh="75000"/>
          </a:blip>
          <a:srcRect l="60491" t="40608" r="30126"/>
          <a:stretch/>
        </p:blipFill>
        <p:spPr>
          <a:xfrm>
            <a:off x="4717583" y="4618465"/>
            <a:ext cx="205778" cy="656867"/>
          </a:xfrm>
          <a:prstGeom prst="rect">
            <a:avLst/>
          </a:prstGeom>
        </p:spPr>
      </p:pic>
      <p:sp>
        <p:nvSpPr>
          <p:cNvPr id="24" name="If no lineal"/>
          <p:cNvSpPr txBox="1">
            <a:spLocks noChangeArrowheads="1"/>
          </p:cNvSpPr>
          <p:nvPr/>
        </p:nvSpPr>
        <p:spPr bwMode="auto">
          <a:xfrm>
            <a:off x="5819568" y="4462388"/>
            <a:ext cx="3033962" cy="92333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002060"/>
                </a:solidFill>
                <a:latin typeface="Aller"/>
              </a:rPr>
              <a:t>If no lineal descendant then </a:t>
            </a:r>
            <a:r>
              <a:rPr lang="en-GB" b="1" dirty="0" smtClean="0">
                <a:solidFill>
                  <a:srgbClr val="FF0000"/>
                </a:solidFill>
                <a:latin typeface="Aller"/>
              </a:rPr>
              <a:t>spouse</a:t>
            </a:r>
            <a:r>
              <a:rPr lang="en-GB" b="1" dirty="0" smtClean="0">
                <a:solidFill>
                  <a:srgbClr val="002060"/>
                </a:solidFill>
                <a:latin typeface="Aller"/>
              </a:rPr>
              <a:t> will be the </a:t>
            </a:r>
            <a:r>
              <a:rPr lang="en-GB" b="1" dirty="0" smtClean="0">
                <a:solidFill>
                  <a:srgbClr val="FF0000"/>
                </a:solidFill>
                <a:latin typeface="Aller"/>
              </a:rPr>
              <a:t>chosen beneficiary</a:t>
            </a:r>
            <a:r>
              <a:rPr lang="en-GB" b="1" dirty="0" smtClean="0">
                <a:solidFill>
                  <a:srgbClr val="002060"/>
                </a:solidFill>
                <a:latin typeface="Aller"/>
              </a:rPr>
              <a:t>.</a:t>
            </a:r>
            <a:endParaRPr lang="en-US" b="1" dirty="0">
              <a:solidFill>
                <a:srgbClr val="002060"/>
              </a:solidFill>
              <a:latin typeface="Aller"/>
              <a:cs typeface="Aller"/>
            </a:endParaRPr>
          </a:p>
        </p:txBody>
      </p:sp>
      <p:pic>
        <p:nvPicPr>
          <p:cNvPr id="2" name="Spouse"/>
          <p:cNvPicPr>
            <a:picLocks noChangeAspect="1"/>
          </p:cNvPicPr>
          <p:nvPr/>
        </p:nvPicPr>
        <p:blipFill rotWithShape="1">
          <a:blip r:embed="rId5"/>
          <a:srcRect l="16703" t="33781" r="30854"/>
          <a:stretch/>
        </p:blipFill>
        <p:spPr>
          <a:xfrm>
            <a:off x="4670941" y="4437446"/>
            <a:ext cx="307568" cy="921869"/>
          </a:xfrm>
          <a:prstGeom prst="rect">
            <a:avLst/>
          </a:prstGeom>
        </p:spPr>
      </p:pic>
      <p:sp>
        <p:nvSpPr>
          <p:cNvPr id="26" name="If no spouse"/>
          <p:cNvSpPr txBox="1">
            <a:spLocks noChangeArrowheads="1"/>
          </p:cNvSpPr>
          <p:nvPr/>
        </p:nvSpPr>
        <p:spPr bwMode="auto">
          <a:xfrm>
            <a:off x="5786040" y="3118752"/>
            <a:ext cx="3033962" cy="92333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b="1" dirty="0" smtClean="0">
                <a:solidFill>
                  <a:srgbClr val="002060"/>
                </a:solidFill>
                <a:latin typeface="Aller"/>
              </a:rPr>
              <a:t>If </a:t>
            </a:r>
            <a:r>
              <a:rPr lang="en-GB" b="1" dirty="0" smtClean="0">
                <a:solidFill>
                  <a:srgbClr val="FF0000"/>
                </a:solidFill>
                <a:latin typeface="Aller"/>
              </a:rPr>
              <a:t>no spouse </a:t>
            </a:r>
            <a:r>
              <a:rPr lang="en-GB" b="1" dirty="0" smtClean="0">
                <a:solidFill>
                  <a:srgbClr val="002060"/>
                </a:solidFill>
                <a:latin typeface="Aller"/>
              </a:rPr>
              <a:t>then </a:t>
            </a:r>
            <a:r>
              <a:rPr lang="en-GB" b="1" dirty="0" smtClean="0">
                <a:solidFill>
                  <a:srgbClr val="FF0000"/>
                </a:solidFill>
                <a:latin typeface="Aller"/>
              </a:rPr>
              <a:t>automatically</a:t>
            </a:r>
            <a:r>
              <a:rPr lang="en-GB" b="1" dirty="0" smtClean="0">
                <a:solidFill>
                  <a:srgbClr val="002060"/>
                </a:solidFill>
                <a:latin typeface="Aller"/>
              </a:rPr>
              <a:t> settled to Box B.</a:t>
            </a:r>
            <a:endParaRPr lang="en-US" b="1" dirty="0">
              <a:solidFill>
                <a:srgbClr val="002060"/>
              </a:solidFill>
              <a:latin typeface="Aller"/>
              <a:cs typeface="Aller"/>
            </a:endParaRPr>
          </a:p>
        </p:txBody>
      </p:sp>
    </p:spTree>
    <p:extLst>
      <p:ext uri="{BB962C8B-B14F-4D97-AF65-F5344CB8AC3E}">
        <p14:creationId xmlns:p14="http://schemas.microsoft.com/office/powerpoint/2010/main" val="7281878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58" presetClass="path" presetSubtype="0" accel="50000" decel="50000" fill="hold" nodeType="afterEffect">
                                  <p:stCondLst>
                                    <p:cond delay="0"/>
                                  </p:stCondLst>
                                  <p:childTnLst>
                                    <p:animMotion origin="layout" path="M -4.72222E-6 -3.33333E-6 L 0.11337 0.13218 C 0.13889 0.15996 0.1533 0.20162 0.1533 0.24514 C 0.1533 0.29445 0.13889 0.3338 0.11337 0.36158 L -4.72222E-6 0.49398 " pathEditMode="relative" rAng="0" ptsTypes="AAAAA">
                                      <p:cBhvr>
                                        <p:cTn id="10" dur="2000" fill="hold"/>
                                        <p:tgtEl>
                                          <p:spTgt spid="20"/>
                                        </p:tgtEl>
                                        <p:attrNameLst>
                                          <p:attrName>ppt_x</p:attrName>
                                          <p:attrName>ppt_y</p:attrName>
                                        </p:attrNameLst>
                                      </p:cBhvr>
                                      <p:rCtr x="7656" y="24699"/>
                                    </p:animMotion>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1000"/>
                            </p:stCondLst>
                            <p:childTnLst>
                              <p:par>
                                <p:cTn id="28" presetID="10" presetClass="exit" presetSubtype="0" fill="hold" nodeType="after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1000"/>
                            </p:stCondLst>
                            <p:childTnLst>
                              <p:par>
                                <p:cTn id="44" presetID="10" presetClass="exit" presetSubtype="0" fill="hold" nodeType="afterEffect">
                                  <p:stCondLst>
                                    <p:cond delay="0"/>
                                  </p:stCondLst>
                                  <p:childTnLst>
                                    <p:animEffect transition="out" filter="fade">
                                      <p:cBhvr>
                                        <p:cTn id="45" dur="500"/>
                                        <p:tgtEl>
                                          <p:spTgt spid="2"/>
                                        </p:tgtEl>
                                      </p:cBhvr>
                                    </p:animEffect>
                                    <p:set>
                                      <p:cBhvr>
                                        <p:cTn id="46" dur="1" fill="hold">
                                          <p:stCondLst>
                                            <p:cond delay="499"/>
                                          </p:stCondLst>
                                        </p:cTn>
                                        <p:tgtEl>
                                          <p:spTgt spid="2"/>
                                        </p:tgtEl>
                                        <p:attrNameLst>
                                          <p:attrName>style.visibility</p:attrName>
                                        </p:attrNameLst>
                                      </p:cBhvr>
                                      <p:to>
                                        <p:strVal val="hidden"/>
                                      </p:to>
                                    </p:set>
                                  </p:childTnLst>
                                </p:cTn>
                              </p:par>
                            </p:childTnLst>
                          </p:cTn>
                        </p:par>
                        <p:par>
                          <p:cTn id="47" fill="hold">
                            <p:stCondLst>
                              <p:cond delay="1500"/>
                            </p:stCondLst>
                            <p:childTnLst>
                              <p:par>
                                <p:cTn id="48" presetID="56" presetClass="path" presetSubtype="0" accel="50000" decel="50000" fill="hold" nodeType="afterEffect">
                                  <p:stCondLst>
                                    <p:cond delay="0"/>
                                  </p:stCondLst>
                                  <p:childTnLst>
                                    <p:animMotion origin="layout" path="M -4.72222E-6 0.49398 L -0.08697 0.2669 " pathEditMode="relative" rAng="0" ptsTypes="AA">
                                      <p:cBhvr>
                                        <p:cTn id="49" dur="2000" fill="hold"/>
                                        <p:tgtEl>
                                          <p:spTgt spid="20"/>
                                        </p:tgtEl>
                                        <p:attrNameLst>
                                          <p:attrName>ppt_x</p:attrName>
                                          <p:attrName>ppt_y</p:attrName>
                                        </p:attrNameLst>
                                      </p:cBhvr>
                                      <p:rCtr x="-4358" y="-11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3" grpId="1"/>
      <p:bldP spid="24" grpId="0"/>
      <p:bldP spid="24" grpId="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0059"/>
            <a:ext cx="9144000" cy="553998"/>
          </a:xfrm>
          <a:prstGeom prst="rect">
            <a:avLst/>
          </a:prstGeom>
          <a:noFill/>
        </p:spPr>
        <p:txBody>
          <a:bodyPr wrap="square" lIns="0" tIns="0" rIns="0" bIns="0" rtlCol="0">
            <a:spAutoFit/>
          </a:bodyPr>
          <a:lstStyle/>
          <a:p>
            <a:pPr algn="ctr"/>
            <a:r>
              <a:rPr lang="en-GB" sz="3600" b="1" dirty="0" smtClean="0">
                <a:solidFill>
                  <a:srgbClr val="25004B"/>
                </a:solidFill>
                <a:latin typeface="Aller"/>
                <a:cs typeface="Aller"/>
              </a:rPr>
              <a:t>2017-2021. Transfer or not to transfer?</a:t>
            </a:r>
          </a:p>
        </p:txBody>
      </p:sp>
      <p:pic>
        <p:nvPicPr>
          <p:cNvPr id="15" name="Mr" descr="mr.psd"/>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1266153" y="410268"/>
            <a:ext cx="1124876" cy="2657673"/>
          </a:xfrm>
          <a:prstGeom prst="rect">
            <a:avLst/>
          </a:prstGeom>
        </p:spPr>
      </p:pic>
      <p:pic>
        <p:nvPicPr>
          <p:cNvPr id="16" name="Mrs" descr="mrs.psd"/>
          <p:cNvPicPr>
            <a:picLocks noChangeAspect="1"/>
          </p:cNvPicPr>
          <p:nvPr/>
        </p:nvPicPr>
        <p:blipFill>
          <a:blip r:embed="rId10"/>
          <a:stretch>
            <a:fillRect/>
          </a:stretch>
        </p:blipFill>
        <p:spPr>
          <a:xfrm>
            <a:off x="6845644" y="619890"/>
            <a:ext cx="833394" cy="2238431"/>
          </a:xfrm>
          <a:prstGeom prst="rect">
            <a:avLst/>
          </a:prstGeom>
        </p:spPr>
      </p:pic>
      <p:sp>
        <p:nvSpPr>
          <p:cNvPr id="17" name="Mr Will"/>
          <p:cNvSpPr>
            <a:spLocks noChangeArrowheads="1"/>
          </p:cNvSpPr>
          <p:nvPr/>
        </p:nvSpPr>
        <p:spPr bwMode="auto">
          <a:xfrm>
            <a:off x="901954" y="2865716"/>
            <a:ext cx="1489075" cy="801325"/>
          </a:xfrm>
          <a:prstGeom prst="rect">
            <a:avLst/>
          </a:prstGeom>
          <a:blipFill rotWithShape="1">
            <a:blip r:embed="rId11"/>
            <a:stretch>
              <a:fillRect/>
            </a:stretch>
          </a:blipFill>
          <a:ln w="9525" algn="ctr">
            <a:noFill/>
            <a:miter lim="800000"/>
            <a:headEnd/>
            <a:tailEnd/>
          </a:ln>
        </p:spPr>
        <p:txBody>
          <a:bodyPr wrap="none" anchor="b" anchorCtr="0">
            <a:prstTxWarp prst="textNoShape">
              <a:avLst/>
            </a:prstTxWarp>
          </a:bodyPr>
          <a:lstStyle/>
          <a:p>
            <a:pPr algn="ctr">
              <a:spcBef>
                <a:spcPct val="50000"/>
              </a:spcBef>
              <a:defRPr/>
            </a:pPr>
            <a:r>
              <a:rPr lang="en-GB" sz="1500" b="1" dirty="0">
                <a:solidFill>
                  <a:schemeClr val="accent1"/>
                </a:solidFill>
                <a:latin typeface="Aller"/>
                <a:cs typeface="Aller"/>
              </a:rPr>
              <a:t>Will</a:t>
            </a:r>
            <a:endParaRPr lang="en-US" sz="1500" b="1" dirty="0">
              <a:solidFill>
                <a:schemeClr val="accent1"/>
              </a:solidFill>
              <a:latin typeface="Aller"/>
              <a:cs typeface="Aller"/>
            </a:endParaRPr>
          </a:p>
        </p:txBody>
      </p:sp>
      <p:sp>
        <p:nvSpPr>
          <p:cNvPr id="20" name="Mrs Will"/>
          <p:cNvSpPr>
            <a:spLocks noChangeArrowheads="1"/>
          </p:cNvSpPr>
          <p:nvPr/>
        </p:nvSpPr>
        <p:spPr bwMode="auto">
          <a:xfrm>
            <a:off x="6485687" y="2863878"/>
            <a:ext cx="1489075" cy="801325"/>
          </a:xfrm>
          <a:prstGeom prst="rect">
            <a:avLst/>
          </a:prstGeom>
          <a:blipFill rotWithShape="1">
            <a:blip r:embed="rId11"/>
            <a:stretch>
              <a:fillRect/>
            </a:stretch>
          </a:blipFill>
          <a:ln w="9525" algn="ctr">
            <a:noFill/>
            <a:miter lim="800000"/>
            <a:headEnd/>
            <a:tailEnd/>
          </a:ln>
        </p:spPr>
        <p:txBody>
          <a:bodyPr wrap="none" anchor="b" anchorCtr="0">
            <a:prstTxWarp prst="textNoShape">
              <a:avLst/>
            </a:prstTxWarp>
          </a:bodyPr>
          <a:lstStyle/>
          <a:p>
            <a:pPr algn="ctr">
              <a:spcBef>
                <a:spcPct val="50000"/>
              </a:spcBef>
              <a:defRPr/>
            </a:pPr>
            <a:r>
              <a:rPr lang="en-GB" sz="1500" b="1" dirty="0">
                <a:solidFill>
                  <a:schemeClr val="accent1"/>
                </a:solidFill>
                <a:latin typeface="Aller"/>
                <a:cs typeface="Aller"/>
              </a:rPr>
              <a:t>Will</a:t>
            </a:r>
            <a:endParaRPr lang="en-US" sz="1500" b="1" dirty="0">
              <a:solidFill>
                <a:schemeClr val="accent1"/>
              </a:solidFill>
              <a:latin typeface="Aller"/>
              <a:cs typeface="Aller"/>
            </a:endParaRPr>
          </a:p>
        </p:txBody>
      </p:sp>
      <p:sp>
        <p:nvSpPr>
          <p:cNvPr id="26" name="Trustees apply"/>
          <p:cNvSpPr txBox="1"/>
          <p:nvPr/>
        </p:nvSpPr>
        <p:spPr>
          <a:xfrm>
            <a:off x="2391029" y="4497498"/>
            <a:ext cx="2572857" cy="1015663"/>
          </a:xfrm>
          <a:prstGeom prst="rect">
            <a:avLst/>
          </a:prstGeom>
          <a:noFill/>
        </p:spPr>
        <p:txBody>
          <a:bodyPr wrap="square" rtlCol="0">
            <a:spAutoFit/>
          </a:bodyPr>
          <a:lstStyle/>
          <a:p>
            <a:pPr algn="ctr"/>
            <a:r>
              <a:rPr lang="en-US" sz="2000" b="1" dirty="0" smtClean="0">
                <a:solidFill>
                  <a:schemeClr val="accent1"/>
                </a:solidFill>
                <a:latin typeface="Aller"/>
                <a:cs typeface="Aller"/>
              </a:rPr>
              <a:t>And the Trustees apply the RNRB.</a:t>
            </a:r>
          </a:p>
          <a:p>
            <a:pPr algn="ctr"/>
            <a:r>
              <a:rPr lang="en-GB" sz="2000" b="1" dirty="0" smtClean="0">
                <a:solidFill>
                  <a:schemeClr val="accent1"/>
                </a:solidFill>
                <a:latin typeface="Aller"/>
                <a:cs typeface="Aller"/>
              </a:rPr>
              <a:t>I.e. its </a:t>
            </a:r>
            <a:r>
              <a:rPr lang="en-GB" sz="2000" b="1" dirty="0" smtClean="0">
                <a:solidFill>
                  <a:srgbClr val="FF0000"/>
                </a:solidFill>
                <a:latin typeface="Aller"/>
                <a:cs typeface="Aller"/>
              </a:rPr>
              <a:t>100% ‘used’</a:t>
            </a:r>
            <a:r>
              <a:rPr lang="en-GB" sz="2000" b="1" dirty="0" smtClean="0">
                <a:solidFill>
                  <a:schemeClr val="accent1"/>
                </a:solidFill>
                <a:latin typeface="Aller"/>
                <a:cs typeface="Aller"/>
              </a:rPr>
              <a:t>.</a:t>
            </a:r>
            <a:endParaRPr lang="en-US" sz="2000" b="1" dirty="0">
              <a:solidFill>
                <a:schemeClr val="accent1"/>
              </a:solidFill>
              <a:latin typeface="Aller"/>
              <a:cs typeface="Aller"/>
            </a:endParaRPr>
          </a:p>
        </p:txBody>
      </p:sp>
      <p:pic>
        <p:nvPicPr>
          <p:cNvPr id="32" name="Mr Gravestone" descr="S53_1.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6"/>
              <a:stretch>
                <a:fillRect/>
              </a:stretch>
            </p:blipFill>
          </mc:Choice>
          <mc:Fallback>
            <p:blipFill>
              <a:blip r:embed="rId17"/>
              <a:stretch>
                <a:fillRect/>
              </a:stretch>
            </p:blipFill>
          </mc:Fallback>
        </mc:AlternateContent>
        <p:spPr>
          <a:xfrm>
            <a:off x="1034509" y="1493767"/>
            <a:ext cx="1296984" cy="1588442"/>
          </a:xfrm>
          <a:prstGeom prst="rect">
            <a:avLst/>
          </a:prstGeom>
        </p:spPr>
      </p:pic>
      <p:sp>
        <p:nvSpPr>
          <p:cNvPr id="33" name="Only £275,000"/>
          <p:cNvSpPr txBox="1"/>
          <p:nvPr/>
        </p:nvSpPr>
        <p:spPr>
          <a:xfrm>
            <a:off x="2258523" y="2491353"/>
            <a:ext cx="4396330" cy="1323439"/>
          </a:xfrm>
          <a:prstGeom prst="rect">
            <a:avLst/>
          </a:prstGeom>
          <a:noFill/>
        </p:spPr>
        <p:txBody>
          <a:bodyPr wrap="square" rtlCol="0">
            <a:spAutoFit/>
          </a:bodyPr>
          <a:lstStyle/>
          <a:p>
            <a:pPr algn="ctr"/>
            <a:r>
              <a:rPr lang="en-US" sz="2000" b="1" dirty="0" smtClean="0">
                <a:solidFill>
                  <a:schemeClr val="accent1"/>
                </a:solidFill>
                <a:latin typeface="Aller"/>
                <a:cs typeface="Aller"/>
              </a:rPr>
              <a:t>Only </a:t>
            </a:r>
            <a:r>
              <a:rPr lang="en-US" sz="2000" b="1" dirty="0" smtClean="0">
                <a:solidFill>
                  <a:srgbClr val="FF0000"/>
                </a:solidFill>
                <a:latin typeface="Aller"/>
                <a:cs typeface="Aller"/>
              </a:rPr>
              <a:t>£275,000 </a:t>
            </a:r>
            <a:r>
              <a:rPr lang="en-US" sz="2000" b="1" dirty="0" smtClean="0">
                <a:solidFill>
                  <a:schemeClr val="accent1"/>
                </a:solidFill>
                <a:latin typeface="Aller"/>
                <a:cs typeface="Aller"/>
              </a:rPr>
              <a:t>of the potential combined </a:t>
            </a:r>
            <a:r>
              <a:rPr lang="en-US" sz="2000" b="1" dirty="0" smtClean="0">
                <a:solidFill>
                  <a:srgbClr val="FF0000"/>
                </a:solidFill>
                <a:latin typeface="Aller"/>
                <a:cs typeface="Aller"/>
              </a:rPr>
              <a:t>£350,000 </a:t>
            </a:r>
            <a:r>
              <a:rPr lang="en-US" sz="2000" b="1" dirty="0" smtClean="0">
                <a:solidFill>
                  <a:schemeClr val="accent1"/>
                </a:solidFill>
                <a:latin typeface="Aller"/>
                <a:cs typeface="Aller"/>
              </a:rPr>
              <a:t>RNRB is used.</a:t>
            </a:r>
          </a:p>
          <a:p>
            <a:pPr algn="ctr"/>
            <a:endParaRPr lang="en-US" sz="2000" b="1" dirty="0" smtClean="0">
              <a:solidFill>
                <a:schemeClr val="accent1"/>
              </a:solidFill>
              <a:latin typeface="Aller"/>
              <a:cs typeface="Aller"/>
            </a:endParaRPr>
          </a:p>
          <a:p>
            <a:pPr algn="ctr"/>
            <a:r>
              <a:rPr lang="en-US" sz="2000" b="1" dirty="0">
                <a:solidFill>
                  <a:schemeClr val="accent1"/>
                </a:solidFill>
                <a:latin typeface="Aller"/>
                <a:cs typeface="Aller"/>
              </a:rPr>
              <a:t>£75,000 RNRB ‘</a:t>
            </a:r>
            <a:r>
              <a:rPr lang="en-US" sz="2000" b="1" dirty="0">
                <a:solidFill>
                  <a:srgbClr val="FF0000"/>
                </a:solidFill>
                <a:latin typeface="Aller"/>
                <a:cs typeface="Aller"/>
              </a:rPr>
              <a:t>wasted</a:t>
            </a:r>
            <a:r>
              <a:rPr lang="en-US" sz="2000" b="1" dirty="0" smtClean="0">
                <a:solidFill>
                  <a:schemeClr val="accent1"/>
                </a:solidFill>
                <a:latin typeface="Aller"/>
                <a:cs typeface="Aller"/>
              </a:rPr>
              <a:t>’.</a:t>
            </a:r>
            <a:endParaRPr lang="en-US" sz="2000" b="1" dirty="0">
              <a:solidFill>
                <a:schemeClr val="accent1"/>
              </a:solidFill>
              <a:latin typeface="Aller"/>
              <a:cs typeface="Aller"/>
            </a:endParaRPr>
          </a:p>
        </p:txBody>
      </p:sp>
      <p:sp>
        <p:nvSpPr>
          <p:cNvPr id="34" name="Mr dies May 17"/>
          <p:cNvSpPr/>
          <p:nvPr/>
        </p:nvSpPr>
        <p:spPr>
          <a:xfrm>
            <a:off x="2183900" y="1340892"/>
            <a:ext cx="2374900" cy="553998"/>
          </a:xfrm>
          <a:prstGeom prst="rect">
            <a:avLst/>
          </a:prstGeom>
        </p:spPr>
        <p:txBody>
          <a:bodyPr wrap="square" lIns="0" tIns="0" rIns="0" bIns="0">
            <a:spAutoFit/>
          </a:bodyPr>
          <a:lstStyle/>
          <a:p>
            <a:pPr algn="ctr">
              <a:spcAft>
                <a:spcPts val="1200"/>
              </a:spcAft>
            </a:pPr>
            <a:r>
              <a:rPr lang="en-US" b="1" dirty="0" err="1" smtClean="0">
                <a:solidFill>
                  <a:srgbClr val="002060"/>
                </a:solidFill>
                <a:latin typeface="Aller"/>
                <a:cs typeface="Aller"/>
              </a:rPr>
              <a:t>Mr</a:t>
            </a:r>
            <a:r>
              <a:rPr lang="en-US" b="1" dirty="0" smtClean="0">
                <a:solidFill>
                  <a:srgbClr val="002060"/>
                </a:solidFill>
                <a:latin typeface="Aller"/>
                <a:cs typeface="Aller"/>
              </a:rPr>
              <a:t> </a:t>
            </a:r>
            <a:r>
              <a:rPr lang="en-US" b="1" dirty="0" smtClean="0">
                <a:solidFill>
                  <a:srgbClr val="FF0000"/>
                </a:solidFill>
                <a:latin typeface="Aller"/>
                <a:cs typeface="Aller"/>
              </a:rPr>
              <a:t>dies May 2017</a:t>
            </a:r>
            <a:r>
              <a:rPr lang="en-US" b="1" dirty="0" smtClean="0">
                <a:solidFill>
                  <a:srgbClr val="002060"/>
                </a:solidFill>
                <a:latin typeface="Aller"/>
                <a:cs typeface="Aller"/>
              </a:rPr>
              <a:t>. RNRB is </a:t>
            </a:r>
            <a:r>
              <a:rPr lang="en-US" b="1" dirty="0" smtClean="0">
                <a:solidFill>
                  <a:srgbClr val="FF0000"/>
                </a:solidFill>
                <a:latin typeface="Aller"/>
                <a:cs typeface="Aller"/>
              </a:rPr>
              <a:t>£100,000</a:t>
            </a:r>
            <a:r>
              <a:rPr lang="en-US" b="1" dirty="0" smtClean="0">
                <a:solidFill>
                  <a:srgbClr val="002060"/>
                </a:solidFill>
                <a:latin typeface="Aller"/>
                <a:cs typeface="Aller"/>
              </a:rPr>
              <a:t>.</a:t>
            </a:r>
          </a:p>
        </p:txBody>
      </p:sp>
      <p:grpSp>
        <p:nvGrpSpPr>
          <p:cNvPr id="3" name="Mr FFT"/>
          <p:cNvGrpSpPr/>
          <p:nvPr/>
        </p:nvGrpSpPr>
        <p:grpSpPr>
          <a:xfrm>
            <a:off x="861179" y="4087258"/>
            <a:ext cx="1672700" cy="1983605"/>
            <a:chOff x="861179" y="4087258"/>
            <a:chExt cx="1672700" cy="1983605"/>
          </a:xfrm>
        </p:grpSpPr>
        <p:sp>
          <p:nvSpPr>
            <p:cNvPr id="11" name="Text Box 9"/>
            <p:cNvSpPr txBox="1">
              <a:spLocks noChangeArrowheads="1"/>
            </p:cNvSpPr>
            <p:nvPr/>
          </p:nvSpPr>
          <p:spPr bwMode="auto">
            <a:xfrm>
              <a:off x="905784" y="5486088"/>
              <a:ext cx="1628095" cy="584775"/>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sz="1600" b="1" dirty="0" smtClean="0">
                  <a:solidFill>
                    <a:srgbClr val="25004B"/>
                  </a:solidFill>
                  <a:latin typeface="Aller"/>
                  <a:cs typeface="Aller"/>
                </a:rPr>
                <a:t>Flexible Family Trust</a:t>
              </a:r>
              <a:endParaRPr lang="en-US" sz="1600" b="1" dirty="0">
                <a:solidFill>
                  <a:srgbClr val="25004B"/>
                </a:solidFill>
                <a:latin typeface="Aller"/>
                <a:cs typeface="Aller"/>
              </a:endParaRPr>
            </a:p>
          </p:txBody>
        </p:sp>
        <p:sp>
          <p:nvSpPr>
            <p:cNvPr id="10" name="Mr FFT"/>
            <p:cNvSpPr>
              <a:spLocks noChangeArrowheads="1"/>
            </p:cNvSpPr>
            <p:nvPr/>
          </p:nvSpPr>
          <p:spPr bwMode="auto">
            <a:xfrm>
              <a:off x="861179" y="4087258"/>
              <a:ext cx="1672700" cy="1504990"/>
            </a:xfrm>
            <a:prstGeom prst="horizontalScroll">
              <a:avLst>
                <a:gd name="adj" fmla="val 0"/>
              </a:avLst>
            </a:prstGeom>
            <a:blipFill rotWithShape="1">
              <a:blip r:embed="rId18"/>
              <a:stretch>
                <a:fillRect/>
              </a:stretch>
            </a:blipFill>
            <a:ln w="9525">
              <a:noFill/>
              <a:miter lim="800000"/>
              <a:headEnd/>
              <a:tailEnd/>
            </a:ln>
          </p:spPr>
          <p:txBody>
            <a:bodyPr wrap="none" anchor="ctr">
              <a:prstTxWarp prst="textNoShape">
                <a:avLst/>
              </a:prstTxWarp>
            </a:bodyPr>
            <a:lstStyle/>
            <a:p>
              <a:pPr>
                <a:buFontTx/>
                <a:buChar char="•"/>
              </a:pPr>
              <a:endParaRPr lang="en-GB" sz="2400" b="1" dirty="0"/>
            </a:p>
          </p:txBody>
        </p:sp>
      </p:grpSp>
      <p:grpSp>
        <p:nvGrpSpPr>
          <p:cNvPr id="37" name="Mrs FFT"/>
          <p:cNvGrpSpPr/>
          <p:nvPr/>
        </p:nvGrpSpPr>
        <p:grpSpPr>
          <a:xfrm>
            <a:off x="6359320" y="4088933"/>
            <a:ext cx="1672700" cy="1983605"/>
            <a:chOff x="861179" y="4087258"/>
            <a:chExt cx="1672700" cy="1983605"/>
          </a:xfrm>
        </p:grpSpPr>
        <p:sp>
          <p:nvSpPr>
            <p:cNvPr id="38" name="Text Box 9"/>
            <p:cNvSpPr txBox="1">
              <a:spLocks noChangeArrowheads="1"/>
            </p:cNvSpPr>
            <p:nvPr/>
          </p:nvSpPr>
          <p:spPr bwMode="auto">
            <a:xfrm>
              <a:off x="905784" y="5486088"/>
              <a:ext cx="1628095" cy="584775"/>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sz="1600" b="1" dirty="0" smtClean="0">
                  <a:solidFill>
                    <a:srgbClr val="25004B"/>
                  </a:solidFill>
                  <a:latin typeface="Aller"/>
                  <a:cs typeface="Aller"/>
                </a:rPr>
                <a:t>Flexible Family Trust</a:t>
              </a:r>
              <a:endParaRPr lang="en-US" sz="1600" b="1" dirty="0">
                <a:solidFill>
                  <a:srgbClr val="25004B"/>
                </a:solidFill>
                <a:latin typeface="Aller"/>
                <a:cs typeface="Aller"/>
              </a:endParaRPr>
            </a:p>
          </p:txBody>
        </p:sp>
        <p:sp>
          <p:nvSpPr>
            <p:cNvPr id="39" name="Mr FFT"/>
            <p:cNvSpPr>
              <a:spLocks noChangeArrowheads="1"/>
            </p:cNvSpPr>
            <p:nvPr/>
          </p:nvSpPr>
          <p:spPr bwMode="auto">
            <a:xfrm>
              <a:off x="861179" y="4087258"/>
              <a:ext cx="1672700" cy="1504990"/>
            </a:xfrm>
            <a:prstGeom prst="horizontalScroll">
              <a:avLst>
                <a:gd name="adj" fmla="val 0"/>
              </a:avLst>
            </a:prstGeom>
            <a:blipFill rotWithShape="1">
              <a:blip r:embed="rId18"/>
              <a:stretch>
                <a:fillRect/>
              </a:stretch>
            </a:blipFill>
            <a:ln w="9525">
              <a:noFill/>
              <a:miter lim="800000"/>
              <a:headEnd/>
              <a:tailEnd/>
            </a:ln>
          </p:spPr>
          <p:txBody>
            <a:bodyPr wrap="none" anchor="ctr">
              <a:prstTxWarp prst="textNoShape">
                <a:avLst/>
              </a:prstTxWarp>
            </a:bodyPr>
            <a:lstStyle/>
            <a:p>
              <a:pPr>
                <a:buFontTx/>
                <a:buChar char="•"/>
              </a:pPr>
              <a:endParaRPr lang="en-GB" sz="2400" b="1" dirty="0"/>
            </a:p>
          </p:txBody>
        </p:sp>
      </p:grpSp>
      <p:pic>
        <p:nvPicPr>
          <p:cNvPr id="41" name="Mr Cash"/>
          <p:cNvPicPr>
            <a:picLocks noChangeAspect="1"/>
          </p:cNvPicPr>
          <p:nvPr/>
        </p:nvPicPr>
        <p:blipFill>
          <a:blip r:embed="rId19"/>
          <a:stretch>
            <a:fillRect/>
          </a:stretch>
        </p:blipFill>
        <p:spPr>
          <a:xfrm>
            <a:off x="1626395" y="4439136"/>
            <a:ext cx="632128" cy="922288"/>
          </a:xfrm>
          <a:prstGeom prst="rect">
            <a:avLst/>
          </a:prstGeom>
        </p:spPr>
      </p:pic>
      <p:pic>
        <p:nvPicPr>
          <p:cNvPr id="43" name="House lef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20"/>
              <a:stretch>
                <a:fillRect/>
              </a:stretch>
            </p:blipFill>
          </mc:Fallback>
        </mc:AlternateContent>
        <p:spPr bwMode="auto">
          <a:xfrm>
            <a:off x="1007901" y="4483410"/>
            <a:ext cx="516504" cy="830458"/>
          </a:xfrm>
          <a:prstGeom prst="rect">
            <a:avLst/>
          </a:prstGeom>
          <a:noFill/>
          <a:ln w="9525">
            <a:noFill/>
            <a:miter lim="800000"/>
            <a:headEnd/>
            <a:tailEnd/>
          </a:ln>
        </p:spPr>
      </p:pic>
      <p:pic>
        <p:nvPicPr>
          <p:cNvPr id="44" name="Mrs Gravestone" descr="S53_1.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6"/>
              <a:stretch>
                <a:fillRect/>
              </a:stretch>
            </p:blipFill>
          </mc:Choice>
          <mc:Fallback>
            <p:blipFill>
              <a:blip r:embed="rId17"/>
              <a:stretch>
                <a:fillRect/>
              </a:stretch>
            </p:blipFill>
          </mc:Fallback>
        </mc:AlternateContent>
        <p:spPr>
          <a:xfrm>
            <a:off x="6572845" y="1495444"/>
            <a:ext cx="1296984" cy="1588442"/>
          </a:xfrm>
          <a:prstGeom prst="rect">
            <a:avLst/>
          </a:prstGeom>
        </p:spPr>
      </p:pic>
      <p:sp>
        <p:nvSpPr>
          <p:cNvPr id="45" name="Mrs dies May 21"/>
          <p:cNvSpPr/>
          <p:nvPr/>
        </p:nvSpPr>
        <p:spPr>
          <a:xfrm>
            <a:off x="4496684" y="1332519"/>
            <a:ext cx="2374900" cy="553998"/>
          </a:xfrm>
          <a:prstGeom prst="rect">
            <a:avLst/>
          </a:prstGeom>
        </p:spPr>
        <p:txBody>
          <a:bodyPr wrap="square" lIns="0" tIns="0" rIns="0" bIns="0">
            <a:spAutoFit/>
          </a:bodyPr>
          <a:lstStyle/>
          <a:p>
            <a:pPr algn="ctr">
              <a:spcAft>
                <a:spcPts val="1200"/>
              </a:spcAft>
            </a:pPr>
            <a:r>
              <a:rPr lang="en-US" b="1" dirty="0" err="1" smtClean="0">
                <a:solidFill>
                  <a:srgbClr val="002060"/>
                </a:solidFill>
                <a:latin typeface="Aller"/>
                <a:cs typeface="Aller"/>
              </a:rPr>
              <a:t>Mrs</a:t>
            </a:r>
            <a:r>
              <a:rPr lang="en-US" b="1" dirty="0" smtClean="0">
                <a:solidFill>
                  <a:srgbClr val="002060"/>
                </a:solidFill>
                <a:latin typeface="Aller"/>
                <a:cs typeface="Aller"/>
              </a:rPr>
              <a:t> </a:t>
            </a:r>
            <a:r>
              <a:rPr lang="en-US" b="1" dirty="0" smtClean="0">
                <a:solidFill>
                  <a:srgbClr val="FF0000"/>
                </a:solidFill>
                <a:latin typeface="Aller"/>
                <a:cs typeface="Aller"/>
              </a:rPr>
              <a:t>dies May 2021</a:t>
            </a:r>
            <a:r>
              <a:rPr lang="en-US" b="1" dirty="0" smtClean="0">
                <a:solidFill>
                  <a:srgbClr val="002060"/>
                </a:solidFill>
                <a:latin typeface="Aller"/>
                <a:cs typeface="Aller"/>
              </a:rPr>
              <a:t>. RNRB is </a:t>
            </a:r>
            <a:r>
              <a:rPr lang="en-US" b="1" dirty="0" smtClean="0">
                <a:solidFill>
                  <a:srgbClr val="FF0000"/>
                </a:solidFill>
                <a:latin typeface="Aller"/>
                <a:cs typeface="Aller"/>
              </a:rPr>
              <a:t>£175,000</a:t>
            </a:r>
            <a:r>
              <a:rPr lang="en-US" b="1" dirty="0" smtClean="0">
                <a:solidFill>
                  <a:srgbClr val="002060"/>
                </a:solidFill>
                <a:latin typeface="Aller"/>
                <a:cs typeface="Aller"/>
              </a:rPr>
              <a:t>.</a:t>
            </a:r>
          </a:p>
        </p:txBody>
      </p:sp>
      <p:sp>
        <p:nvSpPr>
          <p:cNvPr id="46" name="40% of £75,000"/>
          <p:cNvSpPr txBox="1"/>
          <p:nvPr/>
        </p:nvSpPr>
        <p:spPr>
          <a:xfrm>
            <a:off x="2615773" y="4192241"/>
            <a:ext cx="3723451" cy="1077218"/>
          </a:xfrm>
          <a:prstGeom prst="rect">
            <a:avLst/>
          </a:prstGeom>
          <a:noFill/>
        </p:spPr>
        <p:txBody>
          <a:bodyPr wrap="square" rtlCol="0">
            <a:spAutoFit/>
          </a:bodyPr>
          <a:lstStyle/>
          <a:p>
            <a:pPr algn="ctr"/>
            <a:r>
              <a:rPr lang="en-GB" sz="3200" b="1" dirty="0" smtClean="0">
                <a:solidFill>
                  <a:schemeClr val="accent1"/>
                </a:solidFill>
                <a:latin typeface="Aller"/>
                <a:cs typeface="Aller"/>
              </a:rPr>
              <a:t>40% of £75,000 = </a:t>
            </a:r>
            <a:r>
              <a:rPr lang="en-GB" sz="3200" b="1" dirty="0" smtClean="0">
                <a:solidFill>
                  <a:srgbClr val="FF0000"/>
                </a:solidFill>
                <a:latin typeface="Aller"/>
                <a:cs typeface="Aller"/>
              </a:rPr>
              <a:t>£30,000 IHT</a:t>
            </a:r>
            <a:r>
              <a:rPr lang="en-GB" sz="3200" b="1" dirty="0" smtClean="0">
                <a:solidFill>
                  <a:schemeClr val="accent1"/>
                </a:solidFill>
                <a:latin typeface="Aller"/>
                <a:cs typeface="Aller"/>
              </a:rPr>
              <a:t>.</a:t>
            </a:r>
            <a:endParaRPr lang="en-US" sz="3200" b="1" dirty="0" smtClean="0">
              <a:solidFill>
                <a:schemeClr val="accent1"/>
              </a:solidFill>
              <a:latin typeface="Aller"/>
              <a:cs typeface="Aller"/>
            </a:endParaRPr>
          </a:p>
        </p:txBody>
      </p:sp>
      <p:pic>
        <p:nvPicPr>
          <p:cNvPr id="47" name="Mrs Cash"/>
          <p:cNvPicPr>
            <a:picLocks noChangeAspect="1"/>
          </p:cNvPicPr>
          <p:nvPr/>
        </p:nvPicPr>
        <p:blipFill>
          <a:blip r:embed="rId19"/>
          <a:stretch>
            <a:fillRect/>
          </a:stretch>
        </p:blipFill>
        <p:spPr>
          <a:xfrm flipH="1">
            <a:off x="7151782" y="4411255"/>
            <a:ext cx="664607" cy="922288"/>
          </a:xfrm>
          <a:prstGeom prst="rect">
            <a:avLst/>
          </a:prstGeom>
        </p:spPr>
      </p:pic>
      <p:pic>
        <p:nvPicPr>
          <p:cNvPr id="48" name="House right" descr="hous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20"/>
              <a:stretch>
                <a:fillRect/>
              </a:stretch>
            </p:blipFill>
          </mc:Fallback>
        </mc:AlternateContent>
        <p:spPr bwMode="auto">
          <a:xfrm flipH="1">
            <a:off x="6654853" y="4455529"/>
            <a:ext cx="543042" cy="830458"/>
          </a:xfrm>
          <a:prstGeom prst="rect">
            <a:avLst/>
          </a:prstGeom>
          <a:noFill/>
          <a:ln w="9525">
            <a:noFill/>
            <a:miter lim="800000"/>
            <a:headEnd/>
            <a:tailEnd/>
          </a:ln>
        </p:spPr>
      </p:pic>
    </p:spTree>
    <p:extLst>
      <p:ext uri="{BB962C8B-B14F-4D97-AF65-F5344CB8AC3E}">
        <p14:creationId xmlns:p14="http://schemas.microsoft.com/office/powerpoint/2010/main" val="5918788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34">
                                            <p:txEl>
                                              <p:pRg st="0" end="0"/>
                                            </p:txEl>
                                          </p:spTgt>
                                        </p:tgtEl>
                                        <p:attrNameLst>
                                          <p:attrName>style.visibility</p:attrName>
                                        </p:attrNameLst>
                                      </p:cBhvr>
                                      <p:to>
                                        <p:strVal val="visible"/>
                                      </p:to>
                                    </p:set>
                                    <p:animEffect transition="in" filter="fade">
                                      <p:cBhvr>
                                        <p:cTn id="32" dur="500"/>
                                        <p:tgtEl>
                                          <p:spTgt spid="34">
                                            <p:txEl>
                                              <p:pRg st="0" end="0"/>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45">
                                            <p:txEl>
                                              <p:pRg st="0" end="0"/>
                                            </p:txEl>
                                          </p:spTgt>
                                        </p:tgtEl>
                                        <p:attrNameLst>
                                          <p:attrName>style.visibility</p:attrName>
                                        </p:attrNameLst>
                                      </p:cBhvr>
                                      <p:to>
                                        <p:strVal val="visible"/>
                                      </p:to>
                                    </p:set>
                                    <p:animEffect transition="in" filter="fade">
                                      <p:cBhvr>
                                        <p:cTn id="55" dur="500"/>
                                        <p:tgtEl>
                                          <p:spTgt spid="45">
                                            <p:txEl>
                                              <p:pRg st="0" end="0"/>
                                            </p:txEl>
                                          </p:spTgt>
                                        </p:tgtEl>
                                      </p:cBhvr>
                                    </p:animEffect>
                                  </p:childTnLst>
                                </p:cTn>
                              </p:par>
                              <p:par>
                                <p:cTn id="56" presetID="10" presetClass="exit" presetSubtype="0" fill="hold" nodeType="with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10"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par>
                                <p:cTn id="66" presetID="10" presetClass="entr" presetSubtype="0" fill="hold"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6" grpId="0"/>
      <p:bldP spid="26" grpId="1"/>
      <p:bldP spid="33" grpId="0"/>
      <p:bldP spid="34" grpId="0" build="p"/>
      <p:bldP spid="45" grpId="0" build="p"/>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338" y="166810"/>
            <a:ext cx="8640660" cy="1107996"/>
          </a:xfrm>
          <a:prstGeom prst="rect">
            <a:avLst/>
          </a:prstGeom>
          <a:noFill/>
        </p:spPr>
        <p:txBody>
          <a:bodyPr wrap="square" lIns="0" tIns="0" rIns="0" bIns="0" rtlCol="0">
            <a:spAutoFit/>
          </a:bodyPr>
          <a:lstStyle/>
          <a:p>
            <a:pPr algn="ctr"/>
            <a:r>
              <a:rPr lang="en-GB" sz="3600" b="1" dirty="0" smtClean="0">
                <a:solidFill>
                  <a:srgbClr val="25004B"/>
                </a:solidFill>
                <a:latin typeface="Aller"/>
                <a:cs typeface="Aller"/>
              </a:rPr>
              <a:t>The </a:t>
            </a:r>
            <a:r>
              <a:rPr lang="en-GB" sz="3600" b="1" dirty="0" smtClean="0">
                <a:solidFill>
                  <a:srgbClr val="FF0000"/>
                </a:solidFill>
                <a:latin typeface="Aller"/>
                <a:cs typeface="Aller"/>
              </a:rPr>
              <a:t>CWTT Flexible Family Trust </a:t>
            </a:r>
            <a:r>
              <a:rPr lang="en-GB" sz="3600" b="1" dirty="0" smtClean="0">
                <a:solidFill>
                  <a:srgbClr val="25004B"/>
                </a:solidFill>
                <a:latin typeface="Aller"/>
                <a:cs typeface="Aller"/>
              </a:rPr>
              <a:t>can cater for…</a:t>
            </a:r>
            <a:endParaRPr lang="en-US" sz="3600" b="1" dirty="0">
              <a:solidFill>
                <a:srgbClr val="25004B"/>
              </a:solidFill>
              <a:latin typeface="Aller"/>
              <a:cs typeface="Aller"/>
            </a:endParaRPr>
          </a:p>
        </p:txBody>
      </p:sp>
      <p:sp>
        <p:nvSpPr>
          <p:cNvPr id="4" name="TextBox 3"/>
          <p:cNvSpPr txBox="1"/>
          <p:nvPr/>
        </p:nvSpPr>
        <p:spPr>
          <a:xfrm>
            <a:off x="1041972" y="1860180"/>
            <a:ext cx="7004119" cy="3877985"/>
          </a:xfrm>
          <a:prstGeom prst="rect">
            <a:avLst/>
          </a:prstGeom>
          <a:noFill/>
        </p:spPr>
        <p:txBody>
          <a:bodyPr wrap="square" lIns="0" tIns="0" rIns="0" bIns="0" rtlCol="0">
            <a:spAutoFit/>
          </a:bodyPr>
          <a:lstStyle/>
          <a:p>
            <a:pPr marL="571500" indent="-571500">
              <a:buFont typeface="Arial" panose="020B0604020202020204" pitchFamily="34" charset="0"/>
              <a:buChar char="•"/>
            </a:pPr>
            <a:r>
              <a:rPr lang="en-GB" sz="3600" b="1" dirty="0" smtClean="0">
                <a:solidFill>
                  <a:srgbClr val="25004B"/>
                </a:solidFill>
                <a:latin typeface="Aller"/>
                <a:cs typeface="Aller"/>
              </a:rPr>
              <a:t>Married couples.</a:t>
            </a:r>
          </a:p>
          <a:p>
            <a:pPr marL="571500" indent="-571500">
              <a:buFont typeface="Arial" panose="020B0604020202020204" pitchFamily="34" charset="0"/>
              <a:buChar char="•"/>
            </a:pPr>
            <a:endParaRPr lang="en-GB" sz="3600" b="1" dirty="0" smtClean="0">
              <a:solidFill>
                <a:srgbClr val="25004B"/>
              </a:solidFill>
              <a:latin typeface="Aller"/>
              <a:cs typeface="Aller"/>
            </a:endParaRPr>
          </a:p>
          <a:p>
            <a:pPr marL="571500" indent="-571500">
              <a:buFont typeface="Arial" panose="020B0604020202020204" pitchFamily="34" charset="0"/>
              <a:buChar char="•"/>
            </a:pPr>
            <a:r>
              <a:rPr lang="en-GB" sz="3600" b="1" dirty="0" smtClean="0">
                <a:solidFill>
                  <a:srgbClr val="25004B"/>
                </a:solidFill>
                <a:latin typeface="Aller"/>
                <a:cs typeface="Aller"/>
              </a:rPr>
              <a:t>Unmarried couples.</a:t>
            </a:r>
          </a:p>
          <a:p>
            <a:pPr marL="571500" indent="-571500">
              <a:buFont typeface="Arial" panose="020B0604020202020204" pitchFamily="34" charset="0"/>
              <a:buChar char="•"/>
            </a:pPr>
            <a:endParaRPr lang="en-GB" sz="3600" b="1" dirty="0" smtClean="0">
              <a:solidFill>
                <a:srgbClr val="25004B"/>
              </a:solidFill>
              <a:latin typeface="Aller"/>
              <a:cs typeface="Aller"/>
            </a:endParaRPr>
          </a:p>
          <a:p>
            <a:pPr marL="571500" indent="-571500">
              <a:buFont typeface="Arial" panose="020B0604020202020204" pitchFamily="34" charset="0"/>
              <a:buChar char="•"/>
            </a:pPr>
            <a:r>
              <a:rPr lang="en-GB" sz="3600" b="1" dirty="0" smtClean="0">
                <a:solidFill>
                  <a:srgbClr val="25004B"/>
                </a:solidFill>
                <a:latin typeface="Aller"/>
                <a:cs typeface="Aller"/>
              </a:rPr>
              <a:t>Singles. </a:t>
            </a:r>
          </a:p>
          <a:p>
            <a:pPr marL="571500" indent="-571500">
              <a:buFont typeface="Arial" panose="020B0604020202020204" pitchFamily="34" charset="0"/>
              <a:buChar char="•"/>
            </a:pPr>
            <a:endParaRPr lang="en-GB" sz="3600" b="1" dirty="0">
              <a:solidFill>
                <a:srgbClr val="25004B"/>
              </a:solidFill>
              <a:latin typeface="Aller"/>
              <a:cs typeface="Aller"/>
            </a:endParaRPr>
          </a:p>
          <a:p>
            <a:pPr algn="ctr"/>
            <a:r>
              <a:rPr lang="en-GB" sz="3600" b="1" dirty="0" smtClean="0">
                <a:solidFill>
                  <a:srgbClr val="25004B"/>
                </a:solidFill>
                <a:latin typeface="Aller"/>
                <a:cs typeface="Aller"/>
              </a:rPr>
              <a:t>That is ‘</a:t>
            </a:r>
            <a:r>
              <a:rPr lang="en-GB" sz="3600" b="1" dirty="0" smtClean="0">
                <a:solidFill>
                  <a:srgbClr val="FF0000"/>
                </a:solidFill>
                <a:latin typeface="Aller"/>
                <a:cs typeface="Aller"/>
              </a:rPr>
              <a:t>everyone</a:t>
            </a:r>
            <a:r>
              <a:rPr lang="en-GB" sz="3600" b="1" dirty="0" smtClean="0">
                <a:solidFill>
                  <a:srgbClr val="25004B"/>
                </a:solidFill>
                <a:latin typeface="Aller"/>
                <a:cs typeface="Aller"/>
              </a:rPr>
              <a:t>’!</a:t>
            </a:r>
          </a:p>
        </p:txBody>
      </p:sp>
    </p:spTree>
    <p:extLst>
      <p:ext uri="{BB962C8B-B14F-4D97-AF65-F5344CB8AC3E}">
        <p14:creationId xmlns:p14="http://schemas.microsoft.com/office/powerpoint/2010/main" val="34290231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4294967295"/>
          </p:nvPr>
        </p:nvSpPr>
        <p:spPr>
          <a:xfrm>
            <a:off x="708102" y="1797283"/>
            <a:ext cx="7878335" cy="1458943"/>
          </a:xfrm>
          <a:prstGeom prst="rect">
            <a:avLst/>
          </a:prstGeom>
        </p:spPr>
        <p:txBody>
          <a:bodyPr>
            <a:noAutofit/>
          </a:bodyPr>
          <a:lstStyle/>
          <a:p>
            <a:r>
              <a:rPr lang="en-US" sz="3300" dirty="0">
                <a:solidFill>
                  <a:srgbClr val="25004B"/>
                </a:solidFill>
                <a:latin typeface="Aller"/>
                <a:cs typeface="Aller"/>
              </a:rPr>
              <a:t>Currently £155 for any estate value. (Or £215 if personal application).</a:t>
            </a:r>
            <a:endParaRPr lang="en-GB" sz="3300" dirty="0">
              <a:solidFill>
                <a:srgbClr val="002060"/>
              </a:solidFill>
              <a:latin typeface="Aller"/>
            </a:endParaRPr>
          </a:p>
        </p:txBody>
      </p:sp>
      <p:sp>
        <p:nvSpPr>
          <p:cNvPr id="3" name="Content Placeholder 2"/>
          <p:cNvSpPr txBox="1">
            <a:spLocks/>
          </p:cNvSpPr>
          <p:nvPr/>
        </p:nvSpPr>
        <p:spPr>
          <a:xfrm>
            <a:off x="708103" y="60451"/>
            <a:ext cx="7878335" cy="59240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300" b="1" dirty="0">
                <a:solidFill>
                  <a:srgbClr val="25004B"/>
                </a:solidFill>
                <a:latin typeface="Aller"/>
                <a:cs typeface="Aller"/>
              </a:rPr>
              <a:t>Increase in Probate Fees (Court Fees).</a:t>
            </a:r>
            <a:endParaRPr lang="en-GB" sz="3300" b="1" dirty="0">
              <a:solidFill>
                <a:srgbClr val="002060"/>
              </a:solidFill>
              <a:latin typeface="Aller"/>
            </a:endParaRPr>
          </a:p>
        </p:txBody>
      </p:sp>
    </p:spTree>
    <p:extLst>
      <p:ext uri="{BB962C8B-B14F-4D97-AF65-F5344CB8AC3E}">
        <p14:creationId xmlns:p14="http://schemas.microsoft.com/office/powerpoint/2010/main" val="14993243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337" y="158571"/>
            <a:ext cx="7004119" cy="553998"/>
          </a:xfrm>
          <a:prstGeom prst="rect">
            <a:avLst/>
          </a:prstGeom>
          <a:noFill/>
        </p:spPr>
        <p:txBody>
          <a:bodyPr wrap="square" lIns="0" tIns="0" rIns="0" bIns="0" rtlCol="0">
            <a:spAutoFit/>
          </a:bodyPr>
          <a:lstStyle/>
          <a:p>
            <a:pPr algn="ctr"/>
            <a:r>
              <a:rPr lang="en-GB" sz="3600" b="1" dirty="0" smtClean="0">
                <a:solidFill>
                  <a:srgbClr val="25004B"/>
                </a:solidFill>
                <a:latin typeface="Aller"/>
                <a:cs typeface="Aller"/>
              </a:rPr>
              <a:t>Agenda</a:t>
            </a:r>
            <a:endParaRPr lang="en-US" sz="3600" b="1" dirty="0">
              <a:solidFill>
                <a:srgbClr val="25004B"/>
              </a:solidFill>
              <a:latin typeface="Aller"/>
              <a:cs typeface="Aller"/>
            </a:endParaRPr>
          </a:p>
        </p:txBody>
      </p:sp>
      <p:sp>
        <p:nvSpPr>
          <p:cNvPr id="4" name="Rectangle 3"/>
          <p:cNvSpPr/>
          <p:nvPr/>
        </p:nvSpPr>
        <p:spPr>
          <a:xfrm>
            <a:off x="298746" y="1053250"/>
            <a:ext cx="8598193" cy="4401205"/>
          </a:xfrm>
          <a:prstGeom prst="rect">
            <a:avLst/>
          </a:prstGeom>
        </p:spPr>
        <p:txBody>
          <a:bodyPr wrap="square">
            <a:spAutoFit/>
          </a:bodyPr>
          <a:lstStyle/>
          <a:p>
            <a:pPr marL="285750" indent="-285750">
              <a:buFont typeface="Arial" panose="020B0604020202020204" pitchFamily="34" charset="0"/>
              <a:buChar char="•"/>
            </a:pPr>
            <a:r>
              <a:rPr lang="en-GB" sz="2800" b="1" dirty="0" smtClean="0">
                <a:solidFill>
                  <a:schemeClr val="accent1"/>
                </a:solidFill>
                <a:latin typeface="Aller"/>
              </a:rPr>
              <a:t>Can your client still have the protection afforded by a Discretionary Trust and benefit from the RNRB?</a:t>
            </a:r>
          </a:p>
          <a:p>
            <a:pPr marL="285750" indent="-285750">
              <a:buFont typeface="Arial" panose="020B0604020202020204" pitchFamily="34" charset="0"/>
              <a:buChar char="•"/>
            </a:pPr>
            <a:endParaRPr lang="en-GB" sz="2800" b="1" dirty="0" smtClean="0">
              <a:solidFill>
                <a:schemeClr val="accent1"/>
              </a:solidFill>
              <a:latin typeface="Aller"/>
            </a:endParaRPr>
          </a:p>
          <a:p>
            <a:pPr marL="285750" indent="-285750">
              <a:buFont typeface="Arial" panose="020B0604020202020204" pitchFamily="34" charset="0"/>
              <a:buChar char="•"/>
            </a:pPr>
            <a:r>
              <a:rPr lang="en-GB" sz="2800" b="1" dirty="0" smtClean="0">
                <a:solidFill>
                  <a:schemeClr val="accent1"/>
                </a:solidFill>
                <a:latin typeface="Aller"/>
              </a:rPr>
              <a:t>Can people who have settled their home into as asset protection trust (PPPT) benefit from the RNRB?</a:t>
            </a:r>
          </a:p>
          <a:p>
            <a:pPr marL="285750" indent="-285750">
              <a:buFont typeface="Arial" panose="020B0604020202020204" pitchFamily="34" charset="0"/>
              <a:buChar char="•"/>
            </a:pPr>
            <a:endParaRPr lang="en-GB" sz="2800" b="1" dirty="0">
              <a:solidFill>
                <a:schemeClr val="accent1"/>
              </a:solidFill>
              <a:latin typeface="Aller"/>
            </a:endParaRPr>
          </a:p>
          <a:p>
            <a:pPr marL="285750" indent="-285750">
              <a:buFont typeface="Arial" panose="020B0604020202020204" pitchFamily="34" charset="0"/>
              <a:buChar char="•"/>
            </a:pPr>
            <a:r>
              <a:rPr lang="en-GB" sz="2800" b="1" dirty="0" smtClean="0">
                <a:solidFill>
                  <a:schemeClr val="accent1"/>
                </a:solidFill>
                <a:latin typeface="Aller"/>
              </a:rPr>
              <a:t>Are there any strategies whereby we can reduce the effect of the new Probate Fees?</a:t>
            </a:r>
          </a:p>
        </p:txBody>
      </p:sp>
    </p:spTree>
    <p:extLst>
      <p:ext uri="{BB962C8B-B14F-4D97-AF65-F5344CB8AC3E}">
        <p14:creationId xmlns:p14="http://schemas.microsoft.com/office/powerpoint/2010/main" val="32304217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66913" y="43966"/>
            <a:ext cx="7878335" cy="59240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300" b="1" dirty="0">
                <a:solidFill>
                  <a:srgbClr val="002060"/>
                </a:solidFill>
                <a:latin typeface="Aller"/>
                <a:cs typeface="Aller"/>
              </a:rPr>
              <a:t>Increase in Probate Fees (Court Fees).</a:t>
            </a:r>
            <a:endParaRPr lang="en-GB" sz="3300" b="1" dirty="0">
              <a:solidFill>
                <a:srgbClr val="002060"/>
              </a:solidFill>
              <a:latin typeface="Aller"/>
            </a:endParaRPr>
          </a:p>
        </p:txBody>
      </p:sp>
      <p:graphicFrame>
        <p:nvGraphicFramePr>
          <p:cNvPr id="4" name="Table 3"/>
          <p:cNvGraphicFramePr>
            <a:graphicFrameLocks noGrp="1"/>
          </p:cNvGraphicFramePr>
          <p:nvPr>
            <p:extLst/>
          </p:nvPr>
        </p:nvGraphicFramePr>
        <p:xfrm>
          <a:off x="399428" y="1227432"/>
          <a:ext cx="8372792" cy="4044600"/>
        </p:xfrm>
        <a:graphic>
          <a:graphicData uri="http://schemas.openxmlformats.org/drawingml/2006/table">
            <a:tbl>
              <a:tblPr firstRow="1" bandRow="1">
                <a:tableStyleId>{5C22544A-7EE6-4342-B048-85BDC9FD1C3A}</a:tableStyleId>
              </a:tblPr>
              <a:tblGrid>
                <a:gridCol w="2093198"/>
                <a:gridCol w="2093198"/>
                <a:gridCol w="2093198"/>
                <a:gridCol w="2093198"/>
              </a:tblGrid>
              <a:tr h="4683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latin typeface="Aller"/>
                        </a:rPr>
                        <a:t>Value of estate.</a:t>
                      </a:r>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latin typeface="Aller"/>
                        </a:rPr>
                        <a:t>Planned fee.</a:t>
                      </a:r>
                    </a:p>
                  </a:txBody>
                  <a:tcPr marL="68580" marR="68580" marT="34290" marB="34290"/>
                </a:tc>
                <a:tc>
                  <a:txBody>
                    <a:bodyPr/>
                    <a:lstStyle/>
                    <a:p>
                      <a:r>
                        <a:rPr lang="en-GB" sz="1400" dirty="0" smtClean="0">
                          <a:latin typeface="Aller"/>
                        </a:rPr>
                        <a:t>Increase £.</a:t>
                      </a:r>
                      <a:endParaRPr lang="en-US" sz="1400" dirty="0">
                        <a:latin typeface="Aller"/>
                      </a:endParaRPr>
                    </a:p>
                  </a:txBody>
                  <a:tcPr marL="68580" marR="68580" marT="34290" marB="34290"/>
                </a:tc>
                <a:tc>
                  <a:txBody>
                    <a:bodyPr/>
                    <a:lstStyle/>
                    <a:p>
                      <a:r>
                        <a:rPr lang="en-GB" sz="1400" dirty="0" smtClean="0">
                          <a:latin typeface="Aller"/>
                        </a:rPr>
                        <a:t>Percentage Increase.</a:t>
                      </a:r>
                      <a:endParaRPr lang="en-US" sz="1400" dirty="0">
                        <a:latin typeface="Aller"/>
                      </a:endParaRPr>
                    </a:p>
                  </a:txBody>
                  <a:tcPr marL="68580" marR="68580" marT="34290" marB="34290"/>
                </a:tc>
              </a:tr>
              <a:tr h="468360">
                <a:tc>
                  <a:txBody>
                    <a:bodyPr/>
                    <a:lstStyle/>
                    <a:p>
                      <a:r>
                        <a:rPr lang="en-US" sz="1800" b="1" dirty="0">
                          <a:solidFill>
                            <a:srgbClr val="002060"/>
                          </a:solidFill>
                          <a:latin typeface="Aller"/>
                        </a:rPr>
                        <a:t>Less than £50,000</a:t>
                      </a:r>
                    </a:p>
                  </a:txBody>
                  <a:tcPr marL="68580" marR="68580" marT="34290" marB="34290" anchor="ctr"/>
                </a:tc>
                <a:tc>
                  <a:txBody>
                    <a:bodyPr/>
                    <a:lstStyle/>
                    <a:p>
                      <a:r>
                        <a:rPr lang="en-US" sz="1800" b="1" dirty="0">
                          <a:solidFill>
                            <a:srgbClr val="002060"/>
                          </a:solidFill>
                          <a:latin typeface="Aller"/>
                        </a:rPr>
                        <a:t>£0</a:t>
                      </a:r>
                    </a:p>
                  </a:txBody>
                  <a:tcPr marL="68580" marR="68580" marT="34290" marB="34290" anchor="ctr"/>
                </a:tc>
                <a:tc>
                  <a:txBody>
                    <a:bodyPr/>
                    <a:lstStyle/>
                    <a:p>
                      <a:r>
                        <a:rPr lang="en-US" sz="1800" b="1" dirty="0" smtClean="0">
                          <a:solidFill>
                            <a:srgbClr val="002060"/>
                          </a:solidFill>
                          <a:latin typeface="Aller"/>
                        </a:rPr>
                        <a:t>£-155</a:t>
                      </a:r>
                      <a:endParaRPr lang="en-US" sz="1800" b="1" dirty="0">
                        <a:solidFill>
                          <a:srgbClr val="002060"/>
                        </a:solidFill>
                        <a:latin typeface="Aller"/>
                      </a:endParaRPr>
                    </a:p>
                  </a:txBody>
                  <a:tcPr marL="68580" marR="68580" marT="34290" marB="34290" anchor="ctr"/>
                </a:tc>
                <a:tc>
                  <a:txBody>
                    <a:bodyPr/>
                    <a:lstStyle/>
                    <a:p>
                      <a:endParaRPr lang="en-US" sz="1800" b="1" dirty="0">
                        <a:latin typeface="Aller"/>
                      </a:endParaRPr>
                    </a:p>
                  </a:txBody>
                  <a:tcPr marL="68580" marR="68580" marT="34290" marB="34290"/>
                </a:tc>
              </a:tr>
              <a:tr h="468360">
                <a:tc>
                  <a:txBody>
                    <a:bodyPr/>
                    <a:lstStyle/>
                    <a:p>
                      <a:r>
                        <a:rPr lang="en-US" sz="1800" b="1" dirty="0">
                          <a:solidFill>
                            <a:srgbClr val="002060"/>
                          </a:solidFill>
                          <a:latin typeface="Aller"/>
                        </a:rPr>
                        <a:t>£50,000 to £300,000</a:t>
                      </a:r>
                    </a:p>
                  </a:txBody>
                  <a:tcPr marL="68580" marR="68580" marT="34290" marB="34290" anchor="ctr"/>
                </a:tc>
                <a:tc>
                  <a:txBody>
                    <a:bodyPr/>
                    <a:lstStyle/>
                    <a:p>
                      <a:r>
                        <a:rPr lang="en-US" sz="1800" b="1" dirty="0">
                          <a:solidFill>
                            <a:srgbClr val="002060"/>
                          </a:solidFill>
                          <a:latin typeface="Aller"/>
                        </a:rPr>
                        <a:t>£300</a:t>
                      </a:r>
                    </a:p>
                  </a:txBody>
                  <a:tcPr marL="68580" marR="68580" marT="34290" marB="34290" anchor="ctr"/>
                </a:tc>
                <a:tc>
                  <a:txBody>
                    <a:bodyPr/>
                    <a:lstStyle/>
                    <a:p>
                      <a:r>
                        <a:rPr lang="en-US" sz="1800" b="1" dirty="0" smtClean="0">
                          <a:solidFill>
                            <a:srgbClr val="002060"/>
                          </a:solidFill>
                          <a:latin typeface="Aller"/>
                        </a:rPr>
                        <a:t>£145</a:t>
                      </a:r>
                      <a:endParaRPr lang="en-US" sz="1800" b="1" dirty="0">
                        <a:solidFill>
                          <a:srgbClr val="002060"/>
                        </a:solidFill>
                        <a:latin typeface="Aller"/>
                      </a:endParaRPr>
                    </a:p>
                  </a:txBody>
                  <a:tcPr marL="68580" marR="68580" marT="34290" marB="34290" anchor="ctr"/>
                </a:tc>
                <a:tc>
                  <a:txBody>
                    <a:bodyPr/>
                    <a:lstStyle/>
                    <a:p>
                      <a:r>
                        <a:rPr lang="en-GB" sz="1800" b="1" dirty="0" smtClean="0">
                          <a:solidFill>
                            <a:srgbClr val="FF0000"/>
                          </a:solidFill>
                          <a:latin typeface="Aller"/>
                        </a:rPr>
                        <a:t>93.55%</a:t>
                      </a:r>
                      <a:endParaRPr lang="en-US" sz="1800" b="1" dirty="0">
                        <a:solidFill>
                          <a:srgbClr val="FF0000"/>
                        </a:solidFill>
                        <a:latin typeface="Aller"/>
                      </a:endParaRPr>
                    </a:p>
                  </a:txBody>
                  <a:tcPr marL="68580" marR="68580" marT="34290" marB="34290"/>
                </a:tc>
              </a:tr>
              <a:tr h="468360">
                <a:tc>
                  <a:txBody>
                    <a:bodyPr/>
                    <a:lstStyle/>
                    <a:p>
                      <a:r>
                        <a:rPr lang="en-US" sz="1800" b="1" dirty="0">
                          <a:solidFill>
                            <a:srgbClr val="002060"/>
                          </a:solidFill>
                          <a:latin typeface="Aller"/>
                        </a:rPr>
                        <a:t>£300,000 to £500,000</a:t>
                      </a:r>
                    </a:p>
                  </a:txBody>
                  <a:tcPr marL="68580" marR="68580" marT="34290" marB="34290" anchor="ctr"/>
                </a:tc>
                <a:tc>
                  <a:txBody>
                    <a:bodyPr/>
                    <a:lstStyle/>
                    <a:p>
                      <a:r>
                        <a:rPr lang="en-US" sz="1800" b="1" dirty="0">
                          <a:solidFill>
                            <a:srgbClr val="002060"/>
                          </a:solidFill>
                          <a:latin typeface="Aller"/>
                        </a:rPr>
                        <a:t>£</a:t>
                      </a:r>
                      <a:r>
                        <a:rPr lang="en-US" sz="1800" b="1" dirty="0" smtClean="0">
                          <a:solidFill>
                            <a:srgbClr val="002060"/>
                          </a:solidFill>
                          <a:latin typeface="Aller"/>
                        </a:rPr>
                        <a:t>1,000</a:t>
                      </a:r>
                      <a:endParaRPr lang="en-US" sz="1800" b="1" dirty="0">
                        <a:solidFill>
                          <a:srgbClr val="002060"/>
                        </a:solidFill>
                        <a:latin typeface="Aller"/>
                      </a:endParaRPr>
                    </a:p>
                  </a:txBody>
                  <a:tcPr marL="68580" marR="68580" marT="34290" marB="34290" anchor="ctr"/>
                </a:tc>
                <a:tc>
                  <a:txBody>
                    <a:bodyPr/>
                    <a:lstStyle/>
                    <a:p>
                      <a:r>
                        <a:rPr lang="en-US" sz="1800" b="1" dirty="0" smtClean="0">
                          <a:solidFill>
                            <a:srgbClr val="002060"/>
                          </a:solidFill>
                          <a:latin typeface="Aller"/>
                        </a:rPr>
                        <a:t>£845</a:t>
                      </a:r>
                      <a:endParaRPr lang="en-US" sz="1800" b="1" dirty="0">
                        <a:solidFill>
                          <a:srgbClr val="002060"/>
                        </a:solidFill>
                        <a:latin typeface="Aller"/>
                      </a:endParaRPr>
                    </a:p>
                  </a:txBody>
                  <a:tcPr marL="68580" marR="68580" marT="34290" marB="34290" anchor="ctr"/>
                </a:tc>
                <a:tc>
                  <a:txBody>
                    <a:bodyPr/>
                    <a:lstStyle/>
                    <a:p>
                      <a:r>
                        <a:rPr lang="en-GB" sz="1800" b="1" dirty="0" smtClean="0">
                          <a:solidFill>
                            <a:srgbClr val="FF0000"/>
                          </a:solidFill>
                          <a:latin typeface="Aller"/>
                        </a:rPr>
                        <a:t>545.16%</a:t>
                      </a:r>
                      <a:endParaRPr lang="en-US" sz="1800" b="1" dirty="0">
                        <a:solidFill>
                          <a:srgbClr val="FF0000"/>
                        </a:solidFill>
                        <a:latin typeface="Aller"/>
                      </a:endParaRPr>
                    </a:p>
                  </a:txBody>
                  <a:tcPr marL="68580" marR="68580" marT="34290" marB="34290"/>
                </a:tc>
              </a:tr>
              <a:tr h="468360">
                <a:tc>
                  <a:txBody>
                    <a:bodyPr/>
                    <a:lstStyle/>
                    <a:p>
                      <a:r>
                        <a:rPr lang="en-US" sz="1800" b="1" dirty="0">
                          <a:solidFill>
                            <a:srgbClr val="002060"/>
                          </a:solidFill>
                          <a:latin typeface="Aller"/>
                        </a:rPr>
                        <a:t>£500,000 to £1m</a:t>
                      </a:r>
                    </a:p>
                  </a:txBody>
                  <a:tcPr marL="68580" marR="68580" marT="34290" marB="34290" anchor="ctr"/>
                </a:tc>
                <a:tc>
                  <a:txBody>
                    <a:bodyPr/>
                    <a:lstStyle/>
                    <a:p>
                      <a:r>
                        <a:rPr lang="en-US" sz="1800" b="1" dirty="0">
                          <a:solidFill>
                            <a:srgbClr val="002060"/>
                          </a:solidFill>
                          <a:latin typeface="Aller"/>
                        </a:rPr>
                        <a:t>£4,000</a:t>
                      </a:r>
                    </a:p>
                  </a:txBody>
                  <a:tcPr marL="68580" marR="68580" marT="34290" marB="34290" anchor="ctr"/>
                </a:tc>
                <a:tc>
                  <a:txBody>
                    <a:bodyPr/>
                    <a:lstStyle/>
                    <a:p>
                      <a:r>
                        <a:rPr lang="en-US" sz="1800" b="1" dirty="0" smtClean="0">
                          <a:solidFill>
                            <a:srgbClr val="002060"/>
                          </a:solidFill>
                          <a:latin typeface="Aller"/>
                        </a:rPr>
                        <a:t>£3,845</a:t>
                      </a:r>
                      <a:endParaRPr lang="en-US" sz="1800" b="1" dirty="0">
                        <a:solidFill>
                          <a:srgbClr val="002060"/>
                        </a:solidFill>
                        <a:latin typeface="Aller"/>
                      </a:endParaRPr>
                    </a:p>
                  </a:txBody>
                  <a:tcPr marL="68580" marR="68580" marT="34290" marB="34290" anchor="ctr"/>
                </a:tc>
                <a:tc>
                  <a:txBody>
                    <a:bodyPr/>
                    <a:lstStyle/>
                    <a:p>
                      <a:r>
                        <a:rPr lang="en-GB" sz="1800" b="1" dirty="0" smtClean="0">
                          <a:solidFill>
                            <a:srgbClr val="FF0000"/>
                          </a:solidFill>
                          <a:latin typeface="Aller"/>
                        </a:rPr>
                        <a:t>2,480.65%</a:t>
                      </a:r>
                      <a:endParaRPr lang="en-US" sz="1800" b="1" dirty="0">
                        <a:solidFill>
                          <a:srgbClr val="FF0000"/>
                        </a:solidFill>
                        <a:latin typeface="Aller"/>
                      </a:endParaRPr>
                    </a:p>
                  </a:txBody>
                  <a:tcPr marL="68580" marR="68580" marT="34290" marB="34290"/>
                </a:tc>
              </a:tr>
              <a:tr h="468360">
                <a:tc>
                  <a:txBody>
                    <a:bodyPr/>
                    <a:lstStyle/>
                    <a:p>
                      <a:r>
                        <a:rPr lang="en-US" sz="1800" b="1" dirty="0">
                          <a:solidFill>
                            <a:srgbClr val="002060"/>
                          </a:solidFill>
                          <a:latin typeface="Aller"/>
                        </a:rPr>
                        <a:t>£1m to £1.6m</a:t>
                      </a:r>
                    </a:p>
                  </a:txBody>
                  <a:tcPr marL="68580" marR="68580" marT="34290" marB="34290" anchor="ctr"/>
                </a:tc>
                <a:tc>
                  <a:txBody>
                    <a:bodyPr/>
                    <a:lstStyle/>
                    <a:p>
                      <a:r>
                        <a:rPr lang="en-US" sz="1800" b="1" dirty="0">
                          <a:solidFill>
                            <a:srgbClr val="002060"/>
                          </a:solidFill>
                          <a:latin typeface="Aller"/>
                        </a:rPr>
                        <a:t>£8,000</a:t>
                      </a:r>
                    </a:p>
                  </a:txBody>
                  <a:tcPr marL="68580" marR="68580" marT="34290" marB="34290" anchor="ctr"/>
                </a:tc>
                <a:tc>
                  <a:txBody>
                    <a:bodyPr/>
                    <a:lstStyle/>
                    <a:p>
                      <a:r>
                        <a:rPr lang="en-US" sz="1800" b="1" dirty="0" smtClean="0">
                          <a:solidFill>
                            <a:srgbClr val="002060"/>
                          </a:solidFill>
                          <a:latin typeface="Aller"/>
                        </a:rPr>
                        <a:t>£7,845</a:t>
                      </a:r>
                      <a:endParaRPr lang="en-US" sz="1800" b="1" dirty="0">
                        <a:solidFill>
                          <a:srgbClr val="002060"/>
                        </a:solidFill>
                        <a:latin typeface="Aller"/>
                      </a:endParaRPr>
                    </a:p>
                  </a:txBody>
                  <a:tcPr marL="68580" marR="68580" marT="34290" marB="34290" anchor="ctr"/>
                </a:tc>
                <a:tc>
                  <a:txBody>
                    <a:bodyPr/>
                    <a:lstStyle/>
                    <a:p>
                      <a:r>
                        <a:rPr lang="en-GB" sz="1800" b="1" dirty="0" smtClean="0">
                          <a:solidFill>
                            <a:srgbClr val="FF0000"/>
                          </a:solidFill>
                          <a:latin typeface="Aller"/>
                        </a:rPr>
                        <a:t>5,061.29%</a:t>
                      </a:r>
                      <a:endParaRPr lang="en-US" sz="1800" b="1" dirty="0">
                        <a:solidFill>
                          <a:srgbClr val="FF0000"/>
                        </a:solidFill>
                        <a:latin typeface="Aller"/>
                      </a:endParaRPr>
                    </a:p>
                  </a:txBody>
                  <a:tcPr marL="68580" marR="68580" marT="34290" marB="34290"/>
                </a:tc>
              </a:tr>
              <a:tr h="468360">
                <a:tc>
                  <a:txBody>
                    <a:bodyPr/>
                    <a:lstStyle/>
                    <a:p>
                      <a:r>
                        <a:rPr lang="en-US" sz="1800" b="1" dirty="0">
                          <a:solidFill>
                            <a:srgbClr val="002060"/>
                          </a:solidFill>
                          <a:latin typeface="Aller"/>
                        </a:rPr>
                        <a:t>£1.6m to £2m</a:t>
                      </a:r>
                    </a:p>
                  </a:txBody>
                  <a:tcPr marL="68580" marR="68580" marT="34290" marB="34290" anchor="ctr"/>
                </a:tc>
                <a:tc>
                  <a:txBody>
                    <a:bodyPr/>
                    <a:lstStyle/>
                    <a:p>
                      <a:r>
                        <a:rPr lang="en-US" sz="1800" b="1" dirty="0">
                          <a:solidFill>
                            <a:srgbClr val="002060"/>
                          </a:solidFill>
                          <a:latin typeface="Aller"/>
                        </a:rPr>
                        <a:t>£12,000</a:t>
                      </a:r>
                    </a:p>
                  </a:txBody>
                  <a:tcPr marL="68580" marR="68580" marT="34290" marB="34290" anchor="ctr"/>
                </a:tc>
                <a:tc>
                  <a:txBody>
                    <a:bodyPr/>
                    <a:lstStyle/>
                    <a:p>
                      <a:r>
                        <a:rPr lang="en-US" sz="1800" b="1" dirty="0">
                          <a:solidFill>
                            <a:srgbClr val="002060"/>
                          </a:solidFill>
                          <a:latin typeface="Aller"/>
                        </a:rPr>
                        <a:t>£</a:t>
                      </a:r>
                      <a:r>
                        <a:rPr lang="en-US" sz="1800" b="1" dirty="0" smtClean="0">
                          <a:solidFill>
                            <a:srgbClr val="002060"/>
                          </a:solidFill>
                          <a:latin typeface="Aller"/>
                        </a:rPr>
                        <a:t>11,845</a:t>
                      </a:r>
                      <a:endParaRPr lang="en-US" sz="1800" b="1" dirty="0">
                        <a:solidFill>
                          <a:srgbClr val="002060"/>
                        </a:solidFill>
                        <a:latin typeface="Aller"/>
                      </a:endParaRPr>
                    </a:p>
                  </a:txBody>
                  <a:tcPr marL="68580" marR="68580" marT="34290" marB="34290" anchor="ctr"/>
                </a:tc>
                <a:tc>
                  <a:txBody>
                    <a:bodyPr/>
                    <a:lstStyle/>
                    <a:p>
                      <a:r>
                        <a:rPr lang="en-GB" sz="1800" b="1" dirty="0" smtClean="0">
                          <a:solidFill>
                            <a:srgbClr val="FF0000"/>
                          </a:solidFill>
                          <a:latin typeface="Aller"/>
                        </a:rPr>
                        <a:t>7,641.94%</a:t>
                      </a:r>
                      <a:endParaRPr lang="en-US" sz="1800" b="1" dirty="0">
                        <a:solidFill>
                          <a:srgbClr val="FF0000"/>
                        </a:solidFill>
                        <a:latin typeface="Aller"/>
                      </a:endParaRPr>
                    </a:p>
                  </a:txBody>
                  <a:tcPr marL="68580" marR="68580" marT="34290" marB="34290"/>
                </a:tc>
              </a:tr>
              <a:tr h="468360">
                <a:tc>
                  <a:txBody>
                    <a:bodyPr/>
                    <a:lstStyle/>
                    <a:p>
                      <a:r>
                        <a:rPr lang="en-US" sz="1800" b="1" dirty="0">
                          <a:solidFill>
                            <a:srgbClr val="002060"/>
                          </a:solidFill>
                          <a:latin typeface="Aller"/>
                        </a:rPr>
                        <a:t>Above £2m</a:t>
                      </a:r>
                    </a:p>
                  </a:txBody>
                  <a:tcPr marL="68580" marR="68580" marT="34290" marB="34290" anchor="ctr"/>
                </a:tc>
                <a:tc>
                  <a:txBody>
                    <a:bodyPr/>
                    <a:lstStyle/>
                    <a:p>
                      <a:r>
                        <a:rPr lang="en-US" sz="1800" b="1" dirty="0">
                          <a:solidFill>
                            <a:srgbClr val="002060"/>
                          </a:solidFill>
                          <a:latin typeface="Aller"/>
                        </a:rPr>
                        <a:t>£20,000</a:t>
                      </a:r>
                    </a:p>
                  </a:txBody>
                  <a:tcPr marL="68580" marR="68580" marT="34290" marB="34290" anchor="ctr"/>
                </a:tc>
                <a:tc>
                  <a:txBody>
                    <a:bodyPr/>
                    <a:lstStyle/>
                    <a:p>
                      <a:r>
                        <a:rPr lang="en-US" sz="1800" b="1" dirty="0" smtClean="0">
                          <a:solidFill>
                            <a:srgbClr val="002060"/>
                          </a:solidFill>
                          <a:latin typeface="Aller"/>
                        </a:rPr>
                        <a:t>£19,845</a:t>
                      </a:r>
                      <a:endParaRPr lang="en-US" sz="1800" b="1" dirty="0">
                        <a:solidFill>
                          <a:srgbClr val="002060"/>
                        </a:solidFill>
                        <a:latin typeface="Aller"/>
                      </a:endParaRPr>
                    </a:p>
                  </a:txBody>
                  <a:tcPr marL="68580" marR="68580" marT="34290" marB="34290" anchor="ctr"/>
                </a:tc>
                <a:tc>
                  <a:txBody>
                    <a:bodyPr/>
                    <a:lstStyle/>
                    <a:p>
                      <a:r>
                        <a:rPr lang="en-GB" sz="1800" b="1" dirty="0" smtClean="0">
                          <a:solidFill>
                            <a:srgbClr val="FF0000"/>
                          </a:solidFill>
                          <a:latin typeface="Aller"/>
                        </a:rPr>
                        <a:t>12,803.23%</a:t>
                      </a:r>
                      <a:endParaRPr lang="en-US" sz="1800" b="1" dirty="0">
                        <a:solidFill>
                          <a:srgbClr val="FF0000"/>
                        </a:solidFill>
                        <a:latin typeface="Aller"/>
                      </a:endParaRPr>
                    </a:p>
                  </a:txBody>
                  <a:tcPr marL="68580" marR="68580" marT="34290" marB="34290"/>
                </a:tc>
              </a:tr>
            </a:tbl>
          </a:graphicData>
        </a:graphic>
      </p:graphicFrame>
      <p:sp>
        <p:nvSpPr>
          <p:cNvPr id="5" name="Rectangle 4"/>
          <p:cNvSpPr/>
          <p:nvPr/>
        </p:nvSpPr>
        <p:spPr>
          <a:xfrm>
            <a:off x="374714" y="752218"/>
            <a:ext cx="3621504" cy="461665"/>
          </a:xfrm>
          <a:prstGeom prst="rect">
            <a:avLst/>
          </a:prstGeom>
        </p:spPr>
        <p:txBody>
          <a:bodyPr wrap="none">
            <a:spAutoFit/>
          </a:bodyPr>
          <a:lstStyle/>
          <a:p>
            <a:r>
              <a:rPr lang="en-US" sz="2400" b="1" dirty="0">
                <a:solidFill>
                  <a:srgbClr val="002060"/>
                </a:solidFill>
                <a:latin typeface="Aller"/>
              </a:rPr>
              <a:t>Proposed Probate fees.</a:t>
            </a:r>
          </a:p>
        </p:txBody>
      </p:sp>
      <p:sp>
        <p:nvSpPr>
          <p:cNvPr id="6" name="Rectangle 5"/>
          <p:cNvSpPr/>
          <p:nvPr/>
        </p:nvSpPr>
        <p:spPr>
          <a:xfrm>
            <a:off x="399429" y="5408361"/>
            <a:ext cx="3579448" cy="507831"/>
          </a:xfrm>
          <a:prstGeom prst="rect">
            <a:avLst/>
          </a:prstGeom>
        </p:spPr>
        <p:txBody>
          <a:bodyPr wrap="square">
            <a:spAutoFit/>
          </a:bodyPr>
          <a:lstStyle/>
          <a:p>
            <a:r>
              <a:rPr lang="en-US" sz="1350" b="1" dirty="0">
                <a:solidFill>
                  <a:schemeClr val="accent1"/>
                </a:solidFill>
                <a:latin typeface="Aller"/>
              </a:rPr>
              <a:t>Source: Ministry of Justice.</a:t>
            </a:r>
          </a:p>
          <a:p>
            <a:r>
              <a:rPr lang="en-US" sz="1350" b="1" dirty="0">
                <a:solidFill>
                  <a:schemeClr val="accent1"/>
                </a:solidFill>
                <a:latin typeface="Aller"/>
              </a:rPr>
              <a:t>Court Fees Consultation. February 2016.</a:t>
            </a:r>
          </a:p>
        </p:txBody>
      </p:sp>
    </p:spTree>
    <p:extLst>
      <p:ext uri="{BB962C8B-B14F-4D97-AF65-F5344CB8AC3E}">
        <p14:creationId xmlns:p14="http://schemas.microsoft.com/office/powerpoint/2010/main" val="4245991346"/>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78939" y="1411649"/>
            <a:ext cx="8287263" cy="3354765"/>
          </a:xfrm>
          <a:prstGeom prst="rect">
            <a:avLst/>
          </a:prstGeom>
          <a:noFill/>
        </p:spPr>
        <p:txBody>
          <a:bodyPr wrap="square" rtlCol="0">
            <a:spAutoFit/>
          </a:bodyPr>
          <a:lstStyle/>
          <a:p>
            <a:pPr marL="457200" indent="-457200">
              <a:buFont typeface="+mj-lt"/>
              <a:buAutoNum type="arabicPeriod"/>
            </a:pPr>
            <a:r>
              <a:rPr lang="en-GB" sz="2000" b="1" dirty="0">
                <a:solidFill>
                  <a:schemeClr val="accent1"/>
                </a:solidFill>
                <a:latin typeface="Aller"/>
              </a:rPr>
              <a:t>Periodic </a:t>
            </a:r>
            <a:r>
              <a:rPr lang="en-GB" sz="2000" b="1" dirty="0" smtClean="0">
                <a:solidFill>
                  <a:schemeClr val="accent1"/>
                </a:solidFill>
                <a:latin typeface="Aller"/>
              </a:rPr>
              <a:t>Charges </a:t>
            </a:r>
            <a:r>
              <a:rPr lang="en-GB" sz="2000" b="1" dirty="0">
                <a:solidFill>
                  <a:schemeClr val="accent1"/>
                </a:solidFill>
                <a:latin typeface="Aller"/>
              </a:rPr>
              <a:t>(“Anniversary Charges”)</a:t>
            </a:r>
          </a:p>
          <a:p>
            <a:endParaRPr lang="en-GB" sz="2000" dirty="0">
              <a:solidFill>
                <a:schemeClr val="accent1"/>
              </a:solidFill>
              <a:latin typeface="Aller"/>
            </a:endParaRPr>
          </a:p>
          <a:p>
            <a:pPr marL="457200" indent="-457200">
              <a:buFont typeface="+mj-lt"/>
              <a:buAutoNum type="arabicPeriod" startAt="2"/>
            </a:pPr>
            <a:r>
              <a:rPr lang="en-GB" sz="2000" b="1" dirty="0">
                <a:solidFill>
                  <a:schemeClr val="accent1"/>
                </a:solidFill>
                <a:latin typeface="Aller"/>
              </a:rPr>
              <a:t>CLT charges (“Chargeable Lifetime Transfers”)</a:t>
            </a:r>
          </a:p>
          <a:p>
            <a:endParaRPr lang="en-GB" sz="2000" dirty="0" smtClean="0">
              <a:solidFill>
                <a:schemeClr val="accent1"/>
              </a:solidFill>
              <a:latin typeface="Aller"/>
            </a:endParaRPr>
          </a:p>
          <a:p>
            <a:pPr marL="457200" indent="-457200">
              <a:buAutoNum type="arabicPeriod" startAt="3"/>
            </a:pPr>
            <a:r>
              <a:rPr lang="en-GB" sz="2000" b="1" dirty="0" smtClean="0">
                <a:solidFill>
                  <a:schemeClr val="accent1"/>
                </a:solidFill>
                <a:latin typeface="Aller"/>
              </a:rPr>
              <a:t>IHT on first death?</a:t>
            </a:r>
          </a:p>
          <a:p>
            <a:endParaRPr lang="en-GB" sz="2000" b="1" dirty="0" smtClean="0">
              <a:solidFill>
                <a:schemeClr val="accent1"/>
              </a:solidFill>
              <a:latin typeface="Aller"/>
            </a:endParaRPr>
          </a:p>
          <a:p>
            <a:endParaRPr lang="en-GB" sz="2000" b="1" dirty="0">
              <a:solidFill>
                <a:schemeClr val="accent1"/>
              </a:solidFill>
              <a:latin typeface="Aller"/>
            </a:endParaRPr>
          </a:p>
          <a:p>
            <a:pPr algn="ctr"/>
            <a:r>
              <a:rPr lang="en-GB" sz="3600" b="1" dirty="0" smtClean="0">
                <a:solidFill>
                  <a:schemeClr val="accent1"/>
                </a:solidFill>
                <a:latin typeface="Aller"/>
              </a:rPr>
              <a:t>All these issues were covered in depth in Webinar Number 23!</a:t>
            </a:r>
            <a:endParaRPr lang="en-GB" sz="3600" b="1" dirty="0">
              <a:solidFill>
                <a:schemeClr val="accent1"/>
              </a:solidFill>
              <a:latin typeface="Aller"/>
            </a:endParaRPr>
          </a:p>
        </p:txBody>
      </p:sp>
      <p:sp>
        <p:nvSpPr>
          <p:cNvPr id="6" name="TextBox 5"/>
          <p:cNvSpPr txBox="1"/>
          <p:nvPr/>
        </p:nvSpPr>
        <p:spPr>
          <a:xfrm>
            <a:off x="1608116" y="62209"/>
            <a:ext cx="5647700" cy="646331"/>
          </a:xfrm>
          <a:prstGeom prst="rect">
            <a:avLst/>
          </a:prstGeom>
          <a:noFill/>
        </p:spPr>
        <p:txBody>
          <a:bodyPr wrap="none" rtlCol="0">
            <a:spAutoFit/>
          </a:bodyPr>
          <a:lstStyle/>
          <a:p>
            <a:r>
              <a:rPr lang="en-GB" sz="3600" b="1" dirty="0" smtClean="0">
                <a:solidFill>
                  <a:schemeClr val="accent1"/>
                </a:solidFill>
                <a:latin typeface="Aller"/>
              </a:rPr>
              <a:t>PPPT Possible Problems</a:t>
            </a:r>
            <a:endParaRPr lang="en-GB" sz="3600" b="1" dirty="0">
              <a:solidFill>
                <a:schemeClr val="accent1"/>
              </a:solidFill>
              <a:latin typeface="Aller"/>
            </a:endParaRPr>
          </a:p>
        </p:txBody>
      </p:sp>
      <p:sp>
        <p:nvSpPr>
          <p:cNvPr id="3" name="TextBox 2"/>
          <p:cNvSpPr txBox="1"/>
          <p:nvPr/>
        </p:nvSpPr>
        <p:spPr>
          <a:xfrm>
            <a:off x="1512044" y="707217"/>
            <a:ext cx="5739007" cy="523220"/>
          </a:xfrm>
          <a:prstGeom prst="rect">
            <a:avLst/>
          </a:prstGeom>
          <a:noFill/>
        </p:spPr>
        <p:txBody>
          <a:bodyPr wrap="none" rtlCol="0">
            <a:spAutoFit/>
          </a:bodyPr>
          <a:lstStyle/>
          <a:p>
            <a:r>
              <a:rPr lang="en-GB" sz="2800" b="1" dirty="0" smtClean="0">
                <a:solidFill>
                  <a:srgbClr val="FF0000"/>
                </a:solidFill>
                <a:latin typeface="Aller"/>
              </a:rPr>
              <a:t>ORIGINAL PERCEIVED ISSUES</a:t>
            </a:r>
            <a:endParaRPr lang="en-GB" sz="2800" b="1" dirty="0">
              <a:solidFill>
                <a:srgbClr val="FF0000"/>
              </a:solidFill>
              <a:latin typeface="Aller"/>
            </a:endParaRPr>
          </a:p>
        </p:txBody>
      </p:sp>
    </p:spTree>
    <p:extLst>
      <p:ext uri="{BB962C8B-B14F-4D97-AF65-F5344CB8AC3E}">
        <p14:creationId xmlns:p14="http://schemas.microsoft.com/office/powerpoint/2010/main" val="2813314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Down Arrow 10"/>
          <p:cNvSpPr/>
          <p:nvPr/>
        </p:nvSpPr>
        <p:spPr>
          <a:xfrm rot="16200000">
            <a:off x="4216096" y="2703501"/>
            <a:ext cx="354739" cy="112897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2" name="Trust"/>
          <p:cNvGrpSpPr/>
          <p:nvPr/>
        </p:nvGrpSpPr>
        <p:grpSpPr>
          <a:xfrm>
            <a:off x="4491613" y="1316334"/>
            <a:ext cx="4207162" cy="3979147"/>
            <a:chOff x="4796443" y="1695799"/>
            <a:chExt cx="3458095" cy="3092845"/>
          </a:xfrm>
        </p:grpSpPr>
        <p:sp>
          <p:nvSpPr>
            <p:cNvPr id="5" name="Trust"/>
            <p:cNvSpPr>
              <a:spLocks noChangeArrowheads="1"/>
            </p:cNvSpPr>
            <p:nvPr/>
          </p:nvSpPr>
          <p:spPr bwMode="auto">
            <a:xfrm>
              <a:off x="4796443" y="1695799"/>
              <a:ext cx="3458095" cy="3092845"/>
            </a:xfrm>
            <a:prstGeom prst="horizontalScroll">
              <a:avLst>
                <a:gd name="adj" fmla="val 12500"/>
              </a:avLst>
            </a:prstGeom>
            <a:blipFill rotWithShape="1">
              <a:blip r:embed="rId2"/>
              <a:stretch>
                <a:fillRect/>
              </a:stretch>
            </a:blipFill>
            <a:ln w="9525">
              <a:noFill/>
              <a:miter lim="800000"/>
              <a:headEnd/>
              <a:tailEnd/>
            </a:ln>
          </p:spPr>
          <p:txBody>
            <a:bodyPr wrap="none" anchor="ctr">
              <a:prstTxWarp prst="textNoShape">
                <a:avLst/>
              </a:prstTxWarp>
            </a:bodyPr>
            <a:lstStyle/>
            <a:p>
              <a:pPr>
                <a:buFontTx/>
                <a:buChar char="•"/>
              </a:pPr>
              <a:endParaRPr lang="en-GB" b="1">
                <a:solidFill>
                  <a:srgbClr val="FFFFFF"/>
                </a:solidFill>
                <a:latin typeface="Dax-Bold" pitchFamily="-1" charset="0"/>
              </a:endParaRPr>
            </a:p>
          </p:txBody>
        </p:sp>
        <p:sp>
          <p:nvSpPr>
            <p:cNvPr id="3" name="TextBox 2"/>
            <p:cNvSpPr txBox="1"/>
            <p:nvPr/>
          </p:nvSpPr>
          <p:spPr>
            <a:xfrm>
              <a:off x="5780889" y="4235459"/>
              <a:ext cx="1487882" cy="233243"/>
            </a:xfrm>
            <a:prstGeom prst="rect">
              <a:avLst/>
            </a:prstGeom>
            <a:noFill/>
          </p:spPr>
          <p:txBody>
            <a:bodyPr wrap="none" rtlCol="0">
              <a:spAutoFit/>
            </a:bodyPr>
            <a:lstStyle/>
            <a:p>
              <a:pPr algn="ctr"/>
              <a:r>
                <a:rPr lang="en-GB" sz="1350" b="1" dirty="0">
                  <a:solidFill>
                    <a:schemeClr val="accent1"/>
                  </a:solidFill>
                  <a:latin typeface="Aller"/>
                </a:rPr>
                <a:t>Discretionary</a:t>
              </a:r>
              <a:r>
                <a:rPr lang="en-GB" sz="1350" dirty="0">
                  <a:solidFill>
                    <a:schemeClr val="accent1"/>
                  </a:solidFill>
                  <a:latin typeface="Aller"/>
                </a:rPr>
                <a:t> </a:t>
              </a:r>
              <a:r>
                <a:rPr lang="en-GB" sz="1350" b="1" dirty="0">
                  <a:solidFill>
                    <a:schemeClr val="accent1"/>
                  </a:solidFill>
                  <a:latin typeface="Aller"/>
                </a:rPr>
                <a:t>Trust</a:t>
              </a:r>
              <a:r>
                <a:rPr lang="en-GB" sz="1350" dirty="0">
                  <a:solidFill>
                    <a:schemeClr val="accent1"/>
                  </a:solidFill>
                  <a:latin typeface="Aller"/>
                </a:rPr>
                <a:t> </a:t>
              </a:r>
            </a:p>
          </p:txBody>
        </p:sp>
      </p:grpSp>
      <p:grpSp>
        <p:nvGrpSpPr>
          <p:cNvPr id="10" name="House"/>
          <p:cNvGrpSpPr/>
          <p:nvPr/>
        </p:nvGrpSpPr>
        <p:grpSpPr>
          <a:xfrm>
            <a:off x="1476003" y="2330227"/>
            <a:ext cx="2007494" cy="2236478"/>
            <a:chOff x="1476003" y="2330227"/>
            <a:chExt cx="2007494" cy="2236478"/>
          </a:xfrm>
        </p:grpSpPr>
        <p:pic>
          <p:nvPicPr>
            <p:cNvPr id="4" name="Picture 3" descr="house.psd"/>
            <p:cNvPicPr>
              <a:picLocks noChangeAspect="1"/>
            </p:cNvPicPr>
            <p:nvPr/>
          </p:nvPicPr>
          <p:blipFill>
            <a:blip r:embed="rId3"/>
            <a:stretch>
              <a:fillRect/>
            </a:stretch>
          </p:blipFill>
          <p:spPr>
            <a:xfrm>
              <a:off x="1476003" y="2330227"/>
              <a:ext cx="2007494" cy="1875527"/>
            </a:xfrm>
            <a:prstGeom prst="rect">
              <a:avLst/>
            </a:prstGeom>
          </p:spPr>
        </p:pic>
        <p:sp>
          <p:nvSpPr>
            <p:cNvPr id="2" name="TextBox 1"/>
            <p:cNvSpPr txBox="1"/>
            <p:nvPr/>
          </p:nvSpPr>
          <p:spPr>
            <a:xfrm>
              <a:off x="2043367" y="4266623"/>
              <a:ext cx="906017" cy="300082"/>
            </a:xfrm>
            <a:prstGeom prst="rect">
              <a:avLst/>
            </a:prstGeom>
            <a:noFill/>
          </p:spPr>
          <p:txBody>
            <a:bodyPr wrap="none" rtlCol="0">
              <a:spAutoFit/>
            </a:bodyPr>
            <a:lstStyle/>
            <a:p>
              <a:r>
                <a:rPr lang="en-GB" sz="1350" b="1" dirty="0">
                  <a:solidFill>
                    <a:schemeClr val="accent1"/>
                  </a:solidFill>
                  <a:latin typeface="Aller"/>
                </a:rPr>
                <a:t>£300,000</a:t>
              </a:r>
            </a:p>
          </p:txBody>
        </p:sp>
      </p:grpSp>
      <p:sp>
        <p:nvSpPr>
          <p:cNvPr id="16" name="TextBox 15"/>
          <p:cNvSpPr txBox="1"/>
          <p:nvPr/>
        </p:nvSpPr>
        <p:spPr>
          <a:xfrm>
            <a:off x="2570944" y="37280"/>
            <a:ext cx="4078361" cy="584775"/>
          </a:xfrm>
          <a:prstGeom prst="rect">
            <a:avLst/>
          </a:prstGeom>
          <a:noFill/>
        </p:spPr>
        <p:txBody>
          <a:bodyPr wrap="none" rtlCol="0">
            <a:spAutoFit/>
          </a:bodyPr>
          <a:lstStyle/>
          <a:p>
            <a:r>
              <a:rPr lang="en-GB" sz="3200" b="1" dirty="0">
                <a:solidFill>
                  <a:schemeClr val="accent1"/>
                </a:solidFill>
                <a:latin typeface="Aller"/>
              </a:rPr>
              <a:t>Scenario </a:t>
            </a:r>
            <a:r>
              <a:rPr lang="en-GB" sz="3200" b="1" dirty="0" smtClean="0">
                <a:solidFill>
                  <a:schemeClr val="accent1"/>
                </a:solidFill>
                <a:latin typeface="Aller"/>
              </a:rPr>
              <a:t>One. </a:t>
            </a:r>
            <a:r>
              <a:rPr lang="en-GB" sz="3200" b="1" dirty="0" smtClean="0">
                <a:solidFill>
                  <a:srgbClr val="FF0000"/>
                </a:solidFill>
                <a:latin typeface="Aller"/>
              </a:rPr>
              <a:t>2006</a:t>
            </a:r>
            <a:r>
              <a:rPr lang="en-GB" sz="3200" b="1" dirty="0" smtClean="0">
                <a:solidFill>
                  <a:schemeClr val="accent1"/>
                </a:solidFill>
                <a:latin typeface="Aller"/>
              </a:rPr>
              <a:t>.</a:t>
            </a:r>
            <a:endParaRPr lang="en-GB" sz="3200" b="1" dirty="0">
              <a:solidFill>
                <a:schemeClr val="accent1"/>
              </a:solidFill>
              <a:latin typeface="Aller"/>
            </a:endParaRPr>
          </a:p>
        </p:txBody>
      </p:sp>
      <p:sp>
        <p:nvSpPr>
          <p:cNvPr id="7" name="TextBox 6"/>
          <p:cNvSpPr txBox="1"/>
          <p:nvPr/>
        </p:nvSpPr>
        <p:spPr>
          <a:xfrm>
            <a:off x="670551" y="5440123"/>
            <a:ext cx="7879145" cy="369332"/>
          </a:xfrm>
          <a:prstGeom prst="rect">
            <a:avLst/>
          </a:prstGeom>
          <a:noFill/>
        </p:spPr>
        <p:txBody>
          <a:bodyPr wrap="none" rtlCol="0">
            <a:spAutoFit/>
          </a:bodyPr>
          <a:lstStyle/>
          <a:p>
            <a:r>
              <a:rPr lang="en-GB" b="1" dirty="0">
                <a:solidFill>
                  <a:schemeClr val="accent1"/>
                </a:solidFill>
                <a:latin typeface="Aller"/>
              </a:rPr>
              <a:t>Legal and Beneficial ownership of the property passes to the </a:t>
            </a:r>
            <a:r>
              <a:rPr lang="en-GB" b="1" dirty="0" smtClean="0">
                <a:solidFill>
                  <a:schemeClr val="accent1"/>
                </a:solidFill>
                <a:latin typeface="Aller"/>
              </a:rPr>
              <a:t>Trustees</a:t>
            </a:r>
            <a:endParaRPr lang="en-GB" b="1" dirty="0">
              <a:solidFill>
                <a:schemeClr val="accent1"/>
              </a:solidFill>
              <a:latin typeface="Aller"/>
            </a:endParaRPr>
          </a:p>
        </p:txBody>
      </p:sp>
      <p:grpSp>
        <p:nvGrpSpPr>
          <p:cNvPr id="8" name="Trustees"/>
          <p:cNvGrpSpPr/>
          <p:nvPr/>
        </p:nvGrpSpPr>
        <p:grpSpPr>
          <a:xfrm>
            <a:off x="5729974" y="622055"/>
            <a:ext cx="2014081" cy="1191887"/>
            <a:chOff x="6070796" y="711237"/>
            <a:chExt cx="2014081" cy="1191887"/>
          </a:xfrm>
        </p:grpSpPr>
        <p:pic>
          <p:nvPicPr>
            <p:cNvPr id="14" name="Picture 13"/>
            <p:cNvPicPr>
              <a:picLocks noChangeAspect="1"/>
            </p:cNvPicPr>
            <p:nvPr/>
          </p:nvPicPr>
          <p:blipFill rotWithShape="1">
            <a:blip r:embed="rId4"/>
            <a:srcRect l="13853" t="29928" r="14099"/>
            <a:stretch/>
          </p:blipFill>
          <p:spPr>
            <a:xfrm>
              <a:off x="6070796" y="711237"/>
              <a:ext cx="504023" cy="1191887"/>
            </a:xfrm>
            <a:prstGeom prst="rect">
              <a:avLst/>
            </a:prstGeom>
          </p:spPr>
        </p:pic>
        <p:pic>
          <p:nvPicPr>
            <p:cNvPr id="15" name="Picture 14" descr="mr.psd"/>
            <p:cNvPicPr>
              <a:picLocks noChangeAspect="1"/>
            </p:cNvPicPr>
            <p:nvPr/>
          </p:nvPicPr>
          <p:blipFill rotWithShape="1">
            <a:blip r:embed="rId5"/>
            <a:srcRect t="30019"/>
            <a:stretch/>
          </p:blipFill>
          <p:spPr>
            <a:xfrm>
              <a:off x="6574819" y="711237"/>
              <a:ext cx="700490" cy="1191887"/>
            </a:xfrm>
            <a:prstGeom prst="rect">
              <a:avLst/>
            </a:prstGeom>
          </p:spPr>
        </p:pic>
        <p:sp>
          <p:nvSpPr>
            <p:cNvPr id="17" name="TextBox 16"/>
            <p:cNvSpPr txBox="1"/>
            <p:nvPr/>
          </p:nvSpPr>
          <p:spPr>
            <a:xfrm>
              <a:off x="7188413" y="1157139"/>
              <a:ext cx="896464" cy="300082"/>
            </a:xfrm>
            <a:prstGeom prst="rect">
              <a:avLst/>
            </a:prstGeom>
            <a:noFill/>
          </p:spPr>
          <p:txBody>
            <a:bodyPr wrap="none" rtlCol="0">
              <a:spAutoFit/>
            </a:bodyPr>
            <a:lstStyle/>
            <a:p>
              <a:r>
                <a:rPr lang="en-GB" sz="1350" b="1" dirty="0" smtClean="0">
                  <a:solidFill>
                    <a:schemeClr val="accent1"/>
                  </a:solidFill>
                  <a:latin typeface="Aller"/>
                </a:rPr>
                <a:t>Trustees</a:t>
              </a:r>
              <a:endParaRPr lang="en-GB" sz="1350" dirty="0">
                <a:solidFill>
                  <a:schemeClr val="accent1"/>
                </a:solidFill>
                <a:latin typeface="Aller"/>
              </a:endParaRPr>
            </a:p>
          </p:txBody>
        </p:sp>
      </p:grpSp>
      <p:grpSp>
        <p:nvGrpSpPr>
          <p:cNvPr id="9" name="Settlor"/>
          <p:cNvGrpSpPr/>
          <p:nvPr/>
        </p:nvGrpSpPr>
        <p:grpSpPr>
          <a:xfrm>
            <a:off x="605006" y="3013867"/>
            <a:ext cx="732893" cy="1560724"/>
            <a:chOff x="605006" y="3013867"/>
            <a:chExt cx="732893" cy="1560724"/>
          </a:xfrm>
        </p:grpSpPr>
        <p:pic>
          <p:nvPicPr>
            <p:cNvPr id="13" name="Picture 12"/>
            <p:cNvPicPr>
              <a:picLocks noChangeAspect="1"/>
            </p:cNvPicPr>
            <p:nvPr/>
          </p:nvPicPr>
          <p:blipFill rotWithShape="1">
            <a:blip r:embed="rId4"/>
            <a:srcRect l="13853" t="29928" r="14099"/>
            <a:stretch/>
          </p:blipFill>
          <p:spPr>
            <a:xfrm>
              <a:off x="741412" y="3013867"/>
              <a:ext cx="504023" cy="1191887"/>
            </a:xfrm>
            <a:prstGeom prst="rect">
              <a:avLst/>
            </a:prstGeom>
          </p:spPr>
        </p:pic>
        <p:sp>
          <p:nvSpPr>
            <p:cNvPr id="18" name="TextBox 17"/>
            <p:cNvSpPr txBox="1"/>
            <p:nvPr/>
          </p:nvSpPr>
          <p:spPr>
            <a:xfrm>
              <a:off x="605006" y="4274509"/>
              <a:ext cx="732893" cy="300082"/>
            </a:xfrm>
            <a:prstGeom prst="rect">
              <a:avLst/>
            </a:prstGeom>
            <a:noFill/>
          </p:spPr>
          <p:txBody>
            <a:bodyPr wrap="none" rtlCol="0">
              <a:spAutoFit/>
            </a:bodyPr>
            <a:lstStyle/>
            <a:p>
              <a:r>
                <a:rPr lang="en-GB" sz="1350" b="1" dirty="0" smtClean="0">
                  <a:solidFill>
                    <a:schemeClr val="accent1"/>
                  </a:solidFill>
                  <a:latin typeface="Aller"/>
                </a:rPr>
                <a:t>Settlor</a:t>
              </a:r>
            </a:p>
          </p:txBody>
        </p:sp>
      </p:grpSp>
    </p:spTree>
    <p:extLst>
      <p:ext uri="{BB962C8B-B14F-4D97-AF65-F5344CB8AC3E}">
        <p14:creationId xmlns:p14="http://schemas.microsoft.com/office/powerpoint/2010/main" val="35250189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63" presetClass="path" presetSubtype="0" accel="50000" decel="50000" fill="hold" nodeType="withEffect">
                                  <p:stCondLst>
                                    <p:cond delay="0"/>
                                  </p:stCondLst>
                                  <p:childTnLst>
                                    <p:animMotion origin="layout" path="M -5.55556E-7 2.22222E-6 L 0.44757 -0.00047 " pathEditMode="relative" rAng="0" ptsTypes="AA">
                                      <p:cBhvr>
                                        <p:cTn id="25" dur="2000" fill="hold"/>
                                        <p:tgtEl>
                                          <p:spTgt spid="10"/>
                                        </p:tgtEl>
                                        <p:attrNameLst>
                                          <p:attrName>ppt_x</p:attrName>
                                          <p:attrName>ppt_y</p:attrName>
                                        </p:attrNameLst>
                                      </p:cBhvr>
                                      <p:rCtr x="22378" y="-23"/>
                                    </p:animMotion>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000"/>
                            </p:stCondLst>
                            <p:childTnLst>
                              <p:par>
                                <p:cTn id="30" presetID="10" presetClass="exit" presetSubtype="0" fill="hold" grpId="1" nodeType="after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Down Arrow 10"/>
          <p:cNvSpPr/>
          <p:nvPr/>
        </p:nvSpPr>
        <p:spPr>
          <a:xfrm rot="16200000">
            <a:off x="3749754" y="3185721"/>
            <a:ext cx="354739" cy="112897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2" name="Trust"/>
          <p:cNvGrpSpPr/>
          <p:nvPr/>
        </p:nvGrpSpPr>
        <p:grpSpPr>
          <a:xfrm>
            <a:off x="4491613" y="1316334"/>
            <a:ext cx="4207162" cy="3979147"/>
            <a:chOff x="4796443" y="1695799"/>
            <a:chExt cx="3458095" cy="3092845"/>
          </a:xfrm>
        </p:grpSpPr>
        <p:sp>
          <p:nvSpPr>
            <p:cNvPr id="5" name="Trust"/>
            <p:cNvSpPr>
              <a:spLocks noChangeArrowheads="1"/>
            </p:cNvSpPr>
            <p:nvPr/>
          </p:nvSpPr>
          <p:spPr bwMode="auto">
            <a:xfrm>
              <a:off x="4796443" y="1695799"/>
              <a:ext cx="3458095" cy="3092845"/>
            </a:xfrm>
            <a:prstGeom prst="horizontalScroll">
              <a:avLst>
                <a:gd name="adj" fmla="val 12500"/>
              </a:avLst>
            </a:prstGeom>
            <a:blipFill rotWithShape="1">
              <a:blip r:embed="rId2"/>
              <a:stretch>
                <a:fillRect/>
              </a:stretch>
            </a:blipFill>
            <a:ln w="9525">
              <a:noFill/>
              <a:miter lim="800000"/>
              <a:headEnd/>
              <a:tailEnd/>
            </a:ln>
          </p:spPr>
          <p:txBody>
            <a:bodyPr wrap="none" anchor="ctr">
              <a:prstTxWarp prst="textNoShape">
                <a:avLst/>
              </a:prstTxWarp>
            </a:bodyPr>
            <a:lstStyle/>
            <a:p>
              <a:pPr>
                <a:buFontTx/>
                <a:buChar char="•"/>
              </a:pPr>
              <a:endParaRPr lang="en-GB" b="1">
                <a:solidFill>
                  <a:srgbClr val="FFFFFF"/>
                </a:solidFill>
                <a:latin typeface="Dax-Bold" pitchFamily="-1" charset="0"/>
              </a:endParaRPr>
            </a:p>
          </p:txBody>
        </p:sp>
        <p:sp>
          <p:nvSpPr>
            <p:cNvPr id="3" name="TextBox 2"/>
            <p:cNvSpPr txBox="1"/>
            <p:nvPr/>
          </p:nvSpPr>
          <p:spPr>
            <a:xfrm>
              <a:off x="5780889" y="4235459"/>
              <a:ext cx="1487882" cy="233243"/>
            </a:xfrm>
            <a:prstGeom prst="rect">
              <a:avLst/>
            </a:prstGeom>
            <a:noFill/>
          </p:spPr>
          <p:txBody>
            <a:bodyPr wrap="none" rtlCol="0">
              <a:spAutoFit/>
            </a:bodyPr>
            <a:lstStyle/>
            <a:p>
              <a:pPr algn="ctr"/>
              <a:r>
                <a:rPr lang="en-GB" sz="1350" b="1" dirty="0">
                  <a:solidFill>
                    <a:schemeClr val="accent1"/>
                  </a:solidFill>
                  <a:latin typeface="Aller"/>
                </a:rPr>
                <a:t>Discretionary</a:t>
              </a:r>
              <a:r>
                <a:rPr lang="en-GB" sz="1350" dirty="0">
                  <a:solidFill>
                    <a:schemeClr val="accent1"/>
                  </a:solidFill>
                  <a:latin typeface="Aller"/>
                </a:rPr>
                <a:t> </a:t>
              </a:r>
              <a:r>
                <a:rPr lang="en-GB" sz="1350" b="1" dirty="0">
                  <a:solidFill>
                    <a:schemeClr val="accent1"/>
                  </a:solidFill>
                  <a:latin typeface="Aller"/>
                </a:rPr>
                <a:t>Trust</a:t>
              </a:r>
              <a:r>
                <a:rPr lang="en-GB" sz="1350" dirty="0">
                  <a:solidFill>
                    <a:schemeClr val="accent1"/>
                  </a:solidFill>
                  <a:latin typeface="Aller"/>
                </a:rPr>
                <a:t> </a:t>
              </a:r>
            </a:p>
          </p:txBody>
        </p:sp>
      </p:grpSp>
      <p:sp>
        <p:nvSpPr>
          <p:cNvPr id="16" name="TextBox 15"/>
          <p:cNvSpPr txBox="1"/>
          <p:nvPr/>
        </p:nvSpPr>
        <p:spPr>
          <a:xfrm>
            <a:off x="1141157" y="37280"/>
            <a:ext cx="6378669" cy="584775"/>
          </a:xfrm>
          <a:prstGeom prst="rect">
            <a:avLst/>
          </a:prstGeom>
          <a:noFill/>
        </p:spPr>
        <p:txBody>
          <a:bodyPr wrap="none" rtlCol="0">
            <a:spAutoFit/>
          </a:bodyPr>
          <a:lstStyle/>
          <a:p>
            <a:r>
              <a:rPr lang="en-GB" sz="3200" b="1" dirty="0">
                <a:solidFill>
                  <a:schemeClr val="accent1"/>
                </a:solidFill>
                <a:latin typeface="Aller"/>
              </a:rPr>
              <a:t>Scenario </a:t>
            </a:r>
            <a:r>
              <a:rPr lang="en-GB" sz="3200" b="1" dirty="0" smtClean="0">
                <a:solidFill>
                  <a:schemeClr val="accent1"/>
                </a:solidFill>
                <a:latin typeface="Aller"/>
              </a:rPr>
              <a:t>One. However in </a:t>
            </a:r>
            <a:r>
              <a:rPr lang="en-GB" sz="3200" b="1" dirty="0" smtClean="0">
                <a:solidFill>
                  <a:srgbClr val="FF0000"/>
                </a:solidFill>
                <a:latin typeface="Aller"/>
              </a:rPr>
              <a:t>2004</a:t>
            </a:r>
            <a:r>
              <a:rPr lang="en-GB" sz="3200" b="1" dirty="0" smtClean="0">
                <a:solidFill>
                  <a:schemeClr val="accent1"/>
                </a:solidFill>
                <a:latin typeface="Aller"/>
              </a:rPr>
              <a:t>.</a:t>
            </a:r>
            <a:endParaRPr lang="en-GB" sz="3200" b="1" dirty="0">
              <a:solidFill>
                <a:schemeClr val="accent1"/>
              </a:solidFill>
              <a:latin typeface="Aller"/>
            </a:endParaRPr>
          </a:p>
        </p:txBody>
      </p:sp>
      <p:grpSp>
        <p:nvGrpSpPr>
          <p:cNvPr id="8" name="Trustees"/>
          <p:cNvGrpSpPr/>
          <p:nvPr/>
        </p:nvGrpSpPr>
        <p:grpSpPr>
          <a:xfrm>
            <a:off x="5729974" y="622055"/>
            <a:ext cx="2014081" cy="1191887"/>
            <a:chOff x="6070796" y="711237"/>
            <a:chExt cx="2014081" cy="1191887"/>
          </a:xfrm>
        </p:grpSpPr>
        <p:pic>
          <p:nvPicPr>
            <p:cNvPr id="14" name="Picture 13"/>
            <p:cNvPicPr>
              <a:picLocks noChangeAspect="1"/>
            </p:cNvPicPr>
            <p:nvPr/>
          </p:nvPicPr>
          <p:blipFill rotWithShape="1">
            <a:blip r:embed="rId3"/>
            <a:srcRect l="13853" t="29928" r="14099"/>
            <a:stretch/>
          </p:blipFill>
          <p:spPr>
            <a:xfrm>
              <a:off x="6070796" y="711237"/>
              <a:ext cx="504023" cy="1191887"/>
            </a:xfrm>
            <a:prstGeom prst="rect">
              <a:avLst/>
            </a:prstGeom>
          </p:spPr>
        </p:pic>
        <p:pic>
          <p:nvPicPr>
            <p:cNvPr id="15" name="Picture 14" descr="mr.psd"/>
            <p:cNvPicPr>
              <a:picLocks noChangeAspect="1"/>
            </p:cNvPicPr>
            <p:nvPr/>
          </p:nvPicPr>
          <p:blipFill rotWithShape="1">
            <a:blip r:embed="rId4"/>
            <a:srcRect t="30019"/>
            <a:stretch/>
          </p:blipFill>
          <p:spPr>
            <a:xfrm>
              <a:off x="6574819" y="711237"/>
              <a:ext cx="700490" cy="1191887"/>
            </a:xfrm>
            <a:prstGeom prst="rect">
              <a:avLst/>
            </a:prstGeom>
          </p:spPr>
        </p:pic>
        <p:sp>
          <p:nvSpPr>
            <p:cNvPr id="17" name="TextBox 16"/>
            <p:cNvSpPr txBox="1"/>
            <p:nvPr/>
          </p:nvSpPr>
          <p:spPr>
            <a:xfrm>
              <a:off x="7188413" y="1157139"/>
              <a:ext cx="896464" cy="300082"/>
            </a:xfrm>
            <a:prstGeom prst="rect">
              <a:avLst/>
            </a:prstGeom>
            <a:noFill/>
          </p:spPr>
          <p:txBody>
            <a:bodyPr wrap="none" rtlCol="0">
              <a:spAutoFit/>
            </a:bodyPr>
            <a:lstStyle/>
            <a:p>
              <a:r>
                <a:rPr lang="en-GB" sz="1350" b="1" dirty="0" smtClean="0">
                  <a:solidFill>
                    <a:schemeClr val="accent1"/>
                  </a:solidFill>
                  <a:latin typeface="Aller"/>
                </a:rPr>
                <a:t>Trustees</a:t>
              </a:r>
              <a:endParaRPr lang="en-GB" sz="1350" dirty="0">
                <a:solidFill>
                  <a:schemeClr val="accent1"/>
                </a:solidFill>
                <a:latin typeface="Aller"/>
              </a:endParaRPr>
            </a:p>
          </p:txBody>
        </p:sp>
      </p:grpSp>
      <p:grpSp>
        <p:nvGrpSpPr>
          <p:cNvPr id="9" name="Settlor"/>
          <p:cNvGrpSpPr/>
          <p:nvPr/>
        </p:nvGrpSpPr>
        <p:grpSpPr>
          <a:xfrm>
            <a:off x="605006" y="3013867"/>
            <a:ext cx="732893" cy="1560724"/>
            <a:chOff x="605006" y="3013867"/>
            <a:chExt cx="732893" cy="1560724"/>
          </a:xfrm>
        </p:grpSpPr>
        <p:pic>
          <p:nvPicPr>
            <p:cNvPr id="13" name="Picture 12"/>
            <p:cNvPicPr>
              <a:picLocks noChangeAspect="1"/>
            </p:cNvPicPr>
            <p:nvPr/>
          </p:nvPicPr>
          <p:blipFill rotWithShape="1">
            <a:blip r:embed="rId3"/>
            <a:srcRect l="13853" t="29928" r="14099"/>
            <a:stretch/>
          </p:blipFill>
          <p:spPr>
            <a:xfrm>
              <a:off x="741412" y="3013867"/>
              <a:ext cx="504023" cy="1191887"/>
            </a:xfrm>
            <a:prstGeom prst="rect">
              <a:avLst/>
            </a:prstGeom>
          </p:spPr>
        </p:pic>
        <p:sp>
          <p:nvSpPr>
            <p:cNvPr id="18" name="TextBox 17"/>
            <p:cNvSpPr txBox="1"/>
            <p:nvPr/>
          </p:nvSpPr>
          <p:spPr>
            <a:xfrm>
              <a:off x="605006" y="4274509"/>
              <a:ext cx="732893" cy="300082"/>
            </a:xfrm>
            <a:prstGeom prst="rect">
              <a:avLst/>
            </a:prstGeom>
            <a:noFill/>
          </p:spPr>
          <p:txBody>
            <a:bodyPr wrap="none" rtlCol="0">
              <a:spAutoFit/>
            </a:bodyPr>
            <a:lstStyle/>
            <a:p>
              <a:r>
                <a:rPr lang="en-GB" sz="1350" b="1" dirty="0" smtClean="0">
                  <a:solidFill>
                    <a:schemeClr val="accent1"/>
                  </a:solidFill>
                  <a:latin typeface="Aller"/>
                </a:rPr>
                <a:t>Settlor</a:t>
              </a:r>
            </a:p>
          </p:txBody>
        </p:sp>
      </p:grpSp>
      <p:grpSp>
        <p:nvGrpSpPr>
          <p:cNvPr id="6" name="Cash"/>
          <p:cNvGrpSpPr/>
          <p:nvPr/>
        </p:nvGrpSpPr>
        <p:grpSpPr>
          <a:xfrm>
            <a:off x="1337899" y="2596561"/>
            <a:ext cx="1526788" cy="1978030"/>
            <a:chOff x="1337899" y="2596561"/>
            <a:chExt cx="1526788" cy="1978030"/>
          </a:xfrm>
        </p:grpSpPr>
        <p:pic>
          <p:nvPicPr>
            <p:cNvPr id="19" name="Picture 18" descr="S7_2.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1337899" y="2596561"/>
              <a:ext cx="1526788" cy="1978030"/>
            </a:xfrm>
            <a:prstGeom prst="rect">
              <a:avLst/>
            </a:prstGeom>
          </p:spPr>
        </p:pic>
        <p:sp>
          <p:nvSpPr>
            <p:cNvPr id="20" name="TextBox 19"/>
            <p:cNvSpPr txBox="1"/>
            <p:nvPr/>
          </p:nvSpPr>
          <p:spPr>
            <a:xfrm>
              <a:off x="1690040" y="4220762"/>
              <a:ext cx="906017" cy="300082"/>
            </a:xfrm>
            <a:prstGeom prst="rect">
              <a:avLst/>
            </a:prstGeom>
            <a:noFill/>
          </p:spPr>
          <p:txBody>
            <a:bodyPr wrap="none" rtlCol="0">
              <a:spAutoFit/>
            </a:bodyPr>
            <a:lstStyle/>
            <a:p>
              <a:r>
                <a:rPr lang="en-GB" sz="1350" b="1" dirty="0">
                  <a:solidFill>
                    <a:schemeClr val="accent1"/>
                  </a:solidFill>
                  <a:latin typeface="Aller"/>
                </a:rPr>
                <a:t>£200,000</a:t>
              </a:r>
            </a:p>
          </p:txBody>
        </p:sp>
      </p:grpSp>
      <p:sp>
        <p:nvSpPr>
          <p:cNvPr id="21" name="TextBox 20"/>
          <p:cNvSpPr txBox="1"/>
          <p:nvPr/>
        </p:nvSpPr>
        <p:spPr>
          <a:xfrm>
            <a:off x="365760" y="4941538"/>
            <a:ext cx="8350376" cy="1015663"/>
          </a:xfrm>
          <a:prstGeom prst="rect">
            <a:avLst/>
          </a:prstGeom>
          <a:noFill/>
        </p:spPr>
        <p:txBody>
          <a:bodyPr wrap="square" rtlCol="0">
            <a:spAutoFit/>
          </a:bodyPr>
          <a:lstStyle/>
          <a:p>
            <a:pPr algn="ctr"/>
            <a:r>
              <a:rPr lang="en-GB" sz="2000" b="1" dirty="0">
                <a:solidFill>
                  <a:schemeClr val="accent1"/>
                </a:solidFill>
                <a:latin typeface="Aller"/>
              </a:rPr>
              <a:t>Client </a:t>
            </a:r>
            <a:r>
              <a:rPr lang="en-GB" sz="2000" b="1" dirty="0" smtClean="0">
                <a:solidFill>
                  <a:schemeClr val="accent1"/>
                </a:solidFill>
                <a:latin typeface="Aller"/>
              </a:rPr>
              <a:t>settled </a:t>
            </a:r>
            <a:r>
              <a:rPr lang="en-GB" sz="2000" b="1" dirty="0">
                <a:solidFill>
                  <a:schemeClr val="accent1"/>
                </a:solidFill>
                <a:latin typeface="Aller"/>
              </a:rPr>
              <a:t>£200,000 into a Gift Trust for her </a:t>
            </a:r>
            <a:r>
              <a:rPr lang="en-GB" sz="2000" b="1" dirty="0" smtClean="0">
                <a:solidFill>
                  <a:schemeClr val="accent1"/>
                </a:solidFill>
                <a:latin typeface="Aller"/>
              </a:rPr>
              <a:t>Children.</a:t>
            </a:r>
            <a:endParaRPr lang="en-GB" sz="2000" b="1" dirty="0">
              <a:solidFill>
                <a:schemeClr val="accent1"/>
              </a:solidFill>
              <a:latin typeface="Aller"/>
            </a:endParaRPr>
          </a:p>
          <a:p>
            <a:pPr algn="ctr"/>
            <a:endParaRPr lang="en-GB" sz="2000" b="1" dirty="0" smtClean="0">
              <a:solidFill>
                <a:schemeClr val="accent1"/>
              </a:solidFill>
              <a:latin typeface="Aller"/>
            </a:endParaRPr>
          </a:p>
          <a:p>
            <a:pPr algn="ctr"/>
            <a:r>
              <a:rPr lang="en-GB" sz="2000" b="1" dirty="0" smtClean="0">
                <a:solidFill>
                  <a:schemeClr val="accent1"/>
                </a:solidFill>
                <a:latin typeface="Aller"/>
              </a:rPr>
              <a:t>So the client has settled £200,000 </a:t>
            </a:r>
            <a:r>
              <a:rPr lang="en-GB" sz="2000" b="1" dirty="0">
                <a:solidFill>
                  <a:schemeClr val="accent1"/>
                </a:solidFill>
                <a:latin typeface="Aller"/>
              </a:rPr>
              <a:t>to a Relevant Property </a:t>
            </a:r>
            <a:r>
              <a:rPr lang="en-GB" sz="2000" b="1" dirty="0" smtClean="0">
                <a:solidFill>
                  <a:schemeClr val="accent1"/>
                </a:solidFill>
                <a:latin typeface="Aller"/>
              </a:rPr>
              <a:t>Trust.</a:t>
            </a:r>
            <a:endParaRPr lang="en-GB" sz="2000" b="1" dirty="0">
              <a:solidFill>
                <a:schemeClr val="accent1"/>
              </a:solidFill>
              <a:latin typeface="Aller"/>
            </a:endParaRPr>
          </a:p>
        </p:txBody>
      </p:sp>
    </p:spTree>
    <p:extLst>
      <p:ext uri="{BB962C8B-B14F-4D97-AF65-F5344CB8AC3E}">
        <p14:creationId xmlns:p14="http://schemas.microsoft.com/office/powerpoint/2010/main" val="17944120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1.11111E-6 3.33333E-6 L 0.48924 -0.00186 " pathEditMode="relative" rAng="0" ptsTypes="AA">
                                      <p:cBhvr>
                                        <p:cTn id="22" dur="2000" fill="hold"/>
                                        <p:tgtEl>
                                          <p:spTgt spid="6"/>
                                        </p:tgtEl>
                                        <p:attrNameLst>
                                          <p:attrName>ppt_x</p:attrName>
                                          <p:attrName>ppt_y</p:attrName>
                                        </p:attrNameLst>
                                      </p:cBhvr>
                                      <p:rCtr x="24462" y="-93"/>
                                    </p:animMotion>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000"/>
                            </p:stCondLst>
                            <p:childTnLst>
                              <p:par>
                                <p:cTn id="27" presetID="10" presetClass="exit" presetSubtype="0" fill="hold" grpId="1" nodeType="after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animEffect transition="in" filter="fade">
                                      <p:cBhvr>
                                        <p:cTn id="33" dur="500"/>
                                        <p:tgtEl>
                                          <p:spTgt spid="21">
                                            <p:txEl>
                                              <p:pRg st="0" end="0"/>
                                            </p:txEl>
                                          </p:spTgt>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fade">
                                      <p:cBhvr>
                                        <p:cTn id="3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Trust"/>
          <p:cNvGrpSpPr/>
          <p:nvPr/>
        </p:nvGrpSpPr>
        <p:grpSpPr>
          <a:xfrm>
            <a:off x="4491613" y="1316334"/>
            <a:ext cx="4207162" cy="3979147"/>
            <a:chOff x="4796443" y="1695799"/>
            <a:chExt cx="3458095" cy="3092845"/>
          </a:xfrm>
        </p:grpSpPr>
        <p:sp>
          <p:nvSpPr>
            <p:cNvPr id="5" name="Trust"/>
            <p:cNvSpPr>
              <a:spLocks noChangeArrowheads="1"/>
            </p:cNvSpPr>
            <p:nvPr/>
          </p:nvSpPr>
          <p:spPr bwMode="auto">
            <a:xfrm>
              <a:off x="4796443" y="1695799"/>
              <a:ext cx="3458095" cy="3092845"/>
            </a:xfrm>
            <a:prstGeom prst="horizontalScroll">
              <a:avLst>
                <a:gd name="adj" fmla="val 12500"/>
              </a:avLst>
            </a:prstGeom>
            <a:blipFill rotWithShape="1">
              <a:blip r:embed="rId2"/>
              <a:stretch>
                <a:fillRect/>
              </a:stretch>
            </a:blipFill>
            <a:ln w="9525">
              <a:noFill/>
              <a:miter lim="800000"/>
              <a:headEnd/>
              <a:tailEnd/>
            </a:ln>
          </p:spPr>
          <p:txBody>
            <a:bodyPr wrap="none" anchor="ctr">
              <a:prstTxWarp prst="textNoShape">
                <a:avLst/>
              </a:prstTxWarp>
            </a:bodyPr>
            <a:lstStyle/>
            <a:p>
              <a:pPr>
                <a:buFontTx/>
                <a:buChar char="•"/>
              </a:pPr>
              <a:endParaRPr lang="en-GB" b="1">
                <a:solidFill>
                  <a:srgbClr val="FFFFFF"/>
                </a:solidFill>
                <a:latin typeface="Dax-Bold" pitchFamily="-1" charset="0"/>
              </a:endParaRPr>
            </a:p>
          </p:txBody>
        </p:sp>
        <p:sp>
          <p:nvSpPr>
            <p:cNvPr id="3" name="TextBox 2"/>
            <p:cNvSpPr txBox="1"/>
            <p:nvPr/>
          </p:nvSpPr>
          <p:spPr>
            <a:xfrm>
              <a:off x="5780889" y="4235459"/>
              <a:ext cx="1487882" cy="233243"/>
            </a:xfrm>
            <a:prstGeom prst="rect">
              <a:avLst/>
            </a:prstGeom>
            <a:noFill/>
          </p:spPr>
          <p:txBody>
            <a:bodyPr wrap="none" rtlCol="0">
              <a:spAutoFit/>
            </a:bodyPr>
            <a:lstStyle/>
            <a:p>
              <a:pPr algn="ctr"/>
              <a:r>
                <a:rPr lang="en-GB" sz="1350" b="1" dirty="0">
                  <a:solidFill>
                    <a:schemeClr val="accent1"/>
                  </a:solidFill>
                  <a:latin typeface="Aller"/>
                </a:rPr>
                <a:t>Discretionary</a:t>
              </a:r>
              <a:r>
                <a:rPr lang="en-GB" sz="1350" dirty="0">
                  <a:solidFill>
                    <a:schemeClr val="accent1"/>
                  </a:solidFill>
                  <a:latin typeface="Aller"/>
                </a:rPr>
                <a:t> </a:t>
              </a:r>
              <a:r>
                <a:rPr lang="en-GB" sz="1350" b="1" dirty="0">
                  <a:solidFill>
                    <a:schemeClr val="accent1"/>
                  </a:solidFill>
                  <a:latin typeface="Aller"/>
                </a:rPr>
                <a:t>Trust</a:t>
              </a:r>
              <a:r>
                <a:rPr lang="en-GB" sz="1350" dirty="0">
                  <a:solidFill>
                    <a:schemeClr val="accent1"/>
                  </a:solidFill>
                  <a:latin typeface="Aller"/>
                </a:rPr>
                <a:t> </a:t>
              </a:r>
            </a:p>
          </p:txBody>
        </p:sp>
      </p:grpSp>
      <p:sp>
        <p:nvSpPr>
          <p:cNvPr id="16" name="TextBox 15"/>
          <p:cNvSpPr txBox="1"/>
          <p:nvPr/>
        </p:nvSpPr>
        <p:spPr>
          <a:xfrm>
            <a:off x="1141157" y="37280"/>
            <a:ext cx="6378669" cy="584775"/>
          </a:xfrm>
          <a:prstGeom prst="rect">
            <a:avLst/>
          </a:prstGeom>
          <a:noFill/>
        </p:spPr>
        <p:txBody>
          <a:bodyPr wrap="none" rtlCol="0">
            <a:spAutoFit/>
          </a:bodyPr>
          <a:lstStyle/>
          <a:p>
            <a:r>
              <a:rPr lang="en-GB" sz="3200" b="1" dirty="0">
                <a:solidFill>
                  <a:schemeClr val="accent1"/>
                </a:solidFill>
                <a:latin typeface="Aller"/>
              </a:rPr>
              <a:t>Scenario </a:t>
            </a:r>
            <a:r>
              <a:rPr lang="en-GB" sz="3200" b="1" dirty="0" smtClean="0">
                <a:solidFill>
                  <a:schemeClr val="accent1"/>
                </a:solidFill>
                <a:latin typeface="Aller"/>
              </a:rPr>
              <a:t>One. However in </a:t>
            </a:r>
            <a:r>
              <a:rPr lang="en-GB" sz="3200" b="1" dirty="0" smtClean="0">
                <a:solidFill>
                  <a:srgbClr val="FF0000"/>
                </a:solidFill>
                <a:latin typeface="Aller"/>
              </a:rPr>
              <a:t>2004</a:t>
            </a:r>
            <a:r>
              <a:rPr lang="en-GB" sz="3200" b="1" dirty="0" smtClean="0">
                <a:solidFill>
                  <a:schemeClr val="accent1"/>
                </a:solidFill>
                <a:latin typeface="Aller"/>
              </a:rPr>
              <a:t>.</a:t>
            </a:r>
            <a:endParaRPr lang="en-GB" sz="3200" b="1" dirty="0">
              <a:solidFill>
                <a:schemeClr val="accent1"/>
              </a:solidFill>
              <a:latin typeface="Aller"/>
            </a:endParaRPr>
          </a:p>
        </p:txBody>
      </p:sp>
      <p:grpSp>
        <p:nvGrpSpPr>
          <p:cNvPr id="8" name="Trustees"/>
          <p:cNvGrpSpPr/>
          <p:nvPr/>
        </p:nvGrpSpPr>
        <p:grpSpPr>
          <a:xfrm>
            <a:off x="5729974" y="622055"/>
            <a:ext cx="2014081" cy="1191887"/>
            <a:chOff x="6070796" y="711237"/>
            <a:chExt cx="2014081" cy="1191887"/>
          </a:xfrm>
        </p:grpSpPr>
        <p:pic>
          <p:nvPicPr>
            <p:cNvPr id="14" name="Picture 13"/>
            <p:cNvPicPr>
              <a:picLocks noChangeAspect="1"/>
            </p:cNvPicPr>
            <p:nvPr/>
          </p:nvPicPr>
          <p:blipFill rotWithShape="1">
            <a:blip r:embed="rId3"/>
            <a:srcRect l="13853" t="29928" r="14099"/>
            <a:stretch/>
          </p:blipFill>
          <p:spPr>
            <a:xfrm>
              <a:off x="6070796" y="711237"/>
              <a:ext cx="504023" cy="1191887"/>
            </a:xfrm>
            <a:prstGeom prst="rect">
              <a:avLst/>
            </a:prstGeom>
          </p:spPr>
        </p:pic>
        <p:pic>
          <p:nvPicPr>
            <p:cNvPr id="15" name="Picture 14" descr="mr.psd"/>
            <p:cNvPicPr>
              <a:picLocks noChangeAspect="1"/>
            </p:cNvPicPr>
            <p:nvPr/>
          </p:nvPicPr>
          <p:blipFill rotWithShape="1">
            <a:blip r:embed="rId4"/>
            <a:srcRect t="30019"/>
            <a:stretch/>
          </p:blipFill>
          <p:spPr>
            <a:xfrm>
              <a:off x="6574819" y="711237"/>
              <a:ext cx="700490" cy="1191887"/>
            </a:xfrm>
            <a:prstGeom prst="rect">
              <a:avLst/>
            </a:prstGeom>
          </p:spPr>
        </p:pic>
        <p:sp>
          <p:nvSpPr>
            <p:cNvPr id="17" name="TextBox 16"/>
            <p:cNvSpPr txBox="1"/>
            <p:nvPr/>
          </p:nvSpPr>
          <p:spPr>
            <a:xfrm>
              <a:off x="7188413" y="1157139"/>
              <a:ext cx="896464" cy="300082"/>
            </a:xfrm>
            <a:prstGeom prst="rect">
              <a:avLst/>
            </a:prstGeom>
            <a:noFill/>
          </p:spPr>
          <p:txBody>
            <a:bodyPr wrap="none" rtlCol="0">
              <a:spAutoFit/>
            </a:bodyPr>
            <a:lstStyle/>
            <a:p>
              <a:r>
                <a:rPr lang="en-GB" sz="1350" b="1" dirty="0" smtClean="0">
                  <a:solidFill>
                    <a:schemeClr val="accent1"/>
                  </a:solidFill>
                  <a:latin typeface="Aller"/>
                </a:rPr>
                <a:t>Trustees</a:t>
              </a:r>
              <a:endParaRPr lang="en-GB" sz="1350" dirty="0">
                <a:solidFill>
                  <a:schemeClr val="accent1"/>
                </a:solidFill>
                <a:latin typeface="Aller"/>
              </a:endParaRPr>
            </a:p>
          </p:txBody>
        </p:sp>
      </p:grpSp>
      <p:grpSp>
        <p:nvGrpSpPr>
          <p:cNvPr id="9" name="Settlor"/>
          <p:cNvGrpSpPr/>
          <p:nvPr/>
        </p:nvGrpSpPr>
        <p:grpSpPr>
          <a:xfrm>
            <a:off x="605006" y="3013867"/>
            <a:ext cx="732893" cy="1560724"/>
            <a:chOff x="605006" y="3013867"/>
            <a:chExt cx="732893" cy="1560724"/>
          </a:xfrm>
        </p:grpSpPr>
        <p:pic>
          <p:nvPicPr>
            <p:cNvPr id="13" name="Picture 12"/>
            <p:cNvPicPr>
              <a:picLocks noChangeAspect="1"/>
            </p:cNvPicPr>
            <p:nvPr/>
          </p:nvPicPr>
          <p:blipFill rotWithShape="1">
            <a:blip r:embed="rId3"/>
            <a:srcRect l="13853" t="29928" r="14099"/>
            <a:stretch/>
          </p:blipFill>
          <p:spPr>
            <a:xfrm>
              <a:off x="741412" y="3013867"/>
              <a:ext cx="504023" cy="1191887"/>
            </a:xfrm>
            <a:prstGeom prst="rect">
              <a:avLst/>
            </a:prstGeom>
          </p:spPr>
        </p:pic>
        <p:sp>
          <p:nvSpPr>
            <p:cNvPr id="18" name="TextBox 17"/>
            <p:cNvSpPr txBox="1"/>
            <p:nvPr/>
          </p:nvSpPr>
          <p:spPr>
            <a:xfrm>
              <a:off x="605006" y="4274509"/>
              <a:ext cx="732893" cy="300082"/>
            </a:xfrm>
            <a:prstGeom prst="rect">
              <a:avLst/>
            </a:prstGeom>
            <a:noFill/>
          </p:spPr>
          <p:txBody>
            <a:bodyPr wrap="none" rtlCol="0">
              <a:spAutoFit/>
            </a:bodyPr>
            <a:lstStyle/>
            <a:p>
              <a:r>
                <a:rPr lang="en-GB" sz="1350" b="1" dirty="0" smtClean="0">
                  <a:solidFill>
                    <a:schemeClr val="accent1"/>
                  </a:solidFill>
                  <a:latin typeface="Aller"/>
                </a:rPr>
                <a:t>Settlor</a:t>
              </a:r>
            </a:p>
          </p:txBody>
        </p:sp>
      </p:grpSp>
      <p:grpSp>
        <p:nvGrpSpPr>
          <p:cNvPr id="6" name="Cash"/>
          <p:cNvGrpSpPr/>
          <p:nvPr/>
        </p:nvGrpSpPr>
        <p:grpSpPr>
          <a:xfrm>
            <a:off x="5769035" y="2446520"/>
            <a:ext cx="1526788" cy="1978030"/>
            <a:chOff x="1337899" y="2596561"/>
            <a:chExt cx="1526788" cy="1978030"/>
          </a:xfrm>
        </p:grpSpPr>
        <p:pic>
          <p:nvPicPr>
            <p:cNvPr id="19" name="Picture 18" descr="S7_2.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1337899" y="2596561"/>
              <a:ext cx="1526788" cy="1978030"/>
            </a:xfrm>
            <a:prstGeom prst="rect">
              <a:avLst/>
            </a:prstGeom>
          </p:spPr>
        </p:pic>
        <p:sp>
          <p:nvSpPr>
            <p:cNvPr id="20" name="TextBox 19"/>
            <p:cNvSpPr txBox="1"/>
            <p:nvPr/>
          </p:nvSpPr>
          <p:spPr>
            <a:xfrm>
              <a:off x="1690040" y="4220762"/>
              <a:ext cx="906017" cy="300082"/>
            </a:xfrm>
            <a:prstGeom prst="rect">
              <a:avLst/>
            </a:prstGeom>
            <a:noFill/>
          </p:spPr>
          <p:txBody>
            <a:bodyPr wrap="none" rtlCol="0">
              <a:spAutoFit/>
            </a:bodyPr>
            <a:lstStyle/>
            <a:p>
              <a:r>
                <a:rPr lang="en-GB" sz="1350" b="1" dirty="0">
                  <a:solidFill>
                    <a:schemeClr val="accent1"/>
                  </a:solidFill>
                  <a:latin typeface="Aller"/>
                </a:rPr>
                <a:t>£200,000</a:t>
              </a:r>
            </a:p>
          </p:txBody>
        </p:sp>
      </p:grpSp>
      <p:sp>
        <p:nvSpPr>
          <p:cNvPr id="22" name="TextBox 21"/>
          <p:cNvSpPr txBox="1"/>
          <p:nvPr/>
        </p:nvSpPr>
        <p:spPr>
          <a:xfrm>
            <a:off x="1422758" y="1575078"/>
            <a:ext cx="3855598" cy="3785652"/>
          </a:xfrm>
          <a:prstGeom prst="rect">
            <a:avLst/>
          </a:prstGeom>
          <a:noFill/>
        </p:spPr>
        <p:txBody>
          <a:bodyPr wrap="square" rtlCol="0">
            <a:spAutoFit/>
          </a:bodyPr>
          <a:lstStyle/>
          <a:p>
            <a:r>
              <a:rPr lang="en-GB" sz="2000" b="1" dirty="0">
                <a:solidFill>
                  <a:srgbClr val="FF0000"/>
                </a:solidFill>
                <a:latin typeface="Aller"/>
              </a:rPr>
              <a:t>“It was a gift to my </a:t>
            </a:r>
            <a:r>
              <a:rPr lang="en-GB" sz="2000" b="1" dirty="0" smtClean="0">
                <a:solidFill>
                  <a:srgbClr val="FF0000"/>
                </a:solidFill>
                <a:latin typeface="Aller"/>
              </a:rPr>
              <a:t>children.”</a:t>
            </a:r>
          </a:p>
          <a:p>
            <a:endParaRPr lang="en-GB" sz="2000" b="1" dirty="0" smtClean="0">
              <a:solidFill>
                <a:srgbClr val="FF0000"/>
              </a:solidFill>
              <a:latin typeface="Aller"/>
            </a:endParaRPr>
          </a:p>
          <a:p>
            <a:r>
              <a:rPr lang="en-GB" sz="2000" b="1" dirty="0" smtClean="0">
                <a:solidFill>
                  <a:srgbClr val="FF0000"/>
                </a:solidFill>
                <a:latin typeface="Aller"/>
              </a:rPr>
              <a:t>“</a:t>
            </a:r>
            <a:r>
              <a:rPr lang="en-GB" sz="2000" b="1" dirty="0">
                <a:solidFill>
                  <a:srgbClr val="FF0000"/>
                </a:solidFill>
                <a:latin typeface="Aller"/>
              </a:rPr>
              <a:t>I </a:t>
            </a:r>
            <a:r>
              <a:rPr lang="en-GB" sz="2000" b="1" dirty="0" smtClean="0">
                <a:solidFill>
                  <a:srgbClr val="FF0000"/>
                </a:solidFill>
                <a:latin typeface="Aller"/>
              </a:rPr>
              <a:t>believed </a:t>
            </a:r>
            <a:r>
              <a:rPr lang="en-GB" sz="2000" b="1" dirty="0">
                <a:solidFill>
                  <a:srgbClr val="FF0000"/>
                </a:solidFill>
                <a:latin typeface="Aller"/>
              </a:rPr>
              <a:t>it was a </a:t>
            </a:r>
            <a:r>
              <a:rPr lang="en-GB" sz="2000" b="1" dirty="0" smtClean="0">
                <a:solidFill>
                  <a:srgbClr val="FF0000"/>
                </a:solidFill>
                <a:latin typeface="Aller"/>
              </a:rPr>
              <a:t>PET.”</a:t>
            </a:r>
            <a:endParaRPr lang="en-GB" sz="2000" b="1" dirty="0">
              <a:solidFill>
                <a:srgbClr val="FF0000"/>
              </a:solidFill>
              <a:latin typeface="Aller"/>
            </a:endParaRPr>
          </a:p>
          <a:p>
            <a:endParaRPr lang="en-GB" sz="2000" b="1" dirty="0" smtClean="0">
              <a:solidFill>
                <a:srgbClr val="FF0000"/>
              </a:solidFill>
              <a:latin typeface="Aller"/>
            </a:endParaRPr>
          </a:p>
          <a:p>
            <a:r>
              <a:rPr lang="en-GB" sz="2000" b="1" dirty="0" smtClean="0">
                <a:solidFill>
                  <a:srgbClr val="FF0000"/>
                </a:solidFill>
                <a:latin typeface="Aller"/>
              </a:rPr>
              <a:t>“</a:t>
            </a:r>
            <a:r>
              <a:rPr lang="en-GB" sz="2000" b="1" dirty="0">
                <a:solidFill>
                  <a:srgbClr val="FF0000"/>
                </a:solidFill>
                <a:latin typeface="Aller"/>
              </a:rPr>
              <a:t>I didn’t think it would affect </a:t>
            </a:r>
            <a:r>
              <a:rPr lang="en-GB" sz="2000" b="1" dirty="0" smtClean="0">
                <a:solidFill>
                  <a:srgbClr val="FF0000"/>
                </a:solidFill>
                <a:latin typeface="Aller"/>
              </a:rPr>
              <a:t>anything.”</a:t>
            </a:r>
            <a:endParaRPr lang="en-GB" sz="2000" b="1" dirty="0">
              <a:solidFill>
                <a:srgbClr val="FF0000"/>
              </a:solidFill>
              <a:latin typeface="Aller"/>
            </a:endParaRPr>
          </a:p>
          <a:p>
            <a:endParaRPr lang="en-GB" sz="2000" b="1" dirty="0" smtClean="0">
              <a:solidFill>
                <a:srgbClr val="FF0000"/>
              </a:solidFill>
              <a:latin typeface="Aller"/>
            </a:endParaRPr>
          </a:p>
          <a:p>
            <a:r>
              <a:rPr lang="en-GB" sz="2000" b="1" dirty="0" smtClean="0">
                <a:solidFill>
                  <a:srgbClr val="FF0000"/>
                </a:solidFill>
                <a:latin typeface="Aller"/>
              </a:rPr>
              <a:t>“</a:t>
            </a:r>
            <a:r>
              <a:rPr lang="en-GB" sz="2000" b="1" dirty="0">
                <a:solidFill>
                  <a:srgbClr val="FF0000"/>
                </a:solidFill>
                <a:latin typeface="Aller"/>
              </a:rPr>
              <a:t>I thought it was outside of my estate </a:t>
            </a:r>
            <a:r>
              <a:rPr lang="en-GB" sz="2000" b="1" dirty="0" smtClean="0">
                <a:solidFill>
                  <a:srgbClr val="FF0000"/>
                </a:solidFill>
                <a:latin typeface="Aller"/>
              </a:rPr>
              <a:t>instantly.”</a:t>
            </a:r>
            <a:endParaRPr lang="en-GB" sz="2000" b="1" dirty="0">
              <a:solidFill>
                <a:srgbClr val="FF0000"/>
              </a:solidFill>
              <a:latin typeface="Aller"/>
            </a:endParaRPr>
          </a:p>
          <a:p>
            <a:endParaRPr lang="en-GB" sz="2000" b="1" dirty="0" smtClean="0">
              <a:solidFill>
                <a:srgbClr val="FF0000"/>
              </a:solidFill>
              <a:latin typeface="Aller"/>
            </a:endParaRPr>
          </a:p>
          <a:p>
            <a:r>
              <a:rPr lang="en-GB" sz="2000" b="1" dirty="0" smtClean="0">
                <a:solidFill>
                  <a:srgbClr val="FF0000"/>
                </a:solidFill>
                <a:latin typeface="Aller"/>
              </a:rPr>
              <a:t>“</a:t>
            </a:r>
            <a:r>
              <a:rPr lang="en-GB" sz="2000" b="1" dirty="0">
                <a:solidFill>
                  <a:srgbClr val="FF0000"/>
                </a:solidFill>
                <a:latin typeface="Aller"/>
              </a:rPr>
              <a:t>But that was with another advisor so it’s not </a:t>
            </a:r>
            <a:r>
              <a:rPr lang="en-GB" sz="2000" b="1" dirty="0" smtClean="0">
                <a:solidFill>
                  <a:srgbClr val="FF0000"/>
                </a:solidFill>
                <a:latin typeface="Aller"/>
              </a:rPr>
              <a:t>important.”</a:t>
            </a:r>
            <a:endParaRPr lang="en-GB" sz="2000" b="1" dirty="0">
              <a:solidFill>
                <a:srgbClr val="FF0000"/>
              </a:solidFill>
              <a:latin typeface="Aller"/>
            </a:endParaRPr>
          </a:p>
        </p:txBody>
      </p:sp>
    </p:spTree>
    <p:extLst>
      <p:ext uri="{BB962C8B-B14F-4D97-AF65-F5344CB8AC3E}">
        <p14:creationId xmlns:p14="http://schemas.microsoft.com/office/powerpoint/2010/main" val="1483316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par>
                          <p:cTn id="8" fill="hold">
                            <p:stCondLst>
                              <p:cond delay="900"/>
                            </p:stCondLst>
                            <p:childTnLst>
                              <p:par>
                                <p:cTn id="9" presetID="10" presetClass="entr" presetSubtype="0" fill="hold" nodeType="afterEffect">
                                  <p:stCondLst>
                                    <p:cond delay="0"/>
                                  </p:stCondLst>
                                  <p:iterate type="wd">
                                    <p:tmPct val="10000"/>
                                  </p:iterate>
                                  <p:childTnLst>
                                    <p:set>
                                      <p:cBhvr>
                                        <p:cTn id="10" dur="1" fill="hold">
                                          <p:stCondLst>
                                            <p:cond delay="0"/>
                                          </p:stCondLst>
                                        </p:cTn>
                                        <p:tgtEl>
                                          <p:spTgt spid="22">
                                            <p:txEl>
                                              <p:pRg st="2" end="2"/>
                                            </p:txEl>
                                          </p:spTgt>
                                        </p:tgtEl>
                                        <p:attrNameLst>
                                          <p:attrName>style.visibility</p:attrName>
                                        </p:attrNameLst>
                                      </p:cBhvr>
                                      <p:to>
                                        <p:strVal val="visible"/>
                                      </p:to>
                                    </p:set>
                                    <p:animEffect transition="in" filter="fade">
                                      <p:cBhvr>
                                        <p:cTn id="11" dur="500"/>
                                        <p:tgtEl>
                                          <p:spTgt spid="22">
                                            <p:txEl>
                                              <p:pRg st="2" end="2"/>
                                            </p:txEl>
                                          </p:spTgt>
                                        </p:tgtEl>
                                      </p:cBhvr>
                                    </p:animEffect>
                                  </p:childTnLst>
                                </p:cTn>
                              </p:par>
                            </p:childTnLst>
                          </p:cTn>
                        </p:par>
                        <p:par>
                          <p:cTn id="12" fill="hold">
                            <p:stCondLst>
                              <p:cond delay="1750"/>
                            </p:stCondLst>
                            <p:childTnLst>
                              <p:par>
                                <p:cTn id="13" presetID="10" presetClass="entr" presetSubtype="0" fill="hold" nodeType="afterEffect">
                                  <p:stCondLst>
                                    <p:cond delay="0"/>
                                  </p:stCondLst>
                                  <p:iterate type="wd">
                                    <p:tmPct val="10000"/>
                                  </p:iterate>
                                  <p:childTnLst>
                                    <p:set>
                                      <p:cBhvr>
                                        <p:cTn id="14" dur="1" fill="hold">
                                          <p:stCondLst>
                                            <p:cond delay="0"/>
                                          </p:stCondLst>
                                        </p:cTn>
                                        <p:tgtEl>
                                          <p:spTgt spid="22">
                                            <p:txEl>
                                              <p:pRg st="4" end="4"/>
                                            </p:txEl>
                                          </p:spTgt>
                                        </p:tgtEl>
                                        <p:attrNameLst>
                                          <p:attrName>style.visibility</p:attrName>
                                        </p:attrNameLst>
                                      </p:cBhvr>
                                      <p:to>
                                        <p:strVal val="visible"/>
                                      </p:to>
                                    </p:set>
                                    <p:animEffect transition="in" filter="fade">
                                      <p:cBhvr>
                                        <p:cTn id="15" dur="500"/>
                                        <p:tgtEl>
                                          <p:spTgt spid="22">
                                            <p:txEl>
                                              <p:pRg st="4" end="4"/>
                                            </p:txEl>
                                          </p:spTgt>
                                        </p:tgtEl>
                                      </p:cBhvr>
                                    </p:animEffect>
                                  </p:childTnLst>
                                </p:cTn>
                              </p:par>
                            </p:childTnLst>
                          </p:cTn>
                        </p:par>
                        <p:par>
                          <p:cTn id="16" fill="hold">
                            <p:stCondLst>
                              <p:cond delay="2650"/>
                            </p:stCondLst>
                            <p:childTnLst>
                              <p:par>
                                <p:cTn id="17" presetID="10" presetClass="entr" presetSubtype="0" fill="hold" nodeType="afterEffect">
                                  <p:stCondLst>
                                    <p:cond delay="0"/>
                                  </p:stCondLst>
                                  <p:iterate type="wd">
                                    <p:tmPct val="10000"/>
                                  </p:iterate>
                                  <p:childTnLst>
                                    <p:set>
                                      <p:cBhvr>
                                        <p:cTn id="18" dur="1" fill="hold">
                                          <p:stCondLst>
                                            <p:cond delay="0"/>
                                          </p:stCondLst>
                                        </p:cTn>
                                        <p:tgtEl>
                                          <p:spTgt spid="22">
                                            <p:txEl>
                                              <p:pRg st="6" end="6"/>
                                            </p:txEl>
                                          </p:spTgt>
                                        </p:tgtEl>
                                        <p:attrNameLst>
                                          <p:attrName>style.visibility</p:attrName>
                                        </p:attrNameLst>
                                      </p:cBhvr>
                                      <p:to>
                                        <p:strVal val="visible"/>
                                      </p:to>
                                    </p:set>
                                    <p:animEffect transition="in" filter="fade">
                                      <p:cBhvr>
                                        <p:cTn id="19" dur="500"/>
                                        <p:tgtEl>
                                          <p:spTgt spid="22">
                                            <p:txEl>
                                              <p:pRg st="6" end="6"/>
                                            </p:txEl>
                                          </p:spTgt>
                                        </p:tgtEl>
                                      </p:cBhvr>
                                    </p:animEffect>
                                  </p:childTnLst>
                                </p:cTn>
                              </p:par>
                            </p:childTnLst>
                          </p:cTn>
                        </p:par>
                        <p:par>
                          <p:cTn id="20" fill="hold">
                            <p:stCondLst>
                              <p:cond delay="3650"/>
                            </p:stCondLst>
                            <p:childTnLst>
                              <p:par>
                                <p:cTn id="21" presetID="10" presetClass="entr" presetSubtype="0" fill="hold" nodeType="afterEffect">
                                  <p:stCondLst>
                                    <p:cond delay="0"/>
                                  </p:stCondLst>
                                  <p:iterate type="wd">
                                    <p:tmPct val="10000"/>
                                  </p:iterate>
                                  <p:childTnLst>
                                    <p:set>
                                      <p:cBhvr>
                                        <p:cTn id="22" dur="1" fill="hold">
                                          <p:stCondLst>
                                            <p:cond delay="0"/>
                                          </p:stCondLst>
                                        </p:cTn>
                                        <p:tgtEl>
                                          <p:spTgt spid="22">
                                            <p:txEl>
                                              <p:pRg st="8" end="8"/>
                                            </p:txEl>
                                          </p:spTgt>
                                        </p:tgtEl>
                                        <p:attrNameLst>
                                          <p:attrName>style.visibility</p:attrName>
                                        </p:attrNameLst>
                                      </p:cBhvr>
                                      <p:to>
                                        <p:strVal val="visible"/>
                                      </p:to>
                                    </p:set>
                                    <p:animEffect transition="in" filter="fade">
                                      <p:cBhvr>
                                        <p:cTn id="23"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Down Arrow 10"/>
          <p:cNvSpPr/>
          <p:nvPr/>
        </p:nvSpPr>
        <p:spPr>
          <a:xfrm rot="16200000">
            <a:off x="4216096" y="2703501"/>
            <a:ext cx="354739" cy="112897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2" name="Trust"/>
          <p:cNvGrpSpPr/>
          <p:nvPr/>
        </p:nvGrpSpPr>
        <p:grpSpPr>
          <a:xfrm>
            <a:off x="4491613" y="1316334"/>
            <a:ext cx="4207162" cy="3979147"/>
            <a:chOff x="4796443" y="1695799"/>
            <a:chExt cx="3458095" cy="3092845"/>
          </a:xfrm>
        </p:grpSpPr>
        <p:sp>
          <p:nvSpPr>
            <p:cNvPr id="5" name="Trust"/>
            <p:cNvSpPr>
              <a:spLocks noChangeArrowheads="1"/>
            </p:cNvSpPr>
            <p:nvPr/>
          </p:nvSpPr>
          <p:spPr bwMode="auto">
            <a:xfrm>
              <a:off x="4796443" y="1695799"/>
              <a:ext cx="3458095" cy="3092845"/>
            </a:xfrm>
            <a:prstGeom prst="horizontalScroll">
              <a:avLst>
                <a:gd name="adj" fmla="val 12500"/>
              </a:avLst>
            </a:prstGeom>
            <a:blipFill rotWithShape="1">
              <a:blip r:embed="rId2"/>
              <a:stretch>
                <a:fillRect/>
              </a:stretch>
            </a:blipFill>
            <a:ln w="9525">
              <a:noFill/>
              <a:miter lim="800000"/>
              <a:headEnd/>
              <a:tailEnd/>
            </a:ln>
          </p:spPr>
          <p:txBody>
            <a:bodyPr wrap="none" anchor="ctr">
              <a:prstTxWarp prst="textNoShape">
                <a:avLst/>
              </a:prstTxWarp>
            </a:bodyPr>
            <a:lstStyle/>
            <a:p>
              <a:pPr>
                <a:buFontTx/>
                <a:buChar char="•"/>
              </a:pPr>
              <a:endParaRPr lang="en-GB" b="1">
                <a:solidFill>
                  <a:srgbClr val="FFFFFF"/>
                </a:solidFill>
                <a:latin typeface="Dax-Bold" pitchFamily="-1" charset="0"/>
              </a:endParaRPr>
            </a:p>
          </p:txBody>
        </p:sp>
        <p:sp>
          <p:nvSpPr>
            <p:cNvPr id="3" name="TextBox 2"/>
            <p:cNvSpPr txBox="1"/>
            <p:nvPr/>
          </p:nvSpPr>
          <p:spPr>
            <a:xfrm>
              <a:off x="5780889" y="4235459"/>
              <a:ext cx="1487882" cy="233243"/>
            </a:xfrm>
            <a:prstGeom prst="rect">
              <a:avLst/>
            </a:prstGeom>
            <a:noFill/>
          </p:spPr>
          <p:txBody>
            <a:bodyPr wrap="none" rtlCol="0">
              <a:spAutoFit/>
            </a:bodyPr>
            <a:lstStyle/>
            <a:p>
              <a:pPr algn="ctr"/>
              <a:r>
                <a:rPr lang="en-GB" sz="1350" b="1" dirty="0">
                  <a:solidFill>
                    <a:schemeClr val="accent1"/>
                  </a:solidFill>
                  <a:latin typeface="Aller"/>
                </a:rPr>
                <a:t>Discretionary</a:t>
              </a:r>
              <a:r>
                <a:rPr lang="en-GB" sz="1350" dirty="0">
                  <a:solidFill>
                    <a:schemeClr val="accent1"/>
                  </a:solidFill>
                  <a:latin typeface="Aller"/>
                </a:rPr>
                <a:t> </a:t>
              </a:r>
              <a:r>
                <a:rPr lang="en-GB" sz="1350" b="1" dirty="0">
                  <a:solidFill>
                    <a:schemeClr val="accent1"/>
                  </a:solidFill>
                  <a:latin typeface="Aller"/>
                </a:rPr>
                <a:t>Trust</a:t>
              </a:r>
              <a:r>
                <a:rPr lang="en-GB" sz="1350" dirty="0">
                  <a:solidFill>
                    <a:schemeClr val="accent1"/>
                  </a:solidFill>
                  <a:latin typeface="Aller"/>
                </a:rPr>
                <a:t> </a:t>
              </a:r>
            </a:p>
          </p:txBody>
        </p:sp>
      </p:grpSp>
      <p:grpSp>
        <p:nvGrpSpPr>
          <p:cNvPr id="10" name="House"/>
          <p:cNvGrpSpPr/>
          <p:nvPr/>
        </p:nvGrpSpPr>
        <p:grpSpPr>
          <a:xfrm>
            <a:off x="1476003" y="2330227"/>
            <a:ext cx="2007494" cy="2236478"/>
            <a:chOff x="1476003" y="2330227"/>
            <a:chExt cx="2007494" cy="2236478"/>
          </a:xfrm>
        </p:grpSpPr>
        <p:pic>
          <p:nvPicPr>
            <p:cNvPr id="4" name="Picture 3" descr="house.psd"/>
            <p:cNvPicPr>
              <a:picLocks noChangeAspect="1"/>
            </p:cNvPicPr>
            <p:nvPr/>
          </p:nvPicPr>
          <p:blipFill>
            <a:blip r:embed="rId3"/>
            <a:stretch>
              <a:fillRect/>
            </a:stretch>
          </p:blipFill>
          <p:spPr>
            <a:xfrm>
              <a:off x="1476003" y="2330227"/>
              <a:ext cx="2007494" cy="1875527"/>
            </a:xfrm>
            <a:prstGeom prst="rect">
              <a:avLst/>
            </a:prstGeom>
          </p:spPr>
        </p:pic>
        <p:sp>
          <p:nvSpPr>
            <p:cNvPr id="2" name="TextBox 1"/>
            <p:cNvSpPr txBox="1"/>
            <p:nvPr/>
          </p:nvSpPr>
          <p:spPr>
            <a:xfrm>
              <a:off x="2043367" y="4266623"/>
              <a:ext cx="906017" cy="300082"/>
            </a:xfrm>
            <a:prstGeom prst="rect">
              <a:avLst/>
            </a:prstGeom>
            <a:noFill/>
          </p:spPr>
          <p:txBody>
            <a:bodyPr wrap="none" rtlCol="0">
              <a:spAutoFit/>
            </a:bodyPr>
            <a:lstStyle/>
            <a:p>
              <a:r>
                <a:rPr lang="en-GB" sz="1350" b="1" dirty="0">
                  <a:solidFill>
                    <a:schemeClr val="accent1"/>
                  </a:solidFill>
                  <a:latin typeface="Aller"/>
                </a:rPr>
                <a:t>£300,000</a:t>
              </a:r>
            </a:p>
          </p:txBody>
        </p:sp>
      </p:grpSp>
      <p:sp>
        <p:nvSpPr>
          <p:cNvPr id="16" name="TextBox 15"/>
          <p:cNvSpPr txBox="1"/>
          <p:nvPr/>
        </p:nvSpPr>
        <p:spPr>
          <a:xfrm>
            <a:off x="2570944" y="37280"/>
            <a:ext cx="4389343" cy="584775"/>
          </a:xfrm>
          <a:prstGeom prst="rect">
            <a:avLst/>
          </a:prstGeom>
          <a:noFill/>
        </p:spPr>
        <p:txBody>
          <a:bodyPr wrap="none" rtlCol="0">
            <a:spAutoFit/>
          </a:bodyPr>
          <a:lstStyle/>
          <a:p>
            <a:r>
              <a:rPr lang="en-GB" sz="3200" b="1" dirty="0" smtClean="0">
                <a:solidFill>
                  <a:schemeClr val="accent1"/>
                </a:solidFill>
                <a:latin typeface="Aller"/>
              </a:rPr>
              <a:t>So…</a:t>
            </a:r>
            <a:r>
              <a:rPr lang="en-GB" sz="3200" b="1" dirty="0" smtClean="0">
                <a:solidFill>
                  <a:srgbClr val="FF0000"/>
                </a:solidFill>
                <a:latin typeface="Aller"/>
              </a:rPr>
              <a:t>2006</a:t>
            </a:r>
            <a:r>
              <a:rPr lang="en-GB" sz="3200" b="1" dirty="0" smtClean="0">
                <a:solidFill>
                  <a:schemeClr val="accent1"/>
                </a:solidFill>
                <a:latin typeface="Aller"/>
              </a:rPr>
              <a:t>. The reality.</a:t>
            </a:r>
            <a:endParaRPr lang="en-GB" sz="3200" b="1" dirty="0">
              <a:solidFill>
                <a:schemeClr val="accent1"/>
              </a:solidFill>
              <a:latin typeface="Aller"/>
            </a:endParaRPr>
          </a:p>
        </p:txBody>
      </p:sp>
      <p:grpSp>
        <p:nvGrpSpPr>
          <p:cNvPr id="8" name="Trustees"/>
          <p:cNvGrpSpPr/>
          <p:nvPr/>
        </p:nvGrpSpPr>
        <p:grpSpPr>
          <a:xfrm>
            <a:off x="5729974" y="622055"/>
            <a:ext cx="2014081" cy="1191887"/>
            <a:chOff x="6070796" y="711237"/>
            <a:chExt cx="2014081" cy="1191887"/>
          </a:xfrm>
        </p:grpSpPr>
        <p:pic>
          <p:nvPicPr>
            <p:cNvPr id="14" name="Picture 13"/>
            <p:cNvPicPr>
              <a:picLocks noChangeAspect="1"/>
            </p:cNvPicPr>
            <p:nvPr/>
          </p:nvPicPr>
          <p:blipFill rotWithShape="1">
            <a:blip r:embed="rId4"/>
            <a:srcRect l="13853" t="29928" r="14099"/>
            <a:stretch/>
          </p:blipFill>
          <p:spPr>
            <a:xfrm>
              <a:off x="6070796" y="711237"/>
              <a:ext cx="504023" cy="1191887"/>
            </a:xfrm>
            <a:prstGeom prst="rect">
              <a:avLst/>
            </a:prstGeom>
          </p:spPr>
        </p:pic>
        <p:pic>
          <p:nvPicPr>
            <p:cNvPr id="15" name="Picture 14" descr="mr.psd"/>
            <p:cNvPicPr>
              <a:picLocks noChangeAspect="1"/>
            </p:cNvPicPr>
            <p:nvPr/>
          </p:nvPicPr>
          <p:blipFill rotWithShape="1">
            <a:blip r:embed="rId5"/>
            <a:srcRect t="30019"/>
            <a:stretch/>
          </p:blipFill>
          <p:spPr>
            <a:xfrm>
              <a:off x="6574819" y="711237"/>
              <a:ext cx="700490" cy="1191887"/>
            </a:xfrm>
            <a:prstGeom prst="rect">
              <a:avLst/>
            </a:prstGeom>
          </p:spPr>
        </p:pic>
        <p:sp>
          <p:nvSpPr>
            <p:cNvPr id="17" name="TextBox 16"/>
            <p:cNvSpPr txBox="1"/>
            <p:nvPr/>
          </p:nvSpPr>
          <p:spPr>
            <a:xfrm>
              <a:off x="7188413" y="1157139"/>
              <a:ext cx="896464" cy="300082"/>
            </a:xfrm>
            <a:prstGeom prst="rect">
              <a:avLst/>
            </a:prstGeom>
            <a:noFill/>
          </p:spPr>
          <p:txBody>
            <a:bodyPr wrap="none" rtlCol="0">
              <a:spAutoFit/>
            </a:bodyPr>
            <a:lstStyle/>
            <a:p>
              <a:r>
                <a:rPr lang="en-GB" sz="1350" b="1" dirty="0" smtClean="0">
                  <a:solidFill>
                    <a:schemeClr val="accent1"/>
                  </a:solidFill>
                  <a:latin typeface="Aller"/>
                </a:rPr>
                <a:t>Trustees</a:t>
              </a:r>
              <a:endParaRPr lang="en-GB" sz="1350" dirty="0">
                <a:solidFill>
                  <a:schemeClr val="accent1"/>
                </a:solidFill>
                <a:latin typeface="Aller"/>
              </a:endParaRPr>
            </a:p>
          </p:txBody>
        </p:sp>
      </p:grpSp>
      <p:grpSp>
        <p:nvGrpSpPr>
          <p:cNvPr id="9" name="Settlor"/>
          <p:cNvGrpSpPr/>
          <p:nvPr/>
        </p:nvGrpSpPr>
        <p:grpSpPr>
          <a:xfrm>
            <a:off x="605006" y="3013867"/>
            <a:ext cx="732893" cy="1560724"/>
            <a:chOff x="605006" y="3013867"/>
            <a:chExt cx="732893" cy="1560724"/>
          </a:xfrm>
        </p:grpSpPr>
        <p:pic>
          <p:nvPicPr>
            <p:cNvPr id="13" name="Picture 12"/>
            <p:cNvPicPr>
              <a:picLocks noChangeAspect="1"/>
            </p:cNvPicPr>
            <p:nvPr/>
          </p:nvPicPr>
          <p:blipFill rotWithShape="1">
            <a:blip r:embed="rId4"/>
            <a:srcRect l="13853" t="29928" r="14099"/>
            <a:stretch/>
          </p:blipFill>
          <p:spPr>
            <a:xfrm>
              <a:off x="741412" y="3013867"/>
              <a:ext cx="504023" cy="1191887"/>
            </a:xfrm>
            <a:prstGeom prst="rect">
              <a:avLst/>
            </a:prstGeom>
          </p:spPr>
        </p:pic>
        <p:sp>
          <p:nvSpPr>
            <p:cNvPr id="18" name="TextBox 17"/>
            <p:cNvSpPr txBox="1"/>
            <p:nvPr/>
          </p:nvSpPr>
          <p:spPr>
            <a:xfrm>
              <a:off x="605006" y="4274509"/>
              <a:ext cx="732893" cy="300082"/>
            </a:xfrm>
            <a:prstGeom prst="rect">
              <a:avLst/>
            </a:prstGeom>
            <a:noFill/>
          </p:spPr>
          <p:txBody>
            <a:bodyPr wrap="none" rtlCol="0">
              <a:spAutoFit/>
            </a:bodyPr>
            <a:lstStyle/>
            <a:p>
              <a:r>
                <a:rPr lang="en-GB" sz="1350" b="1" dirty="0" smtClean="0">
                  <a:solidFill>
                    <a:schemeClr val="accent1"/>
                  </a:solidFill>
                  <a:latin typeface="Aller"/>
                </a:rPr>
                <a:t>Settlor</a:t>
              </a:r>
            </a:p>
          </p:txBody>
        </p:sp>
      </p:grpSp>
      <p:sp>
        <p:nvSpPr>
          <p:cNvPr id="19" name="TextBox 18"/>
          <p:cNvSpPr txBox="1"/>
          <p:nvPr/>
        </p:nvSpPr>
        <p:spPr>
          <a:xfrm>
            <a:off x="1208242" y="1309376"/>
            <a:ext cx="4026488" cy="3724096"/>
          </a:xfrm>
          <a:prstGeom prst="rect">
            <a:avLst/>
          </a:prstGeom>
          <a:noFill/>
        </p:spPr>
        <p:txBody>
          <a:bodyPr wrap="square" rtlCol="0">
            <a:spAutoFit/>
          </a:bodyPr>
          <a:lstStyle/>
          <a:p>
            <a:pPr algn="ctr"/>
            <a:r>
              <a:rPr lang="en-GB" sz="2000" b="1" dirty="0" smtClean="0">
                <a:solidFill>
                  <a:schemeClr val="accent1"/>
                </a:solidFill>
                <a:latin typeface="Aller"/>
              </a:rPr>
              <a:t>Total transfers </a:t>
            </a:r>
            <a:r>
              <a:rPr lang="en-GB" sz="2000" b="1" dirty="0">
                <a:solidFill>
                  <a:schemeClr val="accent1"/>
                </a:solidFill>
                <a:latin typeface="Aller"/>
              </a:rPr>
              <a:t>into Trust in last </a:t>
            </a:r>
            <a:r>
              <a:rPr lang="en-GB" sz="2000" b="1" dirty="0" smtClean="0">
                <a:solidFill>
                  <a:schemeClr val="accent1"/>
                </a:solidFill>
                <a:latin typeface="Aller"/>
              </a:rPr>
              <a:t>7 years.</a:t>
            </a:r>
          </a:p>
          <a:p>
            <a:endParaRPr lang="en-GB" sz="2000" b="1" dirty="0">
              <a:solidFill>
                <a:schemeClr val="accent1"/>
              </a:solidFill>
              <a:latin typeface="Aller"/>
            </a:endParaRPr>
          </a:p>
          <a:p>
            <a:pPr algn="ctr"/>
            <a:r>
              <a:rPr lang="en-GB" sz="2800" b="1" dirty="0" smtClean="0">
                <a:solidFill>
                  <a:srgbClr val="FF0000"/>
                </a:solidFill>
                <a:latin typeface="Aller"/>
              </a:rPr>
              <a:t>£500,000!</a:t>
            </a:r>
          </a:p>
          <a:p>
            <a:endParaRPr lang="en-GB" sz="2000" b="1" dirty="0">
              <a:solidFill>
                <a:schemeClr val="accent1"/>
              </a:solidFill>
              <a:latin typeface="Aller"/>
            </a:endParaRPr>
          </a:p>
          <a:p>
            <a:pPr algn="ctr"/>
            <a:r>
              <a:rPr lang="en-GB" sz="2000" b="1" dirty="0">
                <a:solidFill>
                  <a:schemeClr val="accent1"/>
                </a:solidFill>
                <a:latin typeface="Aller"/>
              </a:rPr>
              <a:t>Chargeable Lifetime </a:t>
            </a:r>
            <a:r>
              <a:rPr lang="en-GB" sz="2000" b="1" dirty="0" smtClean="0">
                <a:solidFill>
                  <a:schemeClr val="accent1"/>
                </a:solidFill>
                <a:latin typeface="Aller"/>
              </a:rPr>
              <a:t>Transfer.</a:t>
            </a:r>
            <a:r>
              <a:rPr lang="en-GB" sz="2000" b="1" dirty="0">
                <a:solidFill>
                  <a:schemeClr val="accent1"/>
                </a:solidFill>
                <a:latin typeface="Aller"/>
              </a:rPr>
              <a:t>	</a:t>
            </a:r>
            <a:endParaRPr lang="en-GB" sz="2000" b="1" dirty="0" smtClean="0">
              <a:solidFill>
                <a:schemeClr val="accent1"/>
              </a:solidFill>
              <a:latin typeface="Aller"/>
            </a:endParaRPr>
          </a:p>
          <a:p>
            <a:pPr algn="ctr"/>
            <a:endParaRPr lang="en-GB" sz="2000" b="1" dirty="0">
              <a:solidFill>
                <a:schemeClr val="accent1"/>
              </a:solidFill>
              <a:latin typeface="Aller"/>
            </a:endParaRPr>
          </a:p>
          <a:p>
            <a:pPr algn="ctr"/>
            <a:r>
              <a:rPr lang="en-GB" sz="2800" b="1" dirty="0" smtClean="0">
                <a:solidFill>
                  <a:srgbClr val="FF0000"/>
                </a:solidFill>
                <a:latin typeface="Aller"/>
              </a:rPr>
              <a:t>£35,000 to pay!</a:t>
            </a:r>
          </a:p>
          <a:p>
            <a:pPr algn="ctr"/>
            <a:endParaRPr lang="en-GB" sz="2000" b="1" dirty="0">
              <a:solidFill>
                <a:srgbClr val="FF0000"/>
              </a:solidFill>
              <a:latin typeface="Aller"/>
            </a:endParaRPr>
          </a:p>
          <a:p>
            <a:pPr algn="ctr"/>
            <a:r>
              <a:rPr lang="en-GB" sz="2000" b="1" dirty="0" smtClean="0">
                <a:solidFill>
                  <a:srgbClr val="FF0000"/>
                </a:solidFill>
                <a:latin typeface="Aller"/>
              </a:rPr>
              <a:t>(£500,000 - £325,000 = £175,000) x 20%).</a:t>
            </a:r>
            <a:endParaRPr lang="en-GB" sz="2000" b="1" dirty="0">
              <a:solidFill>
                <a:srgbClr val="FF0000"/>
              </a:solidFill>
              <a:latin typeface="Aller"/>
            </a:endParaRPr>
          </a:p>
        </p:txBody>
      </p:sp>
    </p:spTree>
    <p:extLst>
      <p:ext uri="{BB962C8B-B14F-4D97-AF65-F5344CB8AC3E}">
        <p14:creationId xmlns:p14="http://schemas.microsoft.com/office/powerpoint/2010/main" val="25867113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3" presetClass="path" presetSubtype="0" accel="50000" decel="50000" fill="hold" nodeType="withEffect">
                                  <p:stCondLst>
                                    <p:cond delay="0"/>
                                  </p:stCondLst>
                                  <p:childTnLst>
                                    <p:animMotion origin="layout" path="M -5.55556E-7 2.22222E-6 L 0.44757 -0.00047 " pathEditMode="relative" rAng="0" ptsTypes="AA">
                                      <p:cBhvr>
                                        <p:cTn id="24" dur="2000" fill="hold"/>
                                        <p:tgtEl>
                                          <p:spTgt spid="10"/>
                                        </p:tgtEl>
                                        <p:attrNameLst>
                                          <p:attrName>ppt_x</p:attrName>
                                          <p:attrName>ppt_y</p:attrName>
                                        </p:attrNameLst>
                                      </p:cBhvr>
                                      <p:rCtr x="22378" y="-23"/>
                                    </p:animMotion>
                                  </p:childTnLst>
                                </p:cTn>
                              </p:par>
                            </p:childTnLst>
                          </p:cTn>
                        </p:par>
                        <p:par>
                          <p:cTn id="25" fill="hold">
                            <p:stCondLst>
                              <p:cond delay="3500"/>
                            </p:stCondLst>
                            <p:childTnLst>
                              <p:par>
                                <p:cTn id="26" presetID="10" presetClass="exit" presetSubtype="0" fill="hold" grpId="1" nodeType="after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fade">
                                      <p:cBhvr>
                                        <p:cTn id="33" dur="500"/>
                                        <p:tgtEl>
                                          <p:spTgt spid="19">
                                            <p:txEl>
                                              <p:pRg st="0" end="0"/>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9">
                                            <p:txEl>
                                              <p:pRg st="2" end="2"/>
                                            </p:txEl>
                                          </p:spTgt>
                                        </p:tgtEl>
                                        <p:attrNameLst>
                                          <p:attrName>style.visibility</p:attrName>
                                        </p:attrNameLst>
                                      </p:cBhvr>
                                      <p:to>
                                        <p:strVal val="visible"/>
                                      </p:to>
                                    </p:set>
                                    <p:animEffect transition="in" filter="fade">
                                      <p:cBhvr>
                                        <p:cTn id="37" dur="500"/>
                                        <p:tgtEl>
                                          <p:spTgt spid="1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Effect transition="in" filter="fade">
                                      <p:cBhvr>
                                        <p:cTn id="42" dur="500"/>
                                        <p:tgtEl>
                                          <p:spTgt spid="19">
                                            <p:txEl>
                                              <p:pRg st="4" end="4"/>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9">
                                            <p:txEl>
                                              <p:pRg st="6" end="6"/>
                                            </p:txEl>
                                          </p:spTgt>
                                        </p:tgtEl>
                                        <p:attrNameLst>
                                          <p:attrName>style.visibility</p:attrName>
                                        </p:attrNameLst>
                                      </p:cBhvr>
                                      <p:to>
                                        <p:strVal val="visible"/>
                                      </p:to>
                                    </p:set>
                                    <p:animEffect transition="in" filter="fade">
                                      <p:cBhvr>
                                        <p:cTn id="46" dur="500"/>
                                        <p:tgtEl>
                                          <p:spTgt spid="19">
                                            <p:txEl>
                                              <p:pRg st="6" end="6"/>
                                            </p:txEl>
                                          </p:spTgt>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19">
                                            <p:txEl>
                                              <p:pRg st="8" end="8"/>
                                            </p:txEl>
                                          </p:spTgt>
                                        </p:tgtEl>
                                        <p:attrNameLst>
                                          <p:attrName>style.visibility</p:attrName>
                                        </p:attrNameLst>
                                      </p:cBhvr>
                                      <p:to>
                                        <p:strVal val="visible"/>
                                      </p:to>
                                    </p:set>
                                    <p:animEffect transition="in" filter="fade">
                                      <p:cBhvr>
                                        <p:cTn id="50"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7" name="Declaration"/>
          <p:cNvGrpSpPr/>
          <p:nvPr/>
        </p:nvGrpSpPr>
        <p:grpSpPr>
          <a:xfrm>
            <a:off x="3536738" y="2480319"/>
            <a:ext cx="1779538" cy="1823712"/>
            <a:chOff x="3415032" y="1724790"/>
            <a:chExt cx="1257635" cy="1492685"/>
          </a:xfrm>
        </p:grpSpPr>
        <p:pic>
          <p:nvPicPr>
            <p:cNvPr id="20" name="Picture 19" descr="court.psd"/>
            <p:cNvPicPr>
              <a:picLocks noChangeAspect="1"/>
            </p:cNvPicPr>
            <p:nvPr/>
          </p:nvPicPr>
          <p:blipFill>
            <a:blip r:embed="rId2"/>
            <a:stretch>
              <a:fillRect/>
            </a:stretch>
          </p:blipFill>
          <p:spPr>
            <a:xfrm>
              <a:off x="3499154" y="1724790"/>
              <a:ext cx="1173513" cy="1274997"/>
            </a:xfrm>
            <a:prstGeom prst="rect">
              <a:avLst/>
            </a:prstGeom>
          </p:spPr>
        </p:pic>
        <p:sp>
          <p:nvSpPr>
            <p:cNvPr id="21" name="TextBox 20"/>
            <p:cNvSpPr txBox="1"/>
            <p:nvPr/>
          </p:nvSpPr>
          <p:spPr>
            <a:xfrm>
              <a:off x="3415032" y="2965563"/>
              <a:ext cx="1206013" cy="251912"/>
            </a:xfrm>
            <a:prstGeom prst="rect">
              <a:avLst/>
            </a:prstGeom>
            <a:noFill/>
          </p:spPr>
          <p:txBody>
            <a:bodyPr wrap="square" rtlCol="0">
              <a:spAutoFit/>
            </a:bodyPr>
            <a:lstStyle/>
            <a:p>
              <a:pPr algn="ctr"/>
              <a:r>
                <a:rPr lang="en-GB" sz="1400" b="1" dirty="0" smtClean="0">
                  <a:solidFill>
                    <a:schemeClr val="accent1"/>
                  </a:solidFill>
                  <a:latin typeface="Aller"/>
                </a:rPr>
                <a:t>Declaration</a:t>
              </a:r>
              <a:endParaRPr lang="en-GB" sz="1400" dirty="0">
                <a:solidFill>
                  <a:schemeClr val="accent1"/>
                </a:solidFill>
                <a:latin typeface="Aller"/>
              </a:endParaRPr>
            </a:p>
          </p:txBody>
        </p:sp>
      </p:grpSp>
      <p:sp>
        <p:nvSpPr>
          <p:cNvPr id="4" name="TextBox 3"/>
          <p:cNvSpPr txBox="1"/>
          <p:nvPr/>
        </p:nvSpPr>
        <p:spPr>
          <a:xfrm>
            <a:off x="118012" y="36639"/>
            <a:ext cx="8539123" cy="1200329"/>
          </a:xfrm>
          <a:prstGeom prst="rect">
            <a:avLst/>
          </a:prstGeom>
          <a:noFill/>
        </p:spPr>
        <p:txBody>
          <a:bodyPr wrap="square" rtlCol="0">
            <a:spAutoFit/>
          </a:bodyPr>
          <a:lstStyle/>
          <a:p>
            <a:pPr algn="ctr"/>
            <a:r>
              <a:rPr lang="en-GB" sz="3600" b="1" dirty="0" smtClean="0">
                <a:solidFill>
                  <a:schemeClr val="accent1"/>
                </a:solidFill>
                <a:latin typeface="Aller"/>
              </a:rPr>
              <a:t>So in 2006, what should be done to manage the CLT?</a:t>
            </a:r>
            <a:endParaRPr lang="en-GB" sz="3600" b="1" dirty="0">
              <a:solidFill>
                <a:schemeClr val="accent1"/>
              </a:solidFill>
              <a:latin typeface="Aller"/>
            </a:endParaRPr>
          </a:p>
        </p:txBody>
      </p:sp>
      <p:pic>
        <p:nvPicPr>
          <p:cNvPr id="5" name="House" descr="house.psd"/>
          <p:cNvPicPr>
            <a:picLocks noChangeAspect="1"/>
          </p:cNvPicPr>
          <p:nvPr/>
        </p:nvPicPr>
        <p:blipFill>
          <a:blip r:embed="rId3"/>
          <a:stretch>
            <a:fillRect/>
          </a:stretch>
        </p:blipFill>
        <p:spPr>
          <a:xfrm>
            <a:off x="1015372" y="2530231"/>
            <a:ext cx="1282862" cy="1198531"/>
          </a:xfrm>
          <a:prstGeom prst="rect">
            <a:avLst/>
          </a:prstGeom>
        </p:spPr>
      </p:pic>
      <p:sp>
        <p:nvSpPr>
          <p:cNvPr id="7" name="Arrow right 1"/>
          <p:cNvSpPr/>
          <p:nvPr/>
        </p:nvSpPr>
        <p:spPr>
          <a:xfrm rot="16200000">
            <a:off x="2790398" y="2814052"/>
            <a:ext cx="354739" cy="112897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6" name="Trust"/>
          <p:cNvGrpSpPr/>
          <p:nvPr/>
        </p:nvGrpSpPr>
        <p:grpSpPr>
          <a:xfrm>
            <a:off x="6018959" y="1919232"/>
            <a:ext cx="2883881" cy="2512091"/>
            <a:chOff x="4954110" y="1003883"/>
            <a:chExt cx="2883881" cy="2512091"/>
          </a:xfrm>
        </p:grpSpPr>
        <p:sp>
          <p:nvSpPr>
            <p:cNvPr id="6" name="Rectangle 6"/>
            <p:cNvSpPr>
              <a:spLocks noChangeArrowheads="1"/>
            </p:cNvSpPr>
            <p:nvPr/>
          </p:nvSpPr>
          <p:spPr bwMode="auto">
            <a:xfrm>
              <a:off x="4954110" y="1003883"/>
              <a:ext cx="2883881" cy="2512091"/>
            </a:xfrm>
            <a:prstGeom prst="horizontalScroll">
              <a:avLst>
                <a:gd name="adj" fmla="val 12500"/>
              </a:avLst>
            </a:prstGeom>
            <a:blipFill rotWithShape="1">
              <a:blip r:embed="rId4"/>
              <a:stretch>
                <a:fillRect/>
              </a:stretch>
            </a:blipFill>
            <a:ln w="9525">
              <a:noFill/>
              <a:miter lim="800000"/>
              <a:headEnd/>
              <a:tailEnd/>
            </a:ln>
          </p:spPr>
          <p:txBody>
            <a:bodyPr wrap="none" anchor="ctr">
              <a:prstTxWarp prst="textNoShape">
                <a:avLst/>
              </a:prstTxWarp>
            </a:bodyPr>
            <a:lstStyle/>
            <a:p>
              <a:pPr>
                <a:buFontTx/>
                <a:buChar char="•"/>
              </a:pPr>
              <a:endParaRPr lang="en-GB" b="1">
                <a:solidFill>
                  <a:srgbClr val="FFFFFF"/>
                </a:solidFill>
                <a:latin typeface="Dax-Bold" pitchFamily="-1" charset="0"/>
              </a:endParaRPr>
            </a:p>
          </p:txBody>
        </p:sp>
        <p:sp>
          <p:nvSpPr>
            <p:cNvPr id="8" name="TextBox 7"/>
            <p:cNvSpPr txBox="1"/>
            <p:nvPr/>
          </p:nvSpPr>
          <p:spPr>
            <a:xfrm>
              <a:off x="5503726" y="3088879"/>
              <a:ext cx="1865960" cy="307777"/>
            </a:xfrm>
            <a:prstGeom prst="rect">
              <a:avLst/>
            </a:prstGeom>
            <a:noFill/>
          </p:spPr>
          <p:txBody>
            <a:bodyPr wrap="none" rtlCol="0">
              <a:spAutoFit/>
            </a:bodyPr>
            <a:lstStyle/>
            <a:p>
              <a:r>
                <a:rPr lang="en-GB" sz="1400" b="1" dirty="0">
                  <a:solidFill>
                    <a:schemeClr val="accent1"/>
                  </a:solidFill>
                  <a:latin typeface="Aller"/>
                </a:rPr>
                <a:t>Discretionary</a:t>
              </a:r>
              <a:r>
                <a:rPr lang="en-GB" sz="1400" dirty="0">
                  <a:solidFill>
                    <a:schemeClr val="accent1"/>
                  </a:solidFill>
                  <a:latin typeface="Aller"/>
                </a:rPr>
                <a:t> </a:t>
              </a:r>
              <a:r>
                <a:rPr lang="en-GB" sz="1400" b="1" dirty="0">
                  <a:solidFill>
                    <a:schemeClr val="accent1"/>
                  </a:solidFill>
                  <a:latin typeface="Aller"/>
                </a:rPr>
                <a:t>Trust</a:t>
              </a:r>
              <a:r>
                <a:rPr lang="en-GB" sz="1400" dirty="0">
                  <a:solidFill>
                    <a:schemeClr val="accent1"/>
                  </a:solidFill>
                  <a:latin typeface="Aller"/>
                </a:rPr>
                <a:t> </a:t>
              </a:r>
            </a:p>
          </p:txBody>
        </p:sp>
      </p:grpSp>
      <p:sp>
        <p:nvSpPr>
          <p:cNvPr id="9" name="£300,000"/>
          <p:cNvSpPr txBox="1"/>
          <p:nvPr/>
        </p:nvSpPr>
        <p:spPr>
          <a:xfrm>
            <a:off x="1194230" y="3709771"/>
            <a:ext cx="930063" cy="307777"/>
          </a:xfrm>
          <a:prstGeom prst="rect">
            <a:avLst/>
          </a:prstGeom>
          <a:noFill/>
        </p:spPr>
        <p:txBody>
          <a:bodyPr wrap="none" rtlCol="0">
            <a:spAutoFit/>
          </a:bodyPr>
          <a:lstStyle/>
          <a:p>
            <a:r>
              <a:rPr lang="en-GB" sz="1400" b="1" dirty="0">
                <a:solidFill>
                  <a:srgbClr val="002060"/>
                </a:solidFill>
                <a:latin typeface="Aller"/>
              </a:rPr>
              <a:t>£300,000</a:t>
            </a:r>
          </a:p>
        </p:txBody>
      </p:sp>
      <p:sp>
        <p:nvSpPr>
          <p:cNvPr id="13" name="TextBox 12"/>
          <p:cNvSpPr txBox="1"/>
          <p:nvPr/>
        </p:nvSpPr>
        <p:spPr>
          <a:xfrm>
            <a:off x="839203" y="4322344"/>
            <a:ext cx="184731" cy="300082"/>
          </a:xfrm>
          <a:prstGeom prst="rect">
            <a:avLst/>
          </a:prstGeom>
          <a:noFill/>
        </p:spPr>
        <p:txBody>
          <a:bodyPr wrap="none" rtlCol="0">
            <a:spAutoFit/>
          </a:bodyPr>
          <a:lstStyle/>
          <a:p>
            <a:endParaRPr lang="en-GB" sz="1350" dirty="0"/>
          </a:p>
        </p:txBody>
      </p:sp>
      <p:sp>
        <p:nvSpPr>
          <p:cNvPr id="15" name="Arrow 2"/>
          <p:cNvSpPr/>
          <p:nvPr/>
        </p:nvSpPr>
        <p:spPr>
          <a:xfrm rot="16200000">
            <a:off x="5653854" y="2789117"/>
            <a:ext cx="354739" cy="112897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9" name="£125,000"/>
          <p:cNvSpPr txBox="1"/>
          <p:nvPr/>
        </p:nvSpPr>
        <p:spPr>
          <a:xfrm>
            <a:off x="6639987" y="3135395"/>
            <a:ext cx="1628972" cy="461665"/>
          </a:xfrm>
          <a:prstGeom prst="rect">
            <a:avLst/>
          </a:prstGeom>
          <a:solidFill>
            <a:schemeClr val="bg1"/>
          </a:solidFill>
        </p:spPr>
        <p:txBody>
          <a:bodyPr wrap="none" rtlCol="0">
            <a:spAutoFit/>
          </a:bodyPr>
          <a:lstStyle/>
          <a:p>
            <a:r>
              <a:rPr lang="en-GB" sz="2400" b="1" dirty="0" smtClean="0">
                <a:solidFill>
                  <a:srgbClr val="FF0000"/>
                </a:solidFill>
                <a:latin typeface="Aller"/>
              </a:rPr>
              <a:t>‘£125,000’</a:t>
            </a:r>
            <a:endParaRPr lang="en-GB" sz="2400" b="1" dirty="0">
              <a:solidFill>
                <a:srgbClr val="FF0000"/>
              </a:solidFill>
              <a:latin typeface="Aller"/>
            </a:endParaRPr>
          </a:p>
        </p:txBody>
      </p:sp>
      <p:sp>
        <p:nvSpPr>
          <p:cNvPr id="2" name="Client confirms"/>
          <p:cNvSpPr txBox="1"/>
          <p:nvPr/>
        </p:nvSpPr>
        <p:spPr>
          <a:xfrm>
            <a:off x="68250" y="4276973"/>
            <a:ext cx="3419801" cy="923330"/>
          </a:xfrm>
          <a:prstGeom prst="rect">
            <a:avLst/>
          </a:prstGeom>
          <a:noFill/>
        </p:spPr>
        <p:txBody>
          <a:bodyPr wrap="square" rtlCol="0">
            <a:spAutoFit/>
          </a:bodyPr>
          <a:lstStyle/>
          <a:p>
            <a:pPr algn="ctr"/>
            <a:r>
              <a:rPr lang="en-GB" b="1" dirty="0">
                <a:solidFill>
                  <a:srgbClr val="002060"/>
                </a:solidFill>
                <a:latin typeface="Aller"/>
              </a:rPr>
              <a:t>Client </a:t>
            </a:r>
            <a:r>
              <a:rPr lang="en-GB" b="1" dirty="0" smtClean="0">
                <a:solidFill>
                  <a:srgbClr val="FF0000"/>
                </a:solidFill>
                <a:latin typeface="Aller"/>
              </a:rPr>
              <a:t>confirms</a:t>
            </a:r>
            <a:r>
              <a:rPr lang="en-GB" b="1" dirty="0" smtClean="0">
                <a:solidFill>
                  <a:srgbClr val="002060"/>
                </a:solidFill>
                <a:latin typeface="Aller"/>
              </a:rPr>
              <a:t> the </a:t>
            </a:r>
            <a:r>
              <a:rPr lang="en-GB" b="1" dirty="0">
                <a:solidFill>
                  <a:srgbClr val="002060"/>
                </a:solidFill>
                <a:latin typeface="Aller"/>
              </a:rPr>
              <a:t>previous </a:t>
            </a:r>
            <a:r>
              <a:rPr lang="en-GB" b="1" dirty="0" smtClean="0">
                <a:solidFill>
                  <a:srgbClr val="002060"/>
                </a:solidFill>
                <a:latin typeface="Aller"/>
              </a:rPr>
              <a:t>£200,000 “transfer” she made in 2004.</a:t>
            </a:r>
            <a:endParaRPr lang="en-GB" b="1" dirty="0">
              <a:solidFill>
                <a:srgbClr val="002060"/>
              </a:solidFill>
              <a:latin typeface="Aller"/>
            </a:endParaRPr>
          </a:p>
        </p:txBody>
      </p:sp>
      <p:sp>
        <p:nvSpPr>
          <p:cNvPr id="24" name="£175,000"/>
          <p:cNvSpPr txBox="1"/>
          <p:nvPr/>
        </p:nvSpPr>
        <p:spPr>
          <a:xfrm>
            <a:off x="774549" y="3171301"/>
            <a:ext cx="1628972" cy="461665"/>
          </a:xfrm>
          <a:prstGeom prst="rect">
            <a:avLst/>
          </a:prstGeom>
          <a:noFill/>
        </p:spPr>
        <p:txBody>
          <a:bodyPr wrap="none" rtlCol="0">
            <a:spAutoFit/>
          </a:bodyPr>
          <a:lstStyle/>
          <a:p>
            <a:r>
              <a:rPr lang="en-GB" sz="2400" b="1" dirty="0" smtClean="0">
                <a:solidFill>
                  <a:srgbClr val="FF0000"/>
                </a:solidFill>
                <a:latin typeface="Aller"/>
              </a:rPr>
              <a:t>‘£175,000’</a:t>
            </a:r>
            <a:endParaRPr lang="en-GB" sz="2400" b="1" dirty="0">
              <a:solidFill>
                <a:srgbClr val="FF0000"/>
              </a:solidFill>
              <a:latin typeface="Aller"/>
            </a:endParaRPr>
          </a:p>
        </p:txBody>
      </p:sp>
      <p:sp>
        <p:nvSpPr>
          <p:cNvPr id="26" name="No immediate tax charge"/>
          <p:cNvSpPr txBox="1"/>
          <p:nvPr/>
        </p:nvSpPr>
        <p:spPr>
          <a:xfrm>
            <a:off x="1826911" y="4317290"/>
            <a:ext cx="5171609" cy="1323439"/>
          </a:xfrm>
          <a:prstGeom prst="rect">
            <a:avLst/>
          </a:prstGeom>
          <a:noFill/>
        </p:spPr>
        <p:txBody>
          <a:bodyPr wrap="none" rtlCol="0">
            <a:spAutoFit/>
          </a:bodyPr>
          <a:lstStyle/>
          <a:p>
            <a:pPr algn="ctr"/>
            <a:r>
              <a:rPr lang="en-GB" sz="2400" b="1" dirty="0" smtClean="0">
                <a:solidFill>
                  <a:srgbClr val="002060"/>
                </a:solidFill>
                <a:latin typeface="Aller"/>
              </a:rPr>
              <a:t>Outcome?</a:t>
            </a:r>
          </a:p>
          <a:p>
            <a:pPr algn="ctr"/>
            <a:endParaRPr lang="en-GB" sz="2400" b="1" dirty="0" smtClean="0">
              <a:solidFill>
                <a:srgbClr val="FF0000"/>
              </a:solidFill>
              <a:latin typeface="Aller"/>
            </a:endParaRPr>
          </a:p>
          <a:p>
            <a:pPr algn="ctr"/>
            <a:r>
              <a:rPr lang="en-GB" sz="3200" b="1" dirty="0" smtClean="0">
                <a:solidFill>
                  <a:srgbClr val="FF0000"/>
                </a:solidFill>
                <a:latin typeface="Aller"/>
              </a:rPr>
              <a:t>No immediate tax charge!</a:t>
            </a:r>
            <a:endParaRPr lang="en-GB" sz="3200" b="1" dirty="0">
              <a:solidFill>
                <a:srgbClr val="FF0000"/>
              </a:solidFill>
              <a:latin typeface="Aller"/>
            </a:endParaRPr>
          </a:p>
        </p:txBody>
      </p:sp>
      <p:grpSp>
        <p:nvGrpSpPr>
          <p:cNvPr id="3" name="Trustees"/>
          <p:cNvGrpSpPr/>
          <p:nvPr/>
        </p:nvGrpSpPr>
        <p:grpSpPr>
          <a:xfrm>
            <a:off x="6985898" y="1027181"/>
            <a:ext cx="1697600" cy="1191887"/>
            <a:chOff x="7532524" y="1987993"/>
            <a:chExt cx="1697600" cy="1191887"/>
          </a:xfrm>
        </p:grpSpPr>
        <p:pic>
          <p:nvPicPr>
            <p:cNvPr id="22" name="Picture 21" descr="mr.psd"/>
            <p:cNvPicPr>
              <a:picLocks noChangeAspect="1"/>
            </p:cNvPicPr>
            <p:nvPr/>
          </p:nvPicPr>
          <p:blipFill rotWithShape="1">
            <a:blip r:embed="rId5"/>
            <a:srcRect t="30019"/>
            <a:stretch/>
          </p:blipFill>
          <p:spPr>
            <a:xfrm>
              <a:off x="7532524" y="1987993"/>
              <a:ext cx="700490" cy="1191887"/>
            </a:xfrm>
            <a:prstGeom prst="rect">
              <a:avLst/>
            </a:prstGeom>
          </p:spPr>
        </p:pic>
        <p:pic>
          <p:nvPicPr>
            <p:cNvPr id="23" name="Picture 22"/>
            <p:cNvPicPr>
              <a:picLocks noChangeAspect="1"/>
            </p:cNvPicPr>
            <p:nvPr/>
          </p:nvPicPr>
          <p:blipFill rotWithShape="1">
            <a:blip r:embed="rId6"/>
            <a:srcRect l="13853" t="29928" r="14099"/>
            <a:stretch/>
          </p:blipFill>
          <p:spPr>
            <a:xfrm>
              <a:off x="7981003" y="1987993"/>
              <a:ext cx="504023" cy="1191887"/>
            </a:xfrm>
            <a:prstGeom prst="rect">
              <a:avLst/>
            </a:prstGeom>
          </p:spPr>
        </p:pic>
        <p:sp>
          <p:nvSpPr>
            <p:cNvPr id="25" name="TextBox 24"/>
            <p:cNvSpPr txBox="1"/>
            <p:nvPr/>
          </p:nvSpPr>
          <p:spPr>
            <a:xfrm>
              <a:off x="8333660" y="2433895"/>
              <a:ext cx="896464" cy="300082"/>
            </a:xfrm>
            <a:prstGeom prst="rect">
              <a:avLst/>
            </a:prstGeom>
            <a:noFill/>
          </p:spPr>
          <p:txBody>
            <a:bodyPr wrap="none" rtlCol="0">
              <a:spAutoFit/>
            </a:bodyPr>
            <a:lstStyle/>
            <a:p>
              <a:r>
                <a:rPr lang="en-GB" sz="1350" b="1" dirty="0" smtClean="0">
                  <a:solidFill>
                    <a:schemeClr val="accent1"/>
                  </a:solidFill>
                  <a:latin typeface="Aller"/>
                </a:rPr>
                <a:t>Trustees</a:t>
              </a:r>
              <a:endParaRPr lang="en-GB" sz="1350" dirty="0">
                <a:solidFill>
                  <a:schemeClr val="accent1"/>
                </a:solidFill>
                <a:latin typeface="Aller"/>
              </a:endParaRPr>
            </a:p>
          </p:txBody>
        </p:sp>
      </p:grpSp>
      <p:grpSp>
        <p:nvGrpSpPr>
          <p:cNvPr id="12" name="Settlor"/>
          <p:cNvGrpSpPr/>
          <p:nvPr/>
        </p:nvGrpSpPr>
        <p:grpSpPr>
          <a:xfrm>
            <a:off x="344947" y="2569275"/>
            <a:ext cx="752129" cy="1375447"/>
            <a:chOff x="168778" y="1721986"/>
            <a:chExt cx="752129" cy="1375447"/>
          </a:xfrm>
        </p:grpSpPr>
        <p:pic>
          <p:nvPicPr>
            <p:cNvPr id="10" name="Picture 9"/>
            <p:cNvPicPr>
              <a:picLocks noChangeAspect="1"/>
            </p:cNvPicPr>
            <p:nvPr/>
          </p:nvPicPr>
          <p:blipFill rotWithShape="1">
            <a:blip r:embed="rId6"/>
            <a:srcRect l="13853" t="29928" r="14099"/>
            <a:stretch/>
          </p:blipFill>
          <p:spPr>
            <a:xfrm>
              <a:off x="327171" y="1721986"/>
              <a:ext cx="458855" cy="1085077"/>
            </a:xfrm>
            <a:prstGeom prst="rect">
              <a:avLst/>
            </a:prstGeom>
          </p:spPr>
        </p:pic>
        <p:sp>
          <p:nvSpPr>
            <p:cNvPr id="27" name="TextBox 26"/>
            <p:cNvSpPr txBox="1"/>
            <p:nvPr/>
          </p:nvSpPr>
          <p:spPr>
            <a:xfrm>
              <a:off x="168778" y="2789656"/>
              <a:ext cx="752129" cy="307777"/>
            </a:xfrm>
            <a:prstGeom prst="rect">
              <a:avLst/>
            </a:prstGeom>
            <a:noFill/>
          </p:spPr>
          <p:txBody>
            <a:bodyPr wrap="none" rtlCol="0">
              <a:spAutoFit/>
            </a:bodyPr>
            <a:lstStyle/>
            <a:p>
              <a:r>
                <a:rPr lang="en-GB" sz="1400" b="1" dirty="0" smtClean="0">
                  <a:solidFill>
                    <a:schemeClr val="accent1"/>
                  </a:solidFill>
                  <a:latin typeface="Aller"/>
                </a:rPr>
                <a:t>Settlor</a:t>
              </a:r>
            </a:p>
          </p:txBody>
        </p:sp>
      </p:grpSp>
      <p:sp>
        <p:nvSpPr>
          <p:cNvPr id="28" name="Needs to limit"/>
          <p:cNvSpPr txBox="1"/>
          <p:nvPr/>
        </p:nvSpPr>
        <p:spPr>
          <a:xfrm>
            <a:off x="59811" y="4269015"/>
            <a:ext cx="3790473" cy="923330"/>
          </a:xfrm>
          <a:prstGeom prst="rect">
            <a:avLst/>
          </a:prstGeom>
          <a:noFill/>
        </p:spPr>
        <p:txBody>
          <a:bodyPr wrap="square" rtlCol="0">
            <a:spAutoFit/>
          </a:bodyPr>
          <a:lstStyle/>
          <a:p>
            <a:pPr algn="ctr"/>
            <a:r>
              <a:rPr lang="en-GB" b="1" dirty="0" smtClean="0">
                <a:solidFill>
                  <a:srgbClr val="002060"/>
                </a:solidFill>
                <a:latin typeface="Aller"/>
              </a:rPr>
              <a:t>So needs to </a:t>
            </a:r>
            <a:r>
              <a:rPr lang="en-GB" b="1" dirty="0" smtClean="0">
                <a:solidFill>
                  <a:srgbClr val="FF0000"/>
                </a:solidFill>
                <a:latin typeface="Aller"/>
              </a:rPr>
              <a:t>limit</a:t>
            </a:r>
            <a:r>
              <a:rPr lang="en-GB" b="1" dirty="0" smtClean="0">
                <a:solidFill>
                  <a:srgbClr val="002060"/>
                </a:solidFill>
                <a:latin typeface="Aller"/>
              </a:rPr>
              <a:t> the subsequent settlement to ensure </a:t>
            </a:r>
            <a:r>
              <a:rPr lang="en-GB" b="1" dirty="0" smtClean="0">
                <a:solidFill>
                  <a:srgbClr val="FF0000"/>
                </a:solidFill>
                <a:latin typeface="Aller"/>
              </a:rPr>
              <a:t>no immediate tax charge</a:t>
            </a:r>
            <a:r>
              <a:rPr lang="en-GB" b="1" dirty="0" smtClean="0">
                <a:solidFill>
                  <a:srgbClr val="002060"/>
                </a:solidFill>
                <a:latin typeface="Aller"/>
              </a:rPr>
              <a:t>.</a:t>
            </a:r>
            <a:endParaRPr lang="en-GB" b="1" dirty="0">
              <a:solidFill>
                <a:srgbClr val="002060"/>
              </a:solidFill>
              <a:latin typeface="Aller"/>
            </a:endParaRPr>
          </a:p>
        </p:txBody>
      </p:sp>
      <p:sp>
        <p:nvSpPr>
          <p:cNvPr id="29" name="Further Dec of Trust"/>
          <p:cNvSpPr txBox="1"/>
          <p:nvPr/>
        </p:nvSpPr>
        <p:spPr>
          <a:xfrm>
            <a:off x="220650" y="4290310"/>
            <a:ext cx="3419801" cy="646331"/>
          </a:xfrm>
          <a:prstGeom prst="rect">
            <a:avLst/>
          </a:prstGeom>
          <a:noFill/>
        </p:spPr>
        <p:txBody>
          <a:bodyPr wrap="square" rtlCol="0">
            <a:spAutoFit/>
          </a:bodyPr>
          <a:lstStyle/>
          <a:p>
            <a:pPr algn="ctr"/>
            <a:r>
              <a:rPr lang="en-GB" b="1" dirty="0" smtClean="0">
                <a:solidFill>
                  <a:srgbClr val="002060"/>
                </a:solidFill>
                <a:latin typeface="Aller"/>
              </a:rPr>
              <a:t>A further </a:t>
            </a:r>
            <a:r>
              <a:rPr lang="en-GB" b="1" dirty="0" smtClean="0">
                <a:solidFill>
                  <a:srgbClr val="FF0000"/>
                </a:solidFill>
                <a:latin typeface="Aller"/>
              </a:rPr>
              <a:t>Declaration of Trust</a:t>
            </a:r>
            <a:r>
              <a:rPr lang="en-GB" b="1" dirty="0" smtClean="0">
                <a:solidFill>
                  <a:srgbClr val="002060"/>
                </a:solidFill>
                <a:latin typeface="Aller"/>
              </a:rPr>
              <a:t> is drafted…</a:t>
            </a:r>
            <a:endParaRPr lang="en-GB" b="1" dirty="0">
              <a:solidFill>
                <a:srgbClr val="002060"/>
              </a:solidFill>
              <a:latin typeface="Aller"/>
            </a:endParaRPr>
          </a:p>
        </p:txBody>
      </p:sp>
      <p:sp>
        <p:nvSpPr>
          <p:cNvPr id="30" name="Confirming part of the property"/>
          <p:cNvSpPr txBox="1"/>
          <p:nvPr/>
        </p:nvSpPr>
        <p:spPr>
          <a:xfrm>
            <a:off x="68250" y="4269015"/>
            <a:ext cx="3790473" cy="923330"/>
          </a:xfrm>
          <a:prstGeom prst="rect">
            <a:avLst/>
          </a:prstGeom>
          <a:noFill/>
        </p:spPr>
        <p:txBody>
          <a:bodyPr wrap="square" rtlCol="0">
            <a:spAutoFit/>
          </a:bodyPr>
          <a:lstStyle/>
          <a:p>
            <a:pPr algn="ctr"/>
            <a:r>
              <a:rPr lang="en-GB" b="1" dirty="0" smtClean="0">
                <a:solidFill>
                  <a:srgbClr val="002060"/>
                </a:solidFill>
                <a:latin typeface="Aller"/>
              </a:rPr>
              <a:t>…confirming </a:t>
            </a:r>
            <a:r>
              <a:rPr lang="en-GB" b="1" dirty="0" smtClean="0">
                <a:solidFill>
                  <a:srgbClr val="FF0000"/>
                </a:solidFill>
                <a:latin typeface="Aller"/>
              </a:rPr>
              <a:t>part</a:t>
            </a:r>
            <a:r>
              <a:rPr lang="en-GB" b="1" dirty="0" smtClean="0">
                <a:solidFill>
                  <a:srgbClr val="002060"/>
                </a:solidFill>
                <a:latin typeface="Aller"/>
              </a:rPr>
              <a:t> of the property is </a:t>
            </a:r>
            <a:r>
              <a:rPr lang="en-GB" b="1" dirty="0" smtClean="0">
                <a:solidFill>
                  <a:srgbClr val="FF0000"/>
                </a:solidFill>
                <a:latin typeface="Aller"/>
              </a:rPr>
              <a:t>settled to Trust </a:t>
            </a:r>
            <a:r>
              <a:rPr lang="en-GB" b="1" dirty="0" smtClean="0">
                <a:solidFill>
                  <a:srgbClr val="002060"/>
                </a:solidFill>
                <a:latin typeface="Aller"/>
              </a:rPr>
              <a:t>and </a:t>
            </a:r>
            <a:r>
              <a:rPr lang="en-GB" b="1" dirty="0" smtClean="0">
                <a:solidFill>
                  <a:srgbClr val="FF0000"/>
                </a:solidFill>
                <a:latin typeface="Aller"/>
              </a:rPr>
              <a:t>part</a:t>
            </a:r>
            <a:r>
              <a:rPr lang="en-GB" b="1" dirty="0" smtClean="0">
                <a:solidFill>
                  <a:srgbClr val="002060"/>
                </a:solidFill>
                <a:latin typeface="Aller"/>
              </a:rPr>
              <a:t> is </a:t>
            </a:r>
            <a:r>
              <a:rPr lang="en-GB" b="1" dirty="0" smtClean="0">
                <a:solidFill>
                  <a:srgbClr val="FF0000"/>
                </a:solidFill>
                <a:latin typeface="Aller"/>
              </a:rPr>
              <a:t>retained by the Settlor</a:t>
            </a:r>
            <a:r>
              <a:rPr lang="en-GB" b="1" dirty="0" smtClean="0">
                <a:solidFill>
                  <a:srgbClr val="002060"/>
                </a:solidFill>
                <a:latin typeface="Aller"/>
              </a:rPr>
              <a:t>.</a:t>
            </a:r>
            <a:endParaRPr lang="en-GB" b="1" dirty="0">
              <a:solidFill>
                <a:srgbClr val="002060"/>
              </a:solidFill>
              <a:latin typeface="Aller"/>
            </a:endParaRPr>
          </a:p>
        </p:txBody>
      </p:sp>
      <p:sp>
        <p:nvSpPr>
          <p:cNvPr id="31" name="Arrow 3"/>
          <p:cNvSpPr/>
          <p:nvPr/>
        </p:nvSpPr>
        <p:spPr>
          <a:xfrm rot="5400000">
            <a:off x="2741892" y="2821222"/>
            <a:ext cx="354739" cy="112897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7527261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xit" presetSubtype="0" fill="hold" grpId="1" nodeType="with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par>
                          <p:cTn id="51" fill="hold">
                            <p:stCondLst>
                              <p:cond delay="1000"/>
                            </p:stCondLst>
                            <p:childTnLst>
                              <p:par>
                                <p:cTn id="52" presetID="63" presetClass="path" presetSubtype="0" accel="50000" decel="50000" fill="hold" nodeType="afterEffect">
                                  <p:stCondLst>
                                    <p:cond delay="0"/>
                                  </p:stCondLst>
                                  <p:childTnLst>
                                    <p:animMotion origin="layout" path="M 2.77556E-17 -5.55112E-17 L 0.30122 -0.00324 " pathEditMode="relative" rAng="0" ptsTypes="AA">
                                      <p:cBhvr>
                                        <p:cTn id="53" dur="2000" fill="hold"/>
                                        <p:tgtEl>
                                          <p:spTgt spid="5"/>
                                        </p:tgtEl>
                                        <p:attrNameLst>
                                          <p:attrName>ppt_x</p:attrName>
                                          <p:attrName>ppt_y</p:attrName>
                                        </p:attrNameLst>
                                      </p:cBhvr>
                                      <p:rCtr x="15052" y="-162"/>
                                    </p:animMotion>
                                  </p:childTnLst>
                                </p:cTn>
                              </p:par>
                              <p:par>
                                <p:cTn id="54" presetID="63" presetClass="path" presetSubtype="0" accel="50000" decel="50000" fill="hold" grpId="1" nodeType="withEffect">
                                  <p:stCondLst>
                                    <p:cond delay="0"/>
                                  </p:stCondLst>
                                  <p:childTnLst>
                                    <p:animMotion origin="layout" path="M -3.61111E-6 4.07407E-6 L 0.30434 -0.00533 " pathEditMode="relative" rAng="0" ptsTypes="AA">
                                      <p:cBhvr>
                                        <p:cTn id="55" dur="2000" fill="hold"/>
                                        <p:tgtEl>
                                          <p:spTgt spid="9"/>
                                        </p:tgtEl>
                                        <p:attrNameLst>
                                          <p:attrName>ppt_x</p:attrName>
                                          <p:attrName>ppt_y</p:attrName>
                                        </p:attrNameLst>
                                      </p:cBhvr>
                                      <p:rCtr x="15208" y="-278"/>
                                    </p:animMotion>
                                  </p:childTnLst>
                                </p:cTn>
                              </p:par>
                            </p:childTnLst>
                          </p:cTn>
                        </p:par>
                        <p:par>
                          <p:cTn id="56" fill="hold">
                            <p:stCondLst>
                              <p:cond delay="3000"/>
                            </p:stCondLst>
                            <p:childTnLst>
                              <p:par>
                                <p:cTn id="57" presetID="10" presetClass="exit" presetSubtype="0" fill="hold" grpId="1" nodeType="afterEffect">
                                  <p:stCondLst>
                                    <p:cond delay="0"/>
                                  </p:stCondLst>
                                  <p:childTnLst>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29"/>
                                        </p:tgtEl>
                                      </p:cBhvr>
                                    </p:animEffect>
                                    <p:set>
                                      <p:cBhvr>
                                        <p:cTn id="64" dur="1" fill="hold">
                                          <p:stCondLst>
                                            <p:cond delay="499"/>
                                          </p:stCondLst>
                                        </p:cTn>
                                        <p:tgtEl>
                                          <p:spTgt spid="2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10" presetClass="exit" presetSubtype="0" fill="hold" grpId="2" nodeType="withEffect">
                                  <p:stCondLst>
                                    <p:cond delay="0"/>
                                  </p:stCondLst>
                                  <p:childTnLst>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childTnLst>
                          </p:cTn>
                        </p:par>
                        <p:par>
                          <p:cTn id="82" fill="hold">
                            <p:stCondLst>
                              <p:cond delay="1500"/>
                            </p:stCondLst>
                            <p:childTnLst>
                              <p:par>
                                <p:cTn id="83" presetID="22" presetClass="entr" presetSubtype="2"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right)">
                                      <p:cBhvr>
                                        <p:cTn id="85" dur="500"/>
                                        <p:tgtEl>
                                          <p:spTgt spid="31"/>
                                        </p:tgtEl>
                                      </p:cBhvr>
                                    </p:animEffect>
                                  </p:childTnLst>
                                </p:cTn>
                              </p:par>
                            </p:childTnLst>
                          </p:cTn>
                        </p:par>
                        <p:par>
                          <p:cTn id="86" fill="hold">
                            <p:stCondLst>
                              <p:cond delay="2000"/>
                            </p:stCondLst>
                            <p:childTnLst>
                              <p:par>
                                <p:cTn id="87" presetID="10"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30"/>
                                        </p:tgtEl>
                                      </p:cBhvr>
                                    </p:animEffect>
                                    <p:set>
                                      <p:cBhvr>
                                        <p:cTn id="94" dur="1" fill="hold">
                                          <p:stCondLst>
                                            <p:cond delay="499"/>
                                          </p:stCondLst>
                                        </p:cTn>
                                        <p:tgtEl>
                                          <p:spTgt spid="30"/>
                                        </p:tgtEl>
                                        <p:attrNameLst>
                                          <p:attrName>style.visibility</p:attrName>
                                        </p:attrNameLst>
                                      </p:cBhvr>
                                      <p:to>
                                        <p:strVal val="hidden"/>
                                      </p:to>
                                    </p:set>
                                  </p:childTnLst>
                                </p:cTn>
                              </p:par>
                            </p:childTnLst>
                          </p:cTn>
                        </p:par>
                        <p:par>
                          <p:cTn id="95" fill="hold">
                            <p:stCondLst>
                              <p:cond delay="500"/>
                            </p:stCondLst>
                            <p:childTnLst>
                              <p:par>
                                <p:cTn id="96" presetID="10" presetClass="entr" presetSubtype="0" fill="hold" nodeType="afterEffect">
                                  <p:stCondLst>
                                    <p:cond delay="0"/>
                                  </p:stCondLst>
                                  <p:childTnLst>
                                    <p:set>
                                      <p:cBhvr>
                                        <p:cTn id="97" dur="1" fill="hold">
                                          <p:stCondLst>
                                            <p:cond delay="0"/>
                                          </p:stCondLst>
                                        </p:cTn>
                                        <p:tgtEl>
                                          <p:spTgt spid="26">
                                            <p:txEl>
                                              <p:pRg st="0" end="0"/>
                                            </p:txEl>
                                          </p:spTgt>
                                        </p:tgtEl>
                                        <p:attrNameLst>
                                          <p:attrName>style.visibility</p:attrName>
                                        </p:attrNameLst>
                                      </p:cBhvr>
                                      <p:to>
                                        <p:strVal val="visible"/>
                                      </p:to>
                                    </p:set>
                                    <p:animEffect transition="in" filter="fade">
                                      <p:cBhvr>
                                        <p:cTn id="98" dur="500"/>
                                        <p:tgtEl>
                                          <p:spTgt spid="26">
                                            <p:txEl>
                                              <p:pRg st="0" end="0"/>
                                            </p:txEl>
                                          </p:spTgt>
                                        </p:tgtEl>
                                      </p:cBhvr>
                                    </p:animEffect>
                                  </p:childTnLst>
                                </p:cTn>
                              </p:par>
                            </p:childTnLst>
                          </p:cTn>
                        </p:par>
                        <p:par>
                          <p:cTn id="99" fill="hold">
                            <p:stCondLst>
                              <p:cond delay="1000"/>
                            </p:stCondLst>
                            <p:childTnLst>
                              <p:par>
                                <p:cTn id="100" presetID="10" presetClass="entr" presetSubtype="0" fill="hold" nodeType="afterEffect">
                                  <p:stCondLst>
                                    <p:cond delay="0"/>
                                  </p:stCondLst>
                                  <p:childTnLst>
                                    <p:set>
                                      <p:cBhvr>
                                        <p:cTn id="101" dur="1" fill="hold">
                                          <p:stCondLst>
                                            <p:cond delay="0"/>
                                          </p:stCondLst>
                                        </p:cTn>
                                        <p:tgtEl>
                                          <p:spTgt spid="26">
                                            <p:txEl>
                                              <p:pRg st="2" end="2"/>
                                            </p:txEl>
                                          </p:spTgt>
                                        </p:tgtEl>
                                        <p:attrNameLst>
                                          <p:attrName>style.visibility</p:attrName>
                                        </p:attrNameLst>
                                      </p:cBhvr>
                                      <p:to>
                                        <p:strVal val="visible"/>
                                      </p:to>
                                    </p:set>
                                    <p:animEffect transition="in" filter="fade">
                                      <p:cBhvr>
                                        <p:cTn id="10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p:bldP spid="9" grpId="1"/>
      <p:bldP spid="9" grpId="2"/>
      <p:bldP spid="15" grpId="0" animBg="1"/>
      <p:bldP spid="19" grpId="0" animBg="1"/>
      <p:bldP spid="2" grpId="0"/>
      <p:bldP spid="2" grpId="1"/>
      <p:bldP spid="24" grpId="0"/>
      <p:bldP spid="28" grpId="0"/>
      <p:bldP spid="28" grpId="1"/>
      <p:bldP spid="29" grpId="0"/>
      <p:bldP spid="29" grpId="1"/>
      <p:bldP spid="30" grpId="0"/>
      <p:bldP spid="30" grpId="1"/>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Down Arrow 10"/>
          <p:cNvSpPr/>
          <p:nvPr/>
        </p:nvSpPr>
        <p:spPr>
          <a:xfrm rot="16200000">
            <a:off x="4216096" y="2703501"/>
            <a:ext cx="354739" cy="112897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12" name="Trust"/>
          <p:cNvGrpSpPr/>
          <p:nvPr/>
        </p:nvGrpSpPr>
        <p:grpSpPr>
          <a:xfrm>
            <a:off x="4491613" y="1316334"/>
            <a:ext cx="4207162" cy="3979147"/>
            <a:chOff x="4796443" y="1695799"/>
            <a:chExt cx="3458095" cy="3092845"/>
          </a:xfrm>
        </p:grpSpPr>
        <p:sp>
          <p:nvSpPr>
            <p:cNvPr id="5" name="Trust"/>
            <p:cNvSpPr>
              <a:spLocks noChangeArrowheads="1"/>
            </p:cNvSpPr>
            <p:nvPr/>
          </p:nvSpPr>
          <p:spPr bwMode="auto">
            <a:xfrm>
              <a:off x="4796443" y="1695799"/>
              <a:ext cx="3458095" cy="3092845"/>
            </a:xfrm>
            <a:prstGeom prst="horizontalScroll">
              <a:avLst>
                <a:gd name="adj" fmla="val 12500"/>
              </a:avLst>
            </a:prstGeom>
            <a:blipFill rotWithShape="1">
              <a:blip r:embed="rId2"/>
              <a:stretch>
                <a:fillRect/>
              </a:stretch>
            </a:blipFill>
            <a:ln w="9525">
              <a:noFill/>
              <a:miter lim="800000"/>
              <a:headEnd/>
              <a:tailEnd/>
            </a:ln>
          </p:spPr>
          <p:txBody>
            <a:bodyPr wrap="none" anchor="ctr">
              <a:prstTxWarp prst="textNoShape">
                <a:avLst/>
              </a:prstTxWarp>
            </a:bodyPr>
            <a:lstStyle/>
            <a:p>
              <a:pPr>
                <a:buFontTx/>
                <a:buChar char="•"/>
              </a:pPr>
              <a:endParaRPr lang="en-GB" b="1">
                <a:solidFill>
                  <a:srgbClr val="FFFFFF"/>
                </a:solidFill>
                <a:latin typeface="Dax-Bold" pitchFamily="-1" charset="0"/>
              </a:endParaRPr>
            </a:p>
          </p:txBody>
        </p:sp>
        <p:sp>
          <p:nvSpPr>
            <p:cNvPr id="3" name="TextBox 2"/>
            <p:cNvSpPr txBox="1"/>
            <p:nvPr/>
          </p:nvSpPr>
          <p:spPr>
            <a:xfrm>
              <a:off x="5780889" y="4235459"/>
              <a:ext cx="1487882" cy="233243"/>
            </a:xfrm>
            <a:prstGeom prst="rect">
              <a:avLst/>
            </a:prstGeom>
            <a:noFill/>
          </p:spPr>
          <p:txBody>
            <a:bodyPr wrap="none" rtlCol="0">
              <a:spAutoFit/>
            </a:bodyPr>
            <a:lstStyle/>
            <a:p>
              <a:pPr algn="ctr"/>
              <a:r>
                <a:rPr lang="en-GB" sz="1350" b="1" dirty="0">
                  <a:solidFill>
                    <a:schemeClr val="accent1"/>
                  </a:solidFill>
                  <a:latin typeface="Aller"/>
                </a:rPr>
                <a:t>Discretionary</a:t>
              </a:r>
              <a:r>
                <a:rPr lang="en-GB" sz="1350" dirty="0">
                  <a:solidFill>
                    <a:schemeClr val="accent1"/>
                  </a:solidFill>
                  <a:latin typeface="Aller"/>
                </a:rPr>
                <a:t> </a:t>
              </a:r>
              <a:r>
                <a:rPr lang="en-GB" sz="1350" b="1" dirty="0">
                  <a:solidFill>
                    <a:schemeClr val="accent1"/>
                  </a:solidFill>
                  <a:latin typeface="Aller"/>
                </a:rPr>
                <a:t>Trust</a:t>
              </a:r>
              <a:r>
                <a:rPr lang="en-GB" sz="1350" dirty="0">
                  <a:solidFill>
                    <a:schemeClr val="accent1"/>
                  </a:solidFill>
                  <a:latin typeface="Aller"/>
                </a:rPr>
                <a:t> </a:t>
              </a:r>
            </a:p>
          </p:txBody>
        </p:sp>
      </p:grpSp>
      <p:grpSp>
        <p:nvGrpSpPr>
          <p:cNvPr id="10" name="House"/>
          <p:cNvGrpSpPr/>
          <p:nvPr/>
        </p:nvGrpSpPr>
        <p:grpSpPr>
          <a:xfrm>
            <a:off x="1476003" y="2330227"/>
            <a:ext cx="2007494" cy="2236478"/>
            <a:chOff x="1476003" y="2330227"/>
            <a:chExt cx="2007494" cy="2236478"/>
          </a:xfrm>
        </p:grpSpPr>
        <p:pic>
          <p:nvPicPr>
            <p:cNvPr id="4" name="Picture 3" descr="house.psd"/>
            <p:cNvPicPr>
              <a:picLocks noChangeAspect="1"/>
            </p:cNvPicPr>
            <p:nvPr/>
          </p:nvPicPr>
          <p:blipFill>
            <a:blip r:embed="rId3"/>
            <a:stretch>
              <a:fillRect/>
            </a:stretch>
          </p:blipFill>
          <p:spPr>
            <a:xfrm>
              <a:off x="1476003" y="2330227"/>
              <a:ext cx="2007494" cy="1875527"/>
            </a:xfrm>
            <a:prstGeom prst="rect">
              <a:avLst/>
            </a:prstGeom>
          </p:spPr>
        </p:pic>
        <p:sp>
          <p:nvSpPr>
            <p:cNvPr id="2" name="TextBox 1"/>
            <p:cNvSpPr txBox="1"/>
            <p:nvPr/>
          </p:nvSpPr>
          <p:spPr>
            <a:xfrm>
              <a:off x="2043367" y="4266623"/>
              <a:ext cx="906017" cy="300082"/>
            </a:xfrm>
            <a:prstGeom prst="rect">
              <a:avLst/>
            </a:prstGeom>
            <a:noFill/>
          </p:spPr>
          <p:txBody>
            <a:bodyPr wrap="none" rtlCol="0">
              <a:spAutoFit/>
            </a:bodyPr>
            <a:lstStyle/>
            <a:p>
              <a:r>
                <a:rPr lang="en-GB" sz="1350" b="1" dirty="0">
                  <a:solidFill>
                    <a:schemeClr val="accent1"/>
                  </a:solidFill>
                  <a:latin typeface="Aller"/>
                </a:rPr>
                <a:t>£300,000</a:t>
              </a:r>
            </a:p>
          </p:txBody>
        </p:sp>
      </p:grpSp>
      <p:sp>
        <p:nvSpPr>
          <p:cNvPr id="16" name="TextBox 15"/>
          <p:cNvSpPr txBox="1"/>
          <p:nvPr/>
        </p:nvSpPr>
        <p:spPr>
          <a:xfrm>
            <a:off x="2570944" y="37280"/>
            <a:ext cx="4070345" cy="584775"/>
          </a:xfrm>
          <a:prstGeom prst="rect">
            <a:avLst/>
          </a:prstGeom>
          <a:noFill/>
        </p:spPr>
        <p:txBody>
          <a:bodyPr wrap="none" rtlCol="0">
            <a:spAutoFit/>
          </a:bodyPr>
          <a:lstStyle/>
          <a:p>
            <a:r>
              <a:rPr lang="en-GB" sz="3200" b="1" dirty="0">
                <a:solidFill>
                  <a:schemeClr val="accent1"/>
                </a:solidFill>
                <a:latin typeface="Aller"/>
              </a:rPr>
              <a:t>Scenario </a:t>
            </a:r>
            <a:r>
              <a:rPr lang="en-GB" sz="3200" b="1" dirty="0" smtClean="0">
                <a:solidFill>
                  <a:schemeClr val="accent1"/>
                </a:solidFill>
                <a:latin typeface="Aller"/>
              </a:rPr>
              <a:t>Two. </a:t>
            </a:r>
            <a:r>
              <a:rPr lang="en-GB" sz="3200" b="1" dirty="0" smtClean="0">
                <a:solidFill>
                  <a:srgbClr val="FF0000"/>
                </a:solidFill>
                <a:latin typeface="Aller"/>
              </a:rPr>
              <a:t>2006</a:t>
            </a:r>
            <a:r>
              <a:rPr lang="en-GB" sz="3200" b="1" dirty="0" smtClean="0">
                <a:solidFill>
                  <a:schemeClr val="accent1"/>
                </a:solidFill>
                <a:latin typeface="Aller"/>
              </a:rPr>
              <a:t>.</a:t>
            </a:r>
            <a:endParaRPr lang="en-GB" sz="3200" b="1" dirty="0">
              <a:solidFill>
                <a:schemeClr val="accent1"/>
              </a:solidFill>
              <a:latin typeface="Aller"/>
            </a:endParaRPr>
          </a:p>
        </p:txBody>
      </p:sp>
      <p:sp>
        <p:nvSpPr>
          <p:cNvPr id="7" name="TextBox 6"/>
          <p:cNvSpPr txBox="1"/>
          <p:nvPr/>
        </p:nvSpPr>
        <p:spPr>
          <a:xfrm>
            <a:off x="670551" y="5440123"/>
            <a:ext cx="7879145" cy="369332"/>
          </a:xfrm>
          <a:prstGeom prst="rect">
            <a:avLst/>
          </a:prstGeom>
          <a:noFill/>
        </p:spPr>
        <p:txBody>
          <a:bodyPr wrap="none" rtlCol="0">
            <a:spAutoFit/>
          </a:bodyPr>
          <a:lstStyle/>
          <a:p>
            <a:r>
              <a:rPr lang="en-GB" b="1" dirty="0">
                <a:solidFill>
                  <a:schemeClr val="accent1"/>
                </a:solidFill>
                <a:latin typeface="Aller"/>
              </a:rPr>
              <a:t>Legal and Beneficial ownership of the property passes to the </a:t>
            </a:r>
            <a:r>
              <a:rPr lang="en-GB" b="1" dirty="0" smtClean="0">
                <a:solidFill>
                  <a:schemeClr val="accent1"/>
                </a:solidFill>
                <a:latin typeface="Aller"/>
              </a:rPr>
              <a:t>Trustees</a:t>
            </a:r>
            <a:endParaRPr lang="en-GB" b="1" dirty="0">
              <a:solidFill>
                <a:schemeClr val="accent1"/>
              </a:solidFill>
              <a:latin typeface="Aller"/>
            </a:endParaRPr>
          </a:p>
        </p:txBody>
      </p:sp>
      <p:grpSp>
        <p:nvGrpSpPr>
          <p:cNvPr id="8" name="Trustees"/>
          <p:cNvGrpSpPr/>
          <p:nvPr/>
        </p:nvGrpSpPr>
        <p:grpSpPr>
          <a:xfrm>
            <a:off x="5729974" y="622055"/>
            <a:ext cx="2014081" cy="1191887"/>
            <a:chOff x="6070796" y="711237"/>
            <a:chExt cx="2014081" cy="1191887"/>
          </a:xfrm>
        </p:grpSpPr>
        <p:pic>
          <p:nvPicPr>
            <p:cNvPr id="14" name="Picture 13"/>
            <p:cNvPicPr>
              <a:picLocks noChangeAspect="1"/>
            </p:cNvPicPr>
            <p:nvPr/>
          </p:nvPicPr>
          <p:blipFill rotWithShape="1">
            <a:blip r:embed="rId4"/>
            <a:srcRect l="13853" t="29928" r="14099"/>
            <a:stretch/>
          </p:blipFill>
          <p:spPr>
            <a:xfrm>
              <a:off x="6070796" y="711237"/>
              <a:ext cx="504023" cy="1191887"/>
            </a:xfrm>
            <a:prstGeom prst="rect">
              <a:avLst/>
            </a:prstGeom>
          </p:spPr>
        </p:pic>
        <p:pic>
          <p:nvPicPr>
            <p:cNvPr id="15" name="Picture 14" descr="mr.psd"/>
            <p:cNvPicPr>
              <a:picLocks noChangeAspect="1"/>
            </p:cNvPicPr>
            <p:nvPr/>
          </p:nvPicPr>
          <p:blipFill rotWithShape="1">
            <a:blip r:embed="rId5"/>
            <a:srcRect t="30019"/>
            <a:stretch/>
          </p:blipFill>
          <p:spPr>
            <a:xfrm>
              <a:off x="6574819" y="711237"/>
              <a:ext cx="700490" cy="1191887"/>
            </a:xfrm>
            <a:prstGeom prst="rect">
              <a:avLst/>
            </a:prstGeom>
          </p:spPr>
        </p:pic>
        <p:sp>
          <p:nvSpPr>
            <p:cNvPr id="17" name="TextBox 16"/>
            <p:cNvSpPr txBox="1"/>
            <p:nvPr/>
          </p:nvSpPr>
          <p:spPr>
            <a:xfrm>
              <a:off x="7188413" y="1157139"/>
              <a:ext cx="896464" cy="300082"/>
            </a:xfrm>
            <a:prstGeom prst="rect">
              <a:avLst/>
            </a:prstGeom>
            <a:noFill/>
          </p:spPr>
          <p:txBody>
            <a:bodyPr wrap="none" rtlCol="0">
              <a:spAutoFit/>
            </a:bodyPr>
            <a:lstStyle/>
            <a:p>
              <a:r>
                <a:rPr lang="en-GB" sz="1350" b="1" dirty="0" smtClean="0">
                  <a:solidFill>
                    <a:schemeClr val="accent1"/>
                  </a:solidFill>
                  <a:latin typeface="Aller"/>
                </a:rPr>
                <a:t>Trustees</a:t>
              </a:r>
              <a:endParaRPr lang="en-GB" sz="1350" dirty="0">
                <a:solidFill>
                  <a:schemeClr val="accent1"/>
                </a:solidFill>
                <a:latin typeface="Aller"/>
              </a:endParaRPr>
            </a:p>
          </p:txBody>
        </p:sp>
      </p:grpSp>
      <p:grpSp>
        <p:nvGrpSpPr>
          <p:cNvPr id="9" name="Settlor"/>
          <p:cNvGrpSpPr/>
          <p:nvPr/>
        </p:nvGrpSpPr>
        <p:grpSpPr>
          <a:xfrm>
            <a:off x="605006" y="3013867"/>
            <a:ext cx="732893" cy="1560724"/>
            <a:chOff x="605006" y="3013867"/>
            <a:chExt cx="732893" cy="1560724"/>
          </a:xfrm>
        </p:grpSpPr>
        <p:pic>
          <p:nvPicPr>
            <p:cNvPr id="13" name="Picture 12"/>
            <p:cNvPicPr>
              <a:picLocks noChangeAspect="1"/>
            </p:cNvPicPr>
            <p:nvPr/>
          </p:nvPicPr>
          <p:blipFill rotWithShape="1">
            <a:blip r:embed="rId4"/>
            <a:srcRect l="13853" t="29928" r="14099"/>
            <a:stretch/>
          </p:blipFill>
          <p:spPr>
            <a:xfrm>
              <a:off x="741412" y="3013867"/>
              <a:ext cx="504023" cy="1191887"/>
            </a:xfrm>
            <a:prstGeom prst="rect">
              <a:avLst/>
            </a:prstGeom>
          </p:spPr>
        </p:pic>
        <p:sp>
          <p:nvSpPr>
            <p:cNvPr id="18" name="TextBox 17"/>
            <p:cNvSpPr txBox="1"/>
            <p:nvPr/>
          </p:nvSpPr>
          <p:spPr>
            <a:xfrm>
              <a:off x="605006" y="4274509"/>
              <a:ext cx="732893" cy="300082"/>
            </a:xfrm>
            <a:prstGeom prst="rect">
              <a:avLst/>
            </a:prstGeom>
            <a:noFill/>
          </p:spPr>
          <p:txBody>
            <a:bodyPr wrap="none" rtlCol="0">
              <a:spAutoFit/>
            </a:bodyPr>
            <a:lstStyle/>
            <a:p>
              <a:r>
                <a:rPr lang="en-GB" sz="1350" b="1" dirty="0" smtClean="0">
                  <a:solidFill>
                    <a:schemeClr val="accent1"/>
                  </a:solidFill>
                  <a:latin typeface="Aller"/>
                </a:rPr>
                <a:t>Settlor</a:t>
              </a:r>
            </a:p>
          </p:txBody>
        </p:sp>
      </p:grpSp>
    </p:spTree>
    <p:extLst>
      <p:ext uri="{BB962C8B-B14F-4D97-AF65-F5344CB8AC3E}">
        <p14:creationId xmlns:p14="http://schemas.microsoft.com/office/powerpoint/2010/main" val="328470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63" presetClass="path" presetSubtype="0" accel="50000" decel="50000" fill="hold" nodeType="withEffect">
                                  <p:stCondLst>
                                    <p:cond delay="0"/>
                                  </p:stCondLst>
                                  <p:childTnLst>
                                    <p:animMotion origin="layout" path="M -5.55556E-7 2.22222E-6 L 0.44757 -0.00047 " pathEditMode="relative" rAng="0" ptsTypes="AA">
                                      <p:cBhvr>
                                        <p:cTn id="25" dur="2000" fill="hold"/>
                                        <p:tgtEl>
                                          <p:spTgt spid="10"/>
                                        </p:tgtEl>
                                        <p:attrNameLst>
                                          <p:attrName>ppt_x</p:attrName>
                                          <p:attrName>ppt_y</p:attrName>
                                        </p:attrNameLst>
                                      </p:cBhvr>
                                      <p:rCtr x="22378" y="-23"/>
                                    </p:animMotion>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000"/>
                            </p:stCondLst>
                            <p:childTnLst>
                              <p:par>
                                <p:cTn id="30" presetID="10" presetClass="exit" presetSubtype="0" fill="hold" grpId="1" nodeType="after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Trust"/>
          <p:cNvGrpSpPr/>
          <p:nvPr/>
        </p:nvGrpSpPr>
        <p:grpSpPr>
          <a:xfrm>
            <a:off x="4491613" y="1316334"/>
            <a:ext cx="4207162" cy="3979147"/>
            <a:chOff x="4796443" y="1695799"/>
            <a:chExt cx="3458095" cy="3092845"/>
          </a:xfrm>
        </p:grpSpPr>
        <p:sp>
          <p:nvSpPr>
            <p:cNvPr id="5" name="Trust"/>
            <p:cNvSpPr>
              <a:spLocks noChangeArrowheads="1"/>
            </p:cNvSpPr>
            <p:nvPr/>
          </p:nvSpPr>
          <p:spPr bwMode="auto">
            <a:xfrm>
              <a:off x="4796443" y="1695799"/>
              <a:ext cx="3458095" cy="3092845"/>
            </a:xfrm>
            <a:prstGeom prst="horizontalScroll">
              <a:avLst>
                <a:gd name="adj" fmla="val 12500"/>
              </a:avLst>
            </a:prstGeom>
            <a:blipFill rotWithShape="1">
              <a:blip r:embed="rId2"/>
              <a:stretch>
                <a:fillRect/>
              </a:stretch>
            </a:blipFill>
            <a:ln w="9525">
              <a:noFill/>
              <a:miter lim="800000"/>
              <a:headEnd/>
              <a:tailEnd/>
            </a:ln>
          </p:spPr>
          <p:txBody>
            <a:bodyPr wrap="none" anchor="ctr">
              <a:prstTxWarp prst="textNoShape">
                <a:avLst/>
              </a:prstTxWarp>
            </a:bodyPr>
            <a:lstStyle/>
            <a:p>
              <a:pPr>
                <a:buFontTx/>
                <a:buChar char="•"/>
              </a:pPr>
              <a:endParaRPr lang="en-GB" b="1">
                <a:solidFill>
                  <a:srgbClr val="FFFFFF"/>
                </a:solidFill>
                <a:latin typeface="Dax-Bold" pitchFamily="-1" charset="0"/>
              </a:endParaRPr>
            </a:p>
          </p:txBody>
        </p:sp>
        <p:sp>
          <p:nvSpPr>
            <p:cNvPr id="3" name="TextBox 2"/>
            <p:cNvSpPr txBox="1"/>
            <p:nvPr/>
          </p:nvSpPr>
          <p:spPr>
            <a:xfrm>
              <a:off x="5780889" y="4235459"/>
              <a:ext cx="1487882" cy="233243"/>
            </a:xfrm>
            <a:prstGeom prst="rect">
              <a:avLst/>
            </a:prstGeom>
            <a:noFill/>
          </p:spPr>
          <p:txBody>
            <a:bodyPr wrap="none" rtlCol="0">
              <a:spAutoFit/>
            </a:bodyPr>
            <a:lstStyle/>
            <a:p>
              <a:pPr algn="ctr"/>
              <a:r>
                <a:rPr lang="en-GB" sz="1350" b="1" dirty="0">
                  <a:solidFill>
                    <a:schemeClr val="accent1"/>
                  </a:solidFill>
                  <a:latin typeface="Aller"/>
                </a:rPr>
                <a:t>Discretionary</a:t>
              </a:r>
              <a:r>
                <a:rPr lang="en-GB" sz="1350" dirty="0">
                  <a:solidFill>
                    <a:schemeClr val="accent1"/>
                  </a:solidFill>
                  <a:latin typeface="Aller"/>
                </a:rPr>
                <a:t> </a:t>
              </a:r>
              <a:r>
                <a:rPr lang="en-GB" sz="1350" b="1" dirty="0">
                  <a:solidFill>
                    <a:schemeClr val="accent1"/>
                  </a:solidFill>
                  <a:latin typeface="Aller"/>
                </a:rPr>
                <a:t>Trust</a:t>
              </a:r>
              <a:r>
                <a:rPr lang="en-GB" sz="1350" dirty="0">
                  <a:solidFill>
                    <a:schemeClr val="accent1"/>
                  </a:solidFill>
                  <a:latin typeface="Aller"/>
                </a:rPr>
                <a:t> </a:t>
              </a:r>
            </a:p>
          </p:txBody>
        </p:sp>
      </p:grpSp>
      <p:pic>
        <p:nvPicPr>
          <p:cNvPr id="4" name="House" descr="house.psd"/>
          <p:cNvPicPr>
            <a:picLocks noChangeAspect="1"/>
          </p:cNvPicPr>
          <p:nvPr/>
        </p:nvPicPr>
        <p:blipFill>
          <a:blip r:embed="rId3"/>
          <a:stretch>
            <a:fillRect/>
          </a:stretch>
        </p:blipFill>
        <p:spPr>
          <a:xfrm>
            <a:off x="5615931" y="2330227"/>
            <a:ext cx="2007494" cy="1875527"/>
          </a:xfrm>
          <a:prstGeom prst="rect">
            <a:avLst/>
          </a:prstGeom>
        </p:spPr>
      </p:pic>
      <p:sp>
        <p:nvSpPr>
          <p:cNvPr id="2" name="TextBox 1"/>
          <p:cNvSpPr txBox="1"/>
          <p:nvPr/>
        </p:nvSpPr>
        <p:spPr>
          <a:xfrm>
            <a:off x="6183295" y="4236479"/>
            <a:ext cx="906017" cy="300082"/>
          </a:xfrm>
          <a:prstGeom prst="rect">
            <a:avLst/>
          </a:prstGeom>
          <a:solidFill>
            <a:schemeClr val="bg1"/>
          </a:solidFill>
        </p:spPr>
        <p:txBody>
          <a:bodyPr wrap="none" rtlCol="0">
            <a:spAutoFit/>
          </a:bodyPr>
          <a:lstStyle/>
          <a:p>
            <a:r>
              <a:rPr lang="en-GB" sz="1350" b="1" dirty="0">
                <a:solidFill>
                  <a:schemeClr val="accent1"/>
                </a:solidFill>
                <a:latin typeface="Aller"/>
              </a:rPr>
              <a:t>£300,000</a:t>
            </a:r>
          </a:p>
        </p:txBody>
      </p:sp>
      <p:sp>
        <p:nvSpPr>
          <p:cNvPr id="16" name="TextBox 15"/>
          <p:cNvSpPr txBox="1"/>
          <p:nvPr/>
        </p:nvSpPr>
        <p:spPr>
          <a:xfrm>
            <a:off x="762244" y="37280"/>
            <a:ext cx="7281160" cy="584775"/>
          </a:xfrm>
          <a:prstGeom prst="rect">
            <a:avLst/>
          </a:prstGeom>
          <a:noFill/>
        </p:spPr>
        <p:txBody>
          <a:bodyPr wrap="none" rtlCol="0">
            <a:spAutoFit/>
          </a:bodyPr>
          <a:lstStyle/>
          <a:p>
            <a:r>
              <a:rPr lang="en-GB" sz="3200" b="1" dirty="0">
                <a:solidFill>
                  <a:schemeClr val="accent1"/>
                </a:solidFill>
                <a:latin typeface="Aller"/>
              </a:rPr>
              <a:t>Scenario </a:t>
            </a:r>
            <a:r>
              <a:rPr lang="en-GB" sz="3200" b="1" dirty="0" smtClean="0">
                <a:solidFill>
                  <a:schemeClr val="accent1"/>
                </a:solidFill>
                <a:latin typeface="Aller"/>
              </a:rPr>
              <a:t>Two. </a:t>
            </a:r>
            <a:r>
              <a:rPr lang="en-GB" sz="3200" b="1" dirty="0" smtClean="0">
                <a:solidFill>
                  <a:srgbClr val="FF0000"/>
                </a:solidFill>
                <a:latin typeface="Aller"/>
              </a:rPr>
              <a:t>10 years later in 2016</a:t>
            </a:r>
            <a:r>
              <a:rPr lang="en-GB" sz="3200" b="1" dirty="0" smtClean="0">
                <a:solidFill>
                  <a:schemeClr val="accent1"/>
                </a:solidFill>
                <a:latin typeface="Aller"/>
              </a:rPr>
              <a:t>.</a:t>
            </a:r>
            <a:endParaRPr lang="en-GB" sz="3200" b="1" dirty="0">
              <a:solidFill>
                <a:schemeClr val="accent1"/>
              </a:solidFill>
              <a:latin typeface="Aller"/>
            </a:endParaRPr>
          </a:p>
        </p:txBody>
      </p:sp>
      <p:grpSp>
        <p:nvGrpSpPr>
          <p:cNvPr id="8" name="Trustees"/>
          <p:cNvGrpSpPr/>
          <p:nvPr/>
        </p:nvGrpSpPr>
        <p:grpSpPr>
          <a:xfrm>
            <a:off x="5729974" y="622055"/>
            <a:ext cx="2014081" cy="1191887"/>
            <a:chOff x="6070796" y="711237"/>
            <a:chExt cx="2014081" cy="1191887"/>
          </a:xfrm>
        </p:grpSpPr>
        <p:pic>
          <p:nvPicPr>
            <p:cNvPr id="14" name="Picture 13"/>
            <p:cNvPicPr>
              <a:picLocks noChangeAspect="1"/>
            </p:cNvPicPr>
            <p:nvPr/>
          </p:nvPicPr>
          <p:blipFill rotWithShape="1">
            <a:blip r:embed="rId4"/>
            <a:srcRect l="13853" t="29928" r="14099"/>
            <a:stretch/>
          </p:blipFill>
          <p:spPr>
            <a:xfrm>
              <a:off x="6070796" y="711237"/>
              <a:ext cx="504023" cy="1191887"/>
            </a:xfrm>
            <a:prstGeom prst="rect">
              <a:avLst/>
            </a:prstGeom>
          </p:spPr>
        </p:pic>
        <p:pic>
          <p:nvPicPr>
            <p:cNvPr id="15" name="Picture 14" descr="mr.psd"/>
            <p:cNvPicPr>
              <a:picLocks noChangeAspect="1"/>
            </p:cNvPicPr>
            <p:nvPr/>
          </p:nvPicPr>
          <p:blipFill rotWithShape="1">
            <a:blip r:embed="rId5"/>
            <a:srcRect t="30019"/>
            <a:stretch/>
          </p:blipFill>
          <p:spPr>
            <a:xfrm>
              <a:off x="6574819" y="711237"/>
              <a:ext cx="700490" cy="1191887"/>
            </a:xfrm>
            <a:prstGeom prst="rect">
              <a:avLst/>
            </a:prstGeom>
          </p:spPr>
        </p:pic>
        <p:sp>
          <p:nvSpPr>
            <p:cNvPr id="17" name="TextBox 16"/>
            <p:cNvSpPr txBox="1"/>
            <p:nvPr/>
          </p:nvSpPr>
          <p:spPr>
            <a:xfrm>
              <a:off x="7188413" y="1157139"/>
              <a:ext cx="896464" cy="300082"/>
            </a:xfrm>
            <a:prstGeom prst="rect">
              <a:avLst/>
            </a:prstGeom>
            <a:noFill/>
          </p:spPr>
          <p:txBody>
            <a:bodyPr wrap="none" rtlCol="0">
              <a:spAutoFit/>
            </a:bodyPr>
            <a:lstStyle/>
            <a:p>
              <a:r>
                <a:rPr lang="en-GB" sz="1350" b="1" dirty="0" smtClean="0">
                  <a:solidFill>
                    <a:schemeClr val="accent1"/>
                  </a:solidFill>
                  <a:latin typeface="Aller"/>
                </a:rPr>
                <a:t>Trustees</a:t>
              </a:r>
              <a:endParaRPr lang="en-GB" sz="1350" dirty="0">
                <a:solidFill>
                  <a:schemeClr val="accent1"/>
                </a:solidFill>
                <a:latin typeface="Aller"/>
              </a:endParaRPr>
            </a:p>
          </p:txBody>
        </p:sp>
      </p:grpSp>
      <p:grpSp>
        <p:nvGrpSpPr>
          <p:cNvPr id="9" name="Settlor"/>
          <p:cNvGrpSpPr/>
          <p:nvPr/>
        </p:nvGrpSpPr>
        <p:grpSpPr>
          <a:xfrm>
            <a:off x="605006" y="3013867"/>
            <a:ext cx="732893" cy="1560724"/>
            <a:chOff x="605006" y="3013867"/>
            <a:chExt cx="732893" cy="1560724"/>
          </a:xfrm>
        </p:grpSpPr>
        <p:pic>
          <p:nvPicPr>
            <p:cNvPr id="13" name="Picture 12"/>
            <p:cNvPicPr>
              <a:picLocks noChangeAspect="1"/>
            </p:cNvPicPr>
            <p:nvPr/>
          </p:nvPicPr>
          <p:blipFill rotWithShape="1">
            <a:blip r:embed="rId4"/>
            <a:srcRect l="13853" t="29928" r="14099"/>
            <a:stretch/>
          </p:blipFill>
          <p:spPr>
            <a:xfrm>
              <a:off x="741412" y="3013867"/>
              <a:ext cx="504023" cy="1191887"/>
            </a:xfrm>
            <a:prstGeom prst="rect">
              <a:avLst/>
            </a:prstGeom>
          </p:spPr>
        </p:pic>
        <p:sp>
          <p:nvSpPr>
            <p:cNvPr id="18" name="TextBox 17"/>
            <p:cNvSpPr txBox="1"/>
            <p:nvPr/>
          </p:nvSpPr>
          <p:spPr>
            <a:xfrm>
              <a:off x="605006" y="4274509"/>
              <a:ext cx="732893" cy="300082"/>
            </a:xfrm>
            <a:prstGeom prst="rect">
              <a:avLst/>
            </a:prstGeom>
            <a:noFill/>
          </p:spPr>
          <p:txBody>
            <a:bodyPr wrap="none" rtlCol="0">
              <a:spAutoFit/>
            </a:bodyPr>
            <a:lstStyle/>
            <a:p>
              <a:r>
                <a:rPr lang="en-GB" sz="1350" b="1" dirty="0" smtClean="0">
                  <a:solidFill>
                    <a:schemeClr val="accent1"/>
                  </a:solidFill>
                  <a:latin typeface="Aller"/>
                </a:rPr>
                <a:t>Settlor</a:t>
              </a:r>
            </a:p>
          </p:txBody>
        </p:sp>
      </p:grpSp>
      <p:sp>
        <p:nvSpPr>
          <p:cNvPr id="19" name="Property value increases"/>
          <p:cNvSpPr txBox="1"/>
          <p:nvPr/>
        </p:nvSpPr>
        <p:spPr>
          <a:xfrm>
            <a:off x="1387750" y="1065980"/>
            <a:ext cx="3641734" cy="707886"/>
          </a:xfrm>
          <a:prstGeom prst="rect">
            <a:avLst/>
          </a:prstGeom>
          <a:noFill/>
        </p:spPr>
        <p:txBody>
          <a:bodyPr wrap="square" rtlCol="0">
            <a:spAutoFit/>
          </a:bodyPr>
          <a:lstStyle/>
          <a:p>
            <a:pPr algn="ctr"/>
            <a:r>
              <a:rPr lang="en-GB" sz="2000" b="1" dirty="0">
                <a:solidFill>
                  <a:schemeClr val="accent1"/>
                </a:solidFill>
                <a:latin typeface="Aller"/>
              </a:rPr>
              <a:t>P</a:t>
            </a:r>
            <a:r>
              <a:rPr lang="en-GB" sz="2000" b="1" dirty="0" smtClean="0">
                <a:solidFill>
                  <a:schemeClr val="accent1"/>
                </a:solidFill>
                <a:latin typeface="Aller"/>
              </a:rPr>
              <a:t>roperty value increased by  </a:t>
            </a:r>
            <a:r>
              <a:rPr lang="en-GB" sz="2000" b="1" dirty="0" smtClean="0">
                <a:solidFill>
                  <a:srgbClr val="FF0000"/>
                </a:solidFill>
                <a:latin typeface="Aller"/>
              </a:rPr>
              <a:t>£80,000</a:t>
            </a:r>
            <a:r>
              <a:rPr lang="en-GB" sz="2000" b="1" dirty="0" smtClean="0">
                <a:solidFill>
                  <a:schemeClr val="accent1"/>
                </a:solidFill>
                <a:latin typeface="Aller"/>
              </a:rPr>
              <a:t>.</a:t>
            </a:r>
            <a:endParaRPr lang="en-GB" sz="2000" dirty="0">
              <a:solidFill>
                <a:schemeClr val="accent1"/>
              </a:solidFill>
              <a:latin typeface="Aller"/>
            </a:endParaRPr>
          </a:p>
        </p:txBody>
      </p:sp>
      <p:sp>
        <p:nvSpPr>
          <p:cNvPr id="20" name="TextBox 19"/>
          <p:cNvSpPr txBox="1"/>
          <p:nvPr/>
        </p:nvSpPr>
        <p:spPr>
          <a:xfrm>
            <a:off x="1141847" y="2100927"/>
            <a:ext cx="4196463" cy="2923877"/>
          </a:xfrm>
          <a:prstGeom prst="rect">
            <a:avLst/>
          </a:prstGeom>
          <a:noFill/>
        </p:spPr>
        <p:txBody>
          <a:bodyPr wrap="square" rtlCol="0">
            <a:spAutoFit/>
          </a:bodyPr>
          <a:lstStyle/>
          <a:p>
            <a:pPr algn="ctr"/>
            <a:r>
              <a:rPr lang="en-GB" sz="2000" b="1" dirty="0" smtClean="0">
                <a:solidFill>
                  <a:schemeClr val="accent1"/>
                </a:solidFill>
                <a:latin typeface="Aller"/>
              </a:rPr>
              <a:t>Periodic Charge now due on 10</a:t>
            </a:r>
            <a:r>
              <a:rPr lang="en-GB" sz="2000" b="1" baseline="30000" dirty="0" smtClean="0">
                <a:solidFill>
                  <a:schemeClr val="accent1"/>
                </a:solidFill>
                <a:latin typeface="Aller"/>
              </a:rPr>
              <a:t>th</a:t>
            </a:r>
            <a:r>
              <a:rPr lang="en-GB" sz="2000" b="1" dirty="0" smtClean="0">
                <a:solidFill>
                  <a:schemeClr val="accent1"/>
                </a:solidFill>
                <a:latin typeface="Aller"/>
              </a:rPr>
              <a:t> anniversary.</a:t>
            </a:r>
          </a:p>
          <a:p>
            <a:pPr algn="ctr"/>
            <a:endParaRPr lang="en-GB" sz="2000" b="1" dirty="0">
              <a:solidFill>
                <a:schemeClr val="accent1"/>
              </a:solidFill>
              <a:latin typeface="Aller"/>
            </a:endParaRPr>
          </a:p>
          <a:p>
            <a:pPr algn="ctr"/>
            <a:r>
              <a:rPr lang="en-GB" sz="2400" b="1" dirty="0" smtClean="0">
                <a:solidFill>
                  <a:srgbClr val="FF0000"/>
                </a:solidFill>
                <a:latin typeface="Aller"/>
              </a:rPr>
              <a:t>(£380,000 - £325,000 = £55,000) </a:t>
            </a:r>
            <a:r>
              <a:rPr lang="en-GB" sz="2400" b="1" dirty="0">
                <a:solidFill>
                  <a:srgbClr val="FF0000"/>
                </a:solidFill>
                <a:latin typeface="Aller"/>
              </a:rPr>
              <a:t>x 6</a:t>
            </a:r>
            <a:r>
              <a:rPr lang="en-GB" sz="2400" b="1" dirty="0" smtClean="0">
                <a:solidFill>
                  <a:srgbClr val="FF0000"/>
                </a:solidFill>
                <a:latin typeface="Aller"/>
              </a:rPr>
              <a:t>%)</a:t>
            </a:r>
          </a:p>
          <a:p>
            <a:pPr algn="ctr"/>
            <a:endParaRPr lang="en-GB" sz="800" b="1" dirty="0">
              <a:solidFill>
                <a:srgbClr val="FF0000"/>
              </a:solidFill>
              <a:latin typeface="Aller"/>
            </a:endParaRPr>
          </a:p>
          <a:p>
            <a:pPr algn="ctr"/>
            <a:r>
              <a:rPr lang="en-GB" sz="2400" b="1" dirty="0" smtClean="0">
                <a:solidFill>
                  <a:srgbClr val="FF0000"/>
                </a:solidFill>
                <a:latin typeface="Aller"/>
              </a:rPr>
              <a:t>=</a:t>
            </a:r>
          </a:p>
          <a:p>
            <a:pPr algn="ctr"/>
            <a:endParaRPr lang="en-GB" sz="800" b="1" dirty="0">
              <a:solidFill>
                <a:srgbClr val="FF0000"/>
              </a:solidFill>
              <a:latin typeface="Aller"/>
            </a:endParaRPr>
          </a:p>
          <a:p>
            <a:pPr algn="ctr"/>
            <a:r>
              <a:rPr lang="en-GB" sz="3600" b="1" dirty="0" smtClean="0">
                <a:solidFill>
                  <a:srgbClr val="FF0000"/>
                </a:solidFill>
                <a:latin typeface="Aller"/>
              </a:rPr>
              <a:t>£3,300 to pay.</a:t>
            </a:r>
            <a:endParaRPr lang="en-GB" sz="3600" b="1" dirty="0">
              <a:solidFill>
                <a:srgbClr val="FF0000"/>
              </a:solidFill>
              <a:latin typeface="Aller"/>
            </a:endParaRPr>
          </a:p>
        </p:txBody>
      </p:sp>
      <p:sp>
        <p:nvSpPr>
          <p:cNvPr id="21" name="£380,000"/>
          <p:cNvSpPr txBox="1"/>
          <p:nvPr/>
        </p:nvSpPr>
        <p:spPr>
          <a:xfrm>
            <a:off x="6174925" y="4248207"/>
            <a:ext cx="906017" cy="300082"/>
          </a:xfrm>
          <a:prstGeom prst="rect">
            <a:avLst/>
          </a:prstGeom>
          <a:solidFill>
            <a:schemeClr val="bg1"/>
          </a:solidFill>
        </p:spPr>
        <p:txBody>
          <a:bodyPr wrap="none" rtlCol="0">
            <a:spAutoFit/>
          </a:bodyPr>
          <a:lstStyle/>
          <a:p>
            <a:r>
              <a:rPr lang="en-GB" sz="1350" b="1" dirty="0">
                <a:solidFill>
                  <a:srgbClr val="FF0000"/>
                </a:solidFill>
                <a:latin typeface="Aller"/>
              </a:rPr>
              <a:t>£</a:t>
            </a:r>
            <a:r>
              <a:rPr lang="en-GB" sz="1350" b="1" dirty="0" smtClean="0">
                <a:solidFill>
                  <a:srgbClr val="FF0000"/>
                </a:solidFill>
                <a:latin typeface="Aller"/>
              </a:rPr>
              <a:t>380,000</a:t>
            </a:r>
            <a:endParaRPr lang="en-GB" sz="1350" b="1" dirty="0">
              <a:solidFill>
                <a:srgbClr val="FF0000"/>
              </a:solidFill>
              <a:latin typeface="Aller"/>
            </a:endParaRPr>
          </a:p>
        </p:txBody>
      </p:sp>
    </p:spTree>
    <p:extLst>
      <p:ext uri="{BB962C8B-B14F-4D97-AF65-F5344CB8AC3E}">
        <p14:creationId xmlns:p14="http://schemas.microsoft.com/office/powerpoint/2010/main" val="6025595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0">
                                            <p:txEl>
                                              <p:pRg st="4" end="4"/>
                                            </p:txEl>
                                          </p:spTgt>
                                        </p:tgtEl>
                                        <p:attrNameLst>
                                          <p:attrName>style.visibility</p:attrName>
                                        </p:attrNameLst>
                                      </p:cBhvr>
                                      <p:to>
                                        <p:strVal val="visible"/>
                                      </p:to>
                                    </p:set>
                                    <p:animEffect transition="in" filter="fade">
                                      <p:cBhvr>
                                        <p:cTn id="24" dur="500"/>
                                        <p:tgtEl>
                                          <p:spTgt spid="20">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0">
                                            <p:txEl>
                                              <p:pRg st="6" end="6"/>
                                            </p:txEl>
                                          </p:spTgt>
                                        </p:tgtEl>
                                        <p:attrNameLst>
                                          <p:attrName>style.visibility</p:attrName>
                                        </p:attrNameLst>
                                      </p:cBhvr>
                                      <p:to>
                                        <p:strVal val="visible"/>
                                      </p:to>
                                    </p:set>
                                    <p:animEffect transition="in" filter="fade">
                                      <p:cBhvr>
                                        <p:cTn id="28"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Trust"/>
          <p:cNvGrpSpPr/>
          <p:nvPr/>
        </p:nvGrpSpPr>
        <p:grpSpPr>
          <a:xfrm>
            <a:off x="4491613" y="1316334"/>
            <a:ext cx="4207162" cy="3979147"/>
            <a:chOff x="4796443" y="1695799"/>
            <a:chExt cx="3458095" cy="3092845"/>
          </a:xfrm>
        </p:grpSpPr>
        <p:sp>
          <p:nvSpPr>
            <p:cNvPr id="5" name="Trust"/>
            <p:cNvSpPr>
              <a:spLocks noChangeArrowheads="1"/>
            </p:cNvSpPr>
            <p:nvPr/>
          </p:nvSpPr>
          <p:spPr bwMode="auto">
            <a:xfrm>
              <a:off x="4796443" y="1695799"/>
              <a:ext cx="3458095" cy="3092845"/>
            </a:xfrm>
            <a:prstGeom prst="horizontalScroll">
              <a:avLst>
                <a:gd name="adj" fmla="val 12500"/>
              </a:avLst>
            </a:prstGeom>
            <a:blipFill rotWithShape="1">
              <a:blip r:embed="rId2"/>
              <a:stretch>
                <a:fillRect/>
              </a:stretch>
            </a:blipFill>
            <a:ln w="9525">
              <a:noFill/>
              <a:miter lim="800000"/>
              <a:headEnd/>
              <a:tailEnd/>
            </a:ln>
          </p:spPr>
          <p:txBody>
            <a:bodyPr wrap="none" anchor="ctr">
              <a:prstTxWarp prst="textNoShape">
                <a:avLst/>
              </a:prstTxWarp>
            </a:bodyPr>
            <a:lstStyle/>
            <a:p>
              <a:pPr>
                <a:buFontTx/>
                <a:buChar char="•"/>
              </a:pPr>
              <a:endParaRPr lang="en-GB" b="1">
                <a:solidFill>
                  <a:srgbClr val="FFFFFF"/>
                </a:solidFill>
                <a:latin typeface="Dax-Bold" pitchFamily="-1" charset="0"/>
              </a:endParaRPr>
            </a:p>
          </p:txBody>
        </p:sp>
        <p:sp>
          <p:nvSpPr>
            <p:cNvPr id="3" name="TextBox 2"/>
            <p:cNvSpPr txBox="1"/>
            <p:nvPr/>
          </p:nvSpPr>
          <p:spPr>
            <a:xfrm>
              <a:off x="5966698" y="4235459"/>
              <a:ext cx="1116267" cy="233243"/>
            </a:xfrm>
            <a:prstGeom prst="rect">
              <a:avLst/>
            </a:prstGeom>
            <a:noFill/>
          </p:spPr>
          <p:txBody>
            <a:bodyPr wrap="none" rtlCol="0">
              <a:spAutoFit/>
            </a:bodyPr>
            <a:lstStyle/>
            <a:p>
              <a:pPr algn="ctr"/>
              <a:r>
                <a:rPr lang="en-GB" sz="1350" b="1" dirty="0" smtClean="0">
                  <a:solidFill>
                    <a:schemeClr val="accent1"/>
                  </a:solidFill>
                  <a:latin typeface="Aller"/>
                </a:rPr>
                <a:t>CWT&amp;T PPPT</a:t>
              </a:r>
              <a:r>
                <a:rPr lang="en-GB" sz="1350" dirty="0" smtClean="0">
                  <a:solidFill>
                    <a:schemeClr val="accent1"/>
                  </a:solidFill>
                  <a:latin typeface="Aller"/>
                </a:rPr>
                <a:t> </a:t>
              </a:r>
              <a:endParaRPr lang="en-GB" sz="1350" dirty="0">
                <a:solidFill>
                  <a:schemeClr val="accent1"/>
                </a:solidFill>
                <a:latin typeface="Aller"/>
              </a:endParaRPr>
            </a:p>
          </p:txBody>
        </p:sp>
      </p:grpSp>
      <p:pic>
        <p:nvPicPr>
          <p:cNvPr id="4" name="House" descr="house.psd"/>
          <p:cNvPicPr>
            <a:picLocks noChangeAspect="1"/>
          </p:cNvPicPr>
          <p:nvPr/>
        </p:nvPicPr>
        <p:blipFill>
          <a:blip r:embed="rId3"/>
          <a:stretch>
            <a:fillRect/>
          </a:stretch>
        </p:blipFill>
        <p:spPr>
          <a:xfrm>
            <a:off x="5615931" y="2330227"/>
            <a:ext cx="2007494" cy="1875527"/>
          </a:xfrm>
          <a:prstGeom prst="rect">
            <a:avLst/>
          </a:prstGeom>
        </p:spPr>
      </p:pic>
      <p:sp>
        <p:nvSpPr>
          <p:cNvPr id="2" name="TextBox 1"/>
          <p:cNvSpPr txBox="1"/>
          <p:nvPr/>
        </p:nvSpPr>
        <p:spPr>
          <a:xfrm>
            <a:off x="6183295" y="4236479"/>
            <a:ext cx="906017" cy="300082"/>
          </a:xfrm>
          <a:prstGeom prst="rect">
            <a:avLst/>
          </a:prstGeom>
          <a:solidFill>
            <a:schemeClr val="bg1"/>
          </a:solidFill>
        </p:spPr>
        <p:txBody>
          <a:bodyPr wrap="none" rtlCol="0">
            <a:spAutoFit/>
          </a:bodyPr>
          <a:lstStyle/>
          <a:p>
            <a:r>
              <a:rPr lang="en-GB" sz="1350" b="1" dirty="0">
                <a:solidFill>
                  <a:srgbClr val="FF0000"/>
                </a:solidFill>
                <a:latin typeface="Aller"/>
              </a:rPr>
              <a:t>£</a:t>
            </a:r>
            <a:r>
              <a:rPr lang="en-GB" sz="1350" b="1" dirty="0" smtClean="0">
                <a:solidFill>
                  <a:srgbClr val="FF0000"/>
                </a:solidFill>
                <a:latin typeface="Aller"/>
              </a:rPr>
              <a:t>325,000</a:t>
            </a:r>
            <a:endParaRPr lang="en-GB" sz="1350" b="1" dirty="0">
              <a:solidFill>
                <a:srgbClr val="FF0000"/>
              </a:solidFill>
              <a:latin typeface="Aller"/>
            </a:endParaRPr>
          </a:p>
        </p:txBody>
      </p:sp>
      <p:sp>
        <p:nvSpPr>
          <p:cNvPr id="16" name="TextBox 15"/>
          <p:cNvSpPr txBox="1"/>
          <p:nvPr/>
        </p:nvSpPr>
        <p:spPr>
          <a:xfrm>
            <a:off x="2209208" y="37280"/>
            <a:ext cx="4857420" cy="584775"/>
          </a:xfrm>
          <a:prstGeom prst="rect">
            <a:avLst/>
          </a:prstGeom>
          <a:noFill/>
        </p:spPr>
        <p:txBody>
          <a:bodyPr wrap="none" rtlCol="0">
            <a:spAutoFit/>
          </a:bodyPr>
          <a:lstStyle/>
          <a:p>
            <a:r>
              <a:rPr lang="en-GB" sz="3200" b="1" dirty="0" smtClean="0">
                <a:solidFill>
                  <a:schemeClr val="accent1"/>
                </a:solidFill>
                <a:latin typeface="Aller"/>
              </a:rPr>
              <a:t>Countrywide's Solution.</a:t>
            </a:r>
            <a:endParaRPr lang="en-GB" sz="3200" b="1" dirty="0">
              <a:solidFill>
                <a:schemeClr val="accent1"/>
              </a:solidFill>
              <a:latin typeface="Aller"/>
            </a:endParaRPr>
          </a:p>
        </p:txBody>
      </p:sp>
      <p:grpSp>
        <p:nvGrpSpPr>
          <p:cNvPr id="8" name="Trustees"/>
          <p:cNvGrpSpPr/>
          <p:nvPr/>
        </p:nvGrpSpPr>
        <p:grpSpPr>
          <a:xfrm>
            <a:off x="5729974" y="622055"/>
            <a:ext cx="2014081" cy="1191887"/>
            <a:chOff x="6070796" y="711237"/>
            <a:chExt cx="2014081" cy="1191887"/>
          </a:xfrm>
        </p:grpSpPr>
        <p:pic>
          <p:nvPicPr>
            <p:cNvPr id="14" name="Picture 13"/>
            <p:cNvPicPr>
              <a:picLocks noChangeAspect="1"/>
            </p:cNvPicPr>
            <p:nvPr/>
          </p:nvPicPr>
          <p:blipFill rotWithShape="1">
            <a:blip r:embed="rId4"/>
            <a:srcRect l="13853" t="29928" r="14099"/>
            <a:stretch/>
          </p:blipFill>
          <p:spPr>
            <a:xfrm>
              <a:off x="6070796" y="711237"/>
              <a:ext cx="504023" cy="1191887"/>
            </a:xfrm>
            <a:prstGeom prst="rect">
              <a:avLst/>
            </a:prstGeom>
          </p:spPr>
        </p:pic>
        <p:pic>
          <p:nvPicPr>
            <p:cNvPr id="15" name="Picture 14" descr="mr.psd"/>
            <p:cNvPicPr>
              <a:picLocks noChangeAspect="1"/>
            </p:cNvPicPr>
            <p:nvPr/>
          </p:nvPicPr>
          <p:blipFill rotWithShape="1">
            <a:blip r:embed="rId5"/>
            <a:srcRect t="30019"/>
            <a:stretch/>
          </p:blipFill>
          <p:spPr>
            <a:xfrm>
              <a:off x="6574819" y="711237"/>
              <a:ext cx="700490" cy="1191887"/>
            </a:xfrm>
            <a:prstGeom prst="rect">
              <a:avLst/>
            </a:prstGeom>
          </p:spPr>
        </p:pic>
        <p:sp>
          <p:nvSpPr>
            <p:cNvPr id="17" name="TextBox 16"/>
            <p:cNvSpPr txBox="1"/>
            <p:nvPr/>
          </p:nvSpPr>
          <p:spPr>
            <a:xfrm>
              <a:off x="7188413" y="1157139"/>
              <a:ext cx="896464" cy="300082"/>
            </a:xfrm>
            <a:prstGeom prst="rect">
              <a:avLst/>
            </a:prstGeom>
            <a:noFill/>
          </p:spPr>
          <p:txBody>
            <a:bodyPr wrap="none" rtlCol="0">
              <a:spAutoFit/>
            </a:bodyPr>
            <a:lstStyle/>
            <a:p>
              <a:r>
                <a:rPr lang="en-GB" sz="1350" b="1" dirty="0" smtClean="0">
                  <a:solidFill>
                    <a:schemeClr val="accent1"/>
                  </a:solidFill>
                  <a:latin typeface="Aller"/>
                </a:rPr>
                <a:t>Trustees</a:t>
              </a:r>
              <a:endParaRPr lang="en-GB" sz="1350" dirty="0">
                <a:solidFill>
                  <a:schemeClr val="accent1"/>
                </a:solidFill>
                <a:latin typeface="Aller"/>
              </a:endParaRPr>
            </a:p>
          </p:txBody>
        </p:sp>
      </p:grpSp>
      <p:grpSp>
        <p:nvGrpSpPr>
          <p:cNvPr id="9" name="Settlor"/>
          <p:cNvGrpSpPr/>
          <p:nvPr/>
        </p:nvGrpSpPr>
        <p:grpSpPr>
          <a:xfrm>
            <a:off x="605006" y="3013867"/>
            <a:ext cx="732893" cy="1560724"/>
            <a:chOff x="605006" y="3013867"/>
            <a:chExt cx="732893" cy="1560724"/>
          </a:xfrm>
        </p:grpSpPr>
        <p:pic>
          <p:nvPicPr>
            <p:cNvPr id="13" name="Picture 12"/>
            <p:cNvPicPr>
              <a:picLocks noChangeAspect="1"/>
            </p:cNvPicPr>
            <p:nvPr/>
          </p:nvPicPr>
          <p:blipFill rotWithShape="1">
            <a:blip r:embed="rId4"/>
            <a:srcRect l="13853" t="29928" r="14099"/>
            <a:stretch/>
          </p:blipFill>
          <p:spPr>
            <a:xfrm>
              <a:off x="741412" y="3013867"/>
              <a:ext cx="504023" cy="1191887"/>
            </a:xfrm>
            <a:prstGeom prst="rect">
              <a:avLst/>
            </a:prstGeom>
          </p:spPr>
        </p:pic>
        <p:sp>
          <p:nvSpPr>
            <p:cNvPr id="18" name="TextBox 17"/>
            <p:cNvSpPr txBox="1"/>
            <p:nvPr/>
          </p:nvSpPr>
          <p:spPr>
            <a:xfrm>
              <a:off x="605006" y="4274509"/>
              <a:ext cx="732893" cy="300082"/>
            </a:xfrm>
            <a:prstGeom prst="rect">
              <a:avLst/>
            </a:prstGeom>
            <a:noFill/>
          </p:spPr>
          <p:txBody>
            <a:bodyPr wrap="none" rtlCol="0">
              <a:spAutoFit/>
            </a:bodyPr>
            <a:lstStyle/>
            <a:p>
              <a:r>
                <a:rPr lang="en-GB" sz="1350" b="1" dirty="0" smtClean="0">
                  <a:solidFill>
                    <a:schemeClr val="accent1"/>
                  </a:solidFill>
                  <a:latin typeface="Aller"/>
                </a:rPr>
                <a:t>Settlor</a:t>
              </a:r>
            </a:p>
          </p:txBody>
        </p:sp>
      </p:grpSp>
      <p:sp>
        <p:nvSpPr>
          <p:cNvPr id="19" name="Property value increases"/>
          <p:cNvSpPr txBox="1"/>
          <p:nvPr/>
        </p:nvSpPr>
        <p:spPr>
          <a:xfrm>
            <a:off x="741413" y="1005692"/>
            <a:ext cx="4683016" cy="1015663"/>
          </a:xfrm>
          <a:prstGeom prst="rect">
            <a:avLst/>
          </a:prstGeom>
          <a:noFill/>
        </p:spPr>
        <p:txBody>
          <a:bodyPr wrap="square" rtlCol="0">
            <a:spAutoFit/>
          </a:bodyPr>
          <a:lstStyle/>
          <a:p>
            <a:pPr algn="ctr"/>
            <a:r>
              <a:rPr lang="en-GB" sz="2000" b="1" dirty="0" smtClean="0">
                <a:solidFill>
                  <a:schemeClr val="accent1"/>
                </a:solidFill>
                <a:latin typeface="Aller"/>
              </a:rPr>
              <a:t>Whilst the Property value increases, the CWT&amp;T PPPT ensures it holds </a:t>
            </a:r>
            <a:r>
              <a:rPr lang="en-GB" sz="2000" b="1" dirty="0" smtClean="0">
                <a:solidFill>
                  <a:srgbClr val="FF0000"/>
                </a:solidFill>
                <a:latin typeface="Aller"/>
              </a:rPr>
              <a:t>no more than the NRB</a:t>
            </a:r>
            <a:r>
              <a:rPr lang="en-GB" sz="2000" b="1" dirty="0" smtClean="0">
                <a:solidFill>
                  <a:schemeClr val="accent1"/>
                </a:solidFill>
                <a:latin typeface="Aller"/>
              </a:rPr>
              <a:t>.</a:t>
            </a:r>
            <a:endParaRPr lang="en-GB" sz="2000" dirty="0">
              <a:solidFill>
                <a:schemeClr val="accent1"/>
              </a:solidFill>
              <a:latin typeface="Aller"/>
            </a:endParaRPr>
          </a:p>
        </p:txBody>
      </p:sp>
      <p:sp>
        <p:nvSpPr>
          <p:cNvPr id="20" name="TextBox 19"/>
          <p:cNvSpPr txBox="1"/>
          <p:nvPr/>
        </p:nvSpPr>
        <p:spPr>
          <a:xfrm>
            <a:off x="1155004" y="2328844"/>
            <a:ext cx="4090238" cy="2616101"/>
          </a:xfrm>
          <a:prstGeom prst="rect">
            <a:avLst/>
          </a:prstGeom>
          <a:noFill/>
        </p:spPr>
        <p:txBody>
          <a:bodyPr wrap="square" rtlCol="0">
            <a:spAutoFit/>
          </a:bodyPr>
          <a:lstStyle/>
          <a:p>
            <a:pPr algn="ctr"/>
            <a:r>
              <a:rPr lang="en-GB" sz="2000" b="1" dirty="0" smtClean="0">
                <a:solidFill>
                  <a:schemeClr val="accent1"/>
                </a:solidFill>
                <a:latin typeface="Aller"/>
              </a:rPr>
              <a:t>10</a:t>
            </a:r>
            <a:r>
              <a:rPr lang="en-GB" sz="2000" b="1" baseline="30000" dirty="0" smtClean="0">
                <a:solidFill>
                  <a:schemeClr val="accent1"/>
                </a:solidFill>
                <a:latin typeface="Aller"/>
              </a:rPr>
              <a:t>th</a:t>
            </a:r>
            <a:r>
              <a:rPr lang="en-GB" sz="2000" b="1" dirty="0" smtClean="0">
                <a:solidFill>
                  <a:schemeClr val="accent1"/>
                </a:solidFill>
                <a:latin typeface="Aller"/>
              </a:rPr>
              <a:t> anniversary arrives in 2016.</a:t>
            </a:r>
          </a:p>
          <a:p>
            <a:pPr algn="ctr"/>
            <a:endParaRPr lang="en-GB" sz="2000" b="1" dirty="0">
              <a:solidFill>
                <a:schemeClr val="accent1"/>
              </a:solidFill>
              <a:latin typeface="Aller"/>
            </a:endParaRPr>
          </a:p>
          <a:p>
            <a:pPr algn="ctr"/>
            <a:r>
              <a:rPr lang="en-GB" sz="2400" b="1" dirty="0" smtClean="0">
                <a:solidFill>
                  <a:srgbClr val="FF0000"/>
                </a:solidFill>
                <a:latin typeface="Aller"/>
              </a:rPr>
              <a:t>(£325,000 - £325,000 = £0) </a:t>
            </a:r>
            <a:r>
              <a:rPr lang="en-GB" sz="2400" b="1" dirty="0">
                <a:solidFill>
                  <a:srgbClr val="FF0000"/>
                </a:solidFill>
                <a:latin typeface="Aller"/>
              </a:rPr>
              <a:t>x 6</a:t>
            </a:r>
            <a:r>
              <a:rPr lang="en-GB" sz="2400" b="1" dirty="0" smtClean="0">
                <a:solidFill>
                  <a:srgbClr val="FF0000"/>
                </a:solidFill>
                <a:latin typeface="Aller"/>
              </a:rPr>
              <a:t>%)</a:t>
            </a:r>
          </a:p>
          <a:p>
            <a:pPr algn="ctr"/>
            <a:endParaRPr lang="en-GB" sz="800" b="1" dirty="0" smtClean="0">
              <a:solidFill>
                <a:srgbClr val="FF0000"/>
              </a:solidFill>
              <a:latin typeface="Aller"/>
            </a:endParaRPr>
          </a:p>
          <a:p>
            <a:pPr algn="ctr"/>
            <a:r>
              <a:rPr lang="en-GB" sz="2400" b="1" dirty="0" smtClean="0">
                <a:solidFill>
                  <a:srgbClr val="FF0000"/>
                </a:solidFill>
                <a:latin typeface="Aller"/>
              </a:rPr>
              <a:t>=</a:t>
            </a:r>
          </a:p>
          <a:p>
            <a:pPr algn="ctr"/>
            <a:endParaRPr lang="en-GB" sz="800" b="1" dirty="0">
              <a:solidFill>
                <a:srgbClr val="FF0000"/>
              </a:solidFill>
              <a:latin typeface="Aller"/>
            </a:endParaRPr>
          </a:p>
          <a:p>
            <a:pPr algn="ctr"/>
            <a:r>
              <a:rPr lang="en-GB" sz="3600" b="1" dirty="0" smtClean="0">
                <a:solidFill>
                  <a:srgbClr val="FF0000"/>
                </a:solidFill>
                <a:latin typeface="Aller"/>
              </a:rPr>
              <a:t>£0 to pay!</a:t>
            </a:r>
            <a:endParaRPr lang="en-GB" sz="3600" b="1" dirty="0">
              <a:solidFill>
                <a:srgbClr val="FF0000"/>
              </a:solidFill>
              <a:latin typeface="Aller"/>
            </a:endParaRPr>
          </a:p>
        </p:txBody>
      </p:sp>
      <p:sp>
        <p:nvSpPr>
          <p:cNvPr id="21" name="£380,000"/>
          <p:cNvSpPr txBox="1"/>
          <p:nvPr/>
        </p:nvSpPr>
        <p:spPr>
          <a:xfrm>
            <a:off x="6184976" y="4248207"/>
            <a:ext cx="906017" cy="300082"/>
          </a:xfrm>
          <a:prstGeom prst="rect">
            <a:avLst/>
          </a:prstGeom>
          <a:solidFill>
            <a:schemeClr val="bg1"/>
          </a:solidFill>
        </p:spPr>
        <p:txBody>
          <a:bodyPr wrap="none" rtlCol="0">
            <a:spAutoFit/>
          </a:bodyPr>
          <a:lstStyle/>
          <a:p>
            <a:r>
              <a:rPr lang="en-GB" sz="1350" b="1" dirty="0">
                <a:solidFill>
                  <a:srgbClr val="FF0000"/>
                </a:solidFill>
                <a:latin typeface="Aller"/>
              </a:rPr>
              <a:t>£</a:t>
            </a:r>
            <a:r>
              <a:rPr lang="en-GB" sz="1350" b="1" dirty="0" smtClean="0">
                <a:solidFill>
                  <a:srgbClr val="FF0000"/>
                </a:solidFill>
                <a:latin typeface="Aller"/>
              </a:rPr>
              <a:t>380,000</a:t>
            </a:r>
            <a:endParaRPr lang="en-GB" sz="1350" b="1" dirty="0">
              <a:solidFill>
                <a:srgbClr val="FF0000"/>
              </a:solidFill>
              <a:latin typeface="Aller"/>
            </a:endParaRPr>
          </a:p>
        </p:txBody>
      </p:sp>
    </p:spTree>
    <p:extLst>
      <p:ext uri="{BB962C8B-B14F-4D97-AF65-F5344CB8AC3E}">
        <p14:creationId xmlns:p14="http://schemas.microsoft.com/office/powerpoint/2010/main" val="22907447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0">
                                            <p:txEl>
                                              <p:pRg st="4" end="4"/>
                                            </p:txEl>
                                          </p:spTgt>
                                        </p:tgtEl>
                                        <p:attrNameLst>
                                          <p:attrName>style.visibility</p:attrName>
                                        </p:attrNameLst>
                                      </p:cBhvr>
                                      <p:to>
                                        <p:strVal val="visible"/>
                                      </p:to>
                                    </p:set>
                                    <p:animEffect transition="in" filter="fade">
                                      <p:cBhvr>
                                        <p:cTn id="24" dur="500"/>
                                        <p:tgtEl>
                                          <p:spTgt spid="20">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0">
                                            <p:txEl>
                                              <p:pRg st="6" end="6"/>
                                            </p:txEl>
                                          </p:spTgt>
                                        </p:tgtEl>
                                        <p:attrNameLst>
                                          <p:attrName>style.visibility</p:attrName>
                                        </p:attrNameLst>
                                      </p:cBhvr>
                                      <p:to>
                                        <p:strVal val="visible"/>
                                      </p:to>
                                    </p:set>
                                    <p:animEffect transition="in" filter="fade">
                                      <p:cBhvr>
                                        <p:cTn id="28"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4989" y="116632"/>
            <a:ext cx="7499419" cy="553998"/>
          </a:xfrm>
          <a:prstGeom prst="rect">
            <a:avLst/>
          </a:prstGeom>
          <a:noFill/>
        </p:spPr>
        <p:txBody>
          <a:bodyPr wrap="square" lIns="0" tIns="0" rIns="0" bIns="0" rtlCol="0">
            <a:spAutoFit/>
          </a:bodyPr>
          <a:lstStyle/>
          <a:p>
            <a:pPr algn="ctr"/>
            <a:r>
              <a:rPr lang="en-GB" sz="3600" b="1" dirty="0" smtClean="0">
                <a:solidFill>
                  <a:srgbClr val="25004B"/>
                </a:solidFill>
                <a:latin typeface="Aller"/>
                <a:cs typeface="Aller"/>
              </a:rPr>
              <a:t>‘Industry’ quotes regarding RNRB!</a:t>
            </a:r>
          </a:p>
        </p:txBody>
      </p:sp>
      <p:sp>
        <p:nvSpPr>
          <p:cNvPr id="3" name="TextBox 2"/>
          <p:cNvSpPr txBox="1"/>
          <p:nvPr/>
        </p:nvSpPr>
        <p:spPr>
          <a:xfrm>
            <a:off x="467544" y="1175841"/>
            <a:ext cx="8280919" cy="4124206"/>
          </a:xfrm>
          <a:prstGeom prst="rect">
            <a:avLst/>
          </a:prstGeom>
          <a:noFill/>
        </p:spPr>
        <p:txBody>
          <a:bodyPr wrap="square" lIns="0" tIns="0" rIns="0" bIns="0" rtlCol="0">
            <a:spAutoFit/>
          </a:bodyPr>
          <a:lstStyle/>
          <a:p>
            <a:r>
              <a:rPr lang="en-GB" sz="2800" b="1" i="1" dirty="0" smtClean="0">
                <a:solidFill>
                  <a:srgbClr val="25004B"/>
                </a:solidFill>
                <a:latin typeface="Aller"/>
                <a:cs typeface="Aller"/>
              </a:rPr>
              <a:t>“</a:t>
            </a:r>
            <a:r>
              <a:rPr lang="en-GB" sz="2800" b="1" i="1" dirty="0" smtClean="0">
                <a:solidFill>
                  <a:srgbClr val="FF0000"/>
                </a:solidFill>
                <a:latin typeface="Aller"/>
                <a:cs typeface="Aller"/>
              </a:rPr>
              <a:t>These rules make slightly more sense if one considers them as designed to yield the maximum political benefit at the smallest tax cost. Simplicity was not a consideration</a:t>
            </a:r>
            <a:r>
              <a:rPr lang="en-GB" sz="2800" b="1" i="1" dirty="0" smtClean="0">
                <a:solidFill>
                  <a:srgbClr val="25004B"/>
                </a:solidFill>
                <a:latin typeface="Aller"/>
                <a:cs typeface="Aller"/>
              </a:rPr>
              <a:t>”.</a:t>
            </a:r>
          </a:p>
          <a:p>
            <a:endParaRPr lang="en-GB" sz="2000" b="1" i="1" dirty="0">
              <a:solidFill>
                <a:srgbClr val="25004B"/>
              </a:solidFill>
              <a:latin typeface="Aller"/>
              <a:cs typeface="Aller"/>
            </a:endParaRPr>
          </a:p>
          <a:p>
            <a:r>
              <a:rPr lang="en-GB" b="1" i="1" dirty="0" smtClean="0">
                <a:solidFill>
                  <a:srgbClr val="25004B"/>
                </a:solidFill>
                <a:latin typeface="Aller"/>
                <a:cs typeface="Aller"/>
              </a:rPr>
              <a:t>Drafting Trusts and Will Trusts. A Modern Approach. 13</a:t>
            </a:r>
            <a:r>
              <a:rPr lang="en-GB" b="1" i="1" baseline="30000" dirty="0" smtClean="0">
                <a:solidFill>
                  <a:srgbClr val="25004B"/>
                </a:solidFill>
                <a:latin typeface="Aller"/>
                <a:cs typeface="Aller"/>
              </a:rPr>
              <a:t>th</a:t>
            </a:r>
            <a:r>
              <a:rPr lang="en-GB" b="1" i="1" dirty="0" smtClean="0">
                <a:solidFill>
                  <a:srgbClr val="25004B"/>
                </a:solidFill>
                <a:latin typeface="Aller"/>
                <a:cs typeface="Aller"/>
              </a:rPr>
              <a:t> Edition.</a:t>
            </a:r>
          </a:p>
          <a:p>
            <a:r>
              <a:rPr lang="en-GB" b="1" i="1" dirty="0" smtClean="0">
                <a:solidFill>
                  <a:srgbClr val="25004B"/>
                </a:solidFill>
                <a:latin typeface="Aller"/>
                <a:cs typeface="Aller"/>
              </a:rPr>
              <a:t>James Kessler QC &amp; Charlotte Ford.</a:t>
            </a:r>
          </a:p>
          <a:p>
            <a:endParaRPr lang="en-GB" sz="1600" b="1" i="1" dirty="0">
              <a:solidFill>
                <a:srgbClr val="25004B"/>
              </a:solidFill>
              <a:latin typeface="Aller"/>
              <a:cs typeface="Aller"/>
            </a:endParaRPr>
          </a:p>
          <a:p>
            <a:r>
              <a:rPr lang="en-GB" sz="2800" b="1" i="1" dirty="0" smtClean="0">
                <a:solidFill>
                  <a:srgbClr val="25004B"/>
                </a:solidFill>
                <a:latin typeface="Aller"/>
                <a:cs typeface="Aller"/>
              </a:rPr>
              <a:t>“</a:t>
            </a:r>
            <a:r>
              <a:rPr lang="en-GB" sz="2800" b="1" i="1" dirty="0" smtClean="0">
                <a:solidFill>
                  <a:srgbClr val="FF0000"/>
                </a:solidFill>
                <a:latin typeface="Aller"/>
                <a:cs typeface="Aller"/>
              </a:rPr>
              <a:t>the legislation in the Finance Bill is a mess…</a:t>
            </a:r>
            <a:r>
              <a:rPr lang="en-GB" sz="2800" b="1" i="1" dirty="0" smtClean="0">
                <a:solidFill>
                  <a:srgbClr val="25004B"/>
                </a:solidFill>
                <a:latin typeface="Aller"/>
                <a:cs typeface="Aller"/>
              </a:rPr>
              <a:t>”</a:t>
            </a:r>
          </a:p>
          <a:p>
            <a:endParaRPr lang="en-GB" sz="2000" b="1" i="1" dirty="0">
              <a:solidFill>
                <a:srgbClr val="25004B"/>
              </a:solidFill>
              <a:latin typeface="Aller"/>
              <a:cs typeface="Aller"/>
            </a:endParaRPr>
          </a:p>
          <a:p>
            <a:r>
              <a:rPr lang="en-GB" b="1" i="1" dirty="0" smtClean="0">
                <a:solidFill>
                  <a:srgbClr val="25004B"/>
                </a:solidFill>
                <a:latin typeface="Aller"/>
                <a:cs typeface="Aller"/>
              </a:rPr>
              <a:t>Chris Whitehouse TEP </a:t>
            </a:r>
          </a:p>
          <a:p>
            <a:r>
              <a:rPr lang="en-GB" b="1" i="1" dirty="0" smtClean="0">
                <a:solidFill>
                  <a:srgbClr val="25004B"/>
                </a:solidFill>
                <a:latin typeface="Aller"/>
                <a:cs typeface="Aller"/>
              </a:rPr>
              <a:t>STEP Conference 2016.</a:t>
            </a:r>
            <a:endParaRPr lang="en-GB" b="1" dirty="0" smtClean="0">
              <a:solidFill>
                <a:srgbClr val="25004B"/>
              </a:solidFill>
              <a:latin typeface="Aller"/>
              <a:cs typeface="Aller"/>
            </a:endParaRPr>
          </a:p>
        </p:txBody>
      </p:sp>
    </p:spTree>
    <p:extLst>
      <p:ext uri="{BB962C8B-B14F-4D97-AF65-F5344CB8AC3E}">
        <p14:creationId xmlns:p14="http://schemas.microsoft.com/office/powerpoint/2010/main" val="29092373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iterate type="wd">
                                    <p:tmPct val="10000"/>
                                  </p:iterate>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Trust"/>
          <p:cNvGrpSpPr/>
          <p:nvPr/>
        </p:nvGrpSpPr>
        <p:grpSpPr>
          <a:xfrm>
            <a:off x="4491613" y="1316334"/>
            <a:ext cx="4207162" cy="3979147"/>
            <a:chOff x="4796443" y="1695799"/>
            <a:chExt cx="3458095" cy="3092845"/>
          </a:xfrm>
        </p:grpSpPr>
        <p:sp>
          <p:nvSpPr>
            <p:cNvPr id="5" name="Trust"/>
            <p:cNvSpPr>
              <a:spLocks noChangeArrowheads="1"/>
            </p:cNvSpPr>
            <p:nvPr/>
          </p:nvSpPr>
          <p:spPr bwMode="auto">
            <a:xfrm>
              <a:off x="4796443" y="1695799"/>
              <a:ext cx="3458095" cy="3092845"/>
            </a:xfrm>
            <a:prstGeom prst="horizontalScroll">
              <a:avLst>
                <a:gd name="adj" fmla="val 12500"/>
              </a:avLst>
            </a:prstGeom>
            <a:blipFill rotWithShape="1">
              <a:blip r:embed="rId2"/>
              <a:stretch>
                <a:fillRect/>
              </a:stretch>
            </a:blipFill>
            <a:ln w="9525">
              <a:noFill/>
              <a:miter lim="800000"/>
              <a:headEnd/>
              <a:tailEnd/>
            </a:ln>
          </p:spPr>
          <p:txBody>
            <a:bodyPr wrap="none" anchor="ctr">
              <a:prstTxWarp prst="textNoShape">
                <a:avLst/>
              </a:prstTxWarp>
            </a:bodyPr>
            <a:lstStyle/>
            <a:p>
              <a:pPr>
                <a:buFontTx/>
                <a:buChar char="•"/>
              </a:pPr>
              <a:endParaRPr lang="en-GB" b="1">
                <a:solidFill>
                  <a:srgbClr val="FFFFFF"/>
                </a:solidFill>
                <a:latin typeface="Dax-Bold" pitchFamily="-1" charset="0"/>
              </a:endParaRPr>
            </a:p>
          </p:txBody>
        </p:sp>
        <p:sp>
          <p:nvSpPr>
            <p:cNvPr id="3" name="TextBox 2"/>
            <p:cNvSpPr txBox="1"/>
            <p:nvPr/>
          </p:nvSpPr>
          <p:spPr>
            <a:xfrm>
              <a:off x="5986461" y="4235459"/>
              <a:ext cx="1076740" cy="233243"/>
            </a:xfrm>
            <a:prstGeom prst="rect">
              <a:avLst/>
            </a:prstGeom>
            <a:noFill/>
          </p:spPr>
          <p:txBody>
            <a:bodyPr wrap="none" rtlCol="0">
              <a:spAutoFit/>
            </a:bodyPr>
            <a:lstStyle/>
            <a:p>
              <a:pPr algn="ctr"/>
              <a:r>
                <a:rPr lang="en-GB" sz="1350" b="1" dirty="0" smtClean="0">
                  <a:solidFill>
                    <a:schemeClr val="accent1"/>
                  </a:solidFill>
                  <a:latin typeface="Aller"/>
                </a:rPr>
                <a:t>CWT&amp;T PPPT</a:t>
              </a:r>
              <a:endParaRPr lang="en-GB" sz="1350" dirty="0">
                <a:solidFill>
                  <a:schemeClr val="accent1"/>
                </a:solidFill>
                <a:latin typeface="Aller"/>
              </a:endParaRPr>
            </a:p>
          </p:txBody>
        </p:sp>
      </p:grpSp>
      <p:pic>
        <p:nvPicPr>
          <p:cNvPr id="4" name="House" descr="house.psd"/>
          <p:cNvPicPr>
            <a:picLocks noChangeAspect="1"/>
          </p:cNvPicPr>
          <p:nvPr/>
        </p:nvPicPr>
        <p:blipFill>
          <a:blip r:embed="rId3"/>
          <a:stretch>
            <a:fillRect/>
          </a:stretch>
        </p:blipFill>
        <p:spPr>
          <a:xfrm>
            <a:off x="5615931" y="2330227"/>
            <a:ext cx="2007494" cy="1875527"/>
          </a:xfrm>
          <a:prstGeom prst="rect">
            <a:avLst/>
          </a:prstGeom>
        </p:spPr>
      </p:pic>
      <p:sp>
        <p:nvSpPr>
          <p:cNvPr id="16" name="TextBox 15"/>
          <p:cNvSpPr txBox="1"/>
          <p:nvPr/>
        </p:nvSpPr>
        <p:spPr>
          <a:xfrm>
            <a:off x="2209208" y="37280"/>
            <a:ext cx="4857420" cy="584775"/>
          </a:xfrm>
          <a:prstGeom prst="rect">
            <a:avLst/>
          </a:prstGeom>
          <a:noFill/>
        </p:spPr>
        <p:txBody>
          <a:bodyPr wrap="none" rtlCol="0">
            <a:spAutoFit/>
          </a:bodyPr>
          <a:lstStyle/>
          <a:p>
            <a:r>
              <a:rPr lang="en-GB" sz="3200" b="1" dirty="0" smtClean="0">
                <a:solidFill>
                  <a:schemeClr val="accent1"/>
                </a:solidFill>
                <a:latin typeface="Aller"/>
              </a:rPr>
              <a:t>Countrywide's Solution.</a:t>
            </a:r>
            <a:endParaRPr lang="en-GB" sz="3200" b="1" dirty="0">
              <a:solidFill>
                <a:schemeClr val="accent1"/>
              </a:solidFill>
              <a:latin typeface="Aller"/>
            </a:endParaRPr>
          </a:p>
        </p:txBody>
      </p:sp>
      <p:grpSp>
        <p:nvGrpSpPr>
          <p:cNvPr id="8" name="Trustees"/>
          <p:cNvGrpSpPr/>
          <p:nvPr/>
        </p:nvGrpSpPr>
        <p:grpSpPr>
          <a:xfrm>
            <a:off x="5729974" y="622055"/>
            <a:ext cx="2014081" cy="1191887"/>
            <a:chOff x="6070796" y="711237"/>
            <a:chExt cx="2014081" cy="1191887"/>
          </a:xfrm>
        </p:grpSpPr>
        <p:pic>
          <p:nvPicPr>
            <p:cNvPr id="14" name="Picture 13"/>
            <p:cNvPicPr>
              <a:picLocks noChangeAspect="1"/>
            </p:cNvPicPr>
            <p:nvPr/>
          </p:nvPicPr>
          <p:blipFill rotWithShape="1">
            <a:blip r:embed="rId4"/>
            <a:srcRect l="13853" t="29928" r="14099"/>
            <a:stretch/>
          </p:blipFill>
          <p:spPr>
            <a:xfrm>
              <a:off x="6070796" y="711237"/>
              <a:ext cx="504023" cy="1191887"/>
            </a:xfrm>
            <a:prstGeom prst="rect">
              <a:avLst/>
            </a:prstGeom>
          </p:spPr>
        </p:pic>
        <p:pic>
          <p:nvPicPr>
            <p:cNvPr id="15" name="Picture 14" descr="mr.psd"/>
            <p:cNvPicPr>
              <a:picLocks noChangeAspect="1"/>
            </p:cNvPicPr>
            <p:nvPr/>
          </p:nvPicPr>
          <p:blipFill rotWithShape="1">
            <a:blip r:embed="rId5"/>
            <a:srcRect t="30019"/>
            <a:stretch/>
          </p:blipFill>
          <p:spPr>
            <a:xfrm>
              <a:off x="6574819" y="711237"/>
              <a:ext cx="700490" cy="1191887"/>
            </a:xfrm>
            <a:prstGeom prst="rect">
              <a:avLst/>
            </a:prstGeom>
          </p:spPr>
        </p:pic>
        <p:sp>
          <p:nvSpPr>
            <p:cNvPr id="17" name="TextBox 16"/>
            <p:cNvSpPr txBox="1"/>
            <p:nvPr/>
          </p:nvSpPr>
          <p:spPr>
            <a:xfrm>
              <a:off x="7188413" y="1157139"/>
              <a:ext cx="896464" cy="300082"/>
            </a:xfrm>
            <a:prstGeom prst="rect">
              <a:avLst/>
            </a:prstGeom>
            <a:noFill/>
          </p:spPr>
          <p:txBody>
            <a:bodyPr wrap="none" rtlCol="0">
              <a:spAutoFit/>
            </a:bodyPr>
            <a:lstStyle/>
            <a:p>
              <a:r>
                <a:rPr lang="en-GB" sz="1350" b="1" dirty="0" smtClean="0">
                  <a:solidFill>
                    <a:schemeClr val="accent1"/>
                  </a:solidFill>
                  <a:latin typeface="Aller"/>
                </a:rPr>
                <a:t>Trustees</a:t>
              </a:r>
              <a:endParaRPr lang="en-GB" sz="1350" dirty="0">
                <a:solidFill>
                  <a:schemeClr val="accent1"/>
                </a:solidFill>
                <a:latin typeface="Aller"/>
              </a:endParaRPr>
            </a:p>
          </p:txBody>
        </p:sp>
      </p:grpSp>
      <p:grpSp>
        <p:nvGrpSpPr>
          <p:cNvPr id="9" name="Settlor"/>
          <p:cNvGrpSpPr/>
          <p:nvPr/>
        </p:nvGrpSpPr>
        <p:grpSpPr>
          <a:xfrm>
            <a:off x="605006" y="3013867"/>
            <a:ext cx="732893" cy="1560724"/>
            <a:chOff x="605006" y="3013867"/>
            <a:chExt cx="732893" cy="1560724"/>
          </a:xfrm>
        </p:grpSpPr>
        <p:pic>
          <p:nvPicPr>
            <p:cNvPr id="13" name="Picture 12"/>
            <p:cNvPicPr>
              <a:picLocks noChangeAspect="1"/>
            </p:cNvPicPr>
            <p:nvPr/>
          </p:nvPicPr>
          <p:blipFill rotWithShape="1">
            <a:blip r:embed="rId4"/>
            <a:srcRect l="13853" t="29928" r="14099"/>
            <a:stretch/>
          </p:blipFill>
          <p:spPr>
            <a:xfrm>
              <a:off x="741412" y="3013867"/>
              <a:ext cx="504023" cy="1191887"/>
            </a:xfrm>
            <a:prstGeom prst="rect">
              <a:avLst/>
            </a:prstGeom>
          </p:spPr>
        </p:pic>
        <p:sp>
          <p:nvSpPr>
            <p:cNvPr id="18" name="TextBox 17"/>
            <p:cNvSpPr txBox="1"/>
            <p:nvPr/>
          </p:nvSpPr>
          <p:spPr>
            <a:xfrm>
              <a:off x="605006" y="4274509"/>
              <a:ext cx="732893" cy="300082"/>
            </a:xfrm>
            <a:prstGeom prst="rect">
              <a:avLst/>
            </a:prstGeom>
            <a:noFill/>
          </p:spPr>
          <p:txBody>
            <a:bodyPr wrap="none" rtlCol="0">
              <a:spAutoFit/>
            </a:bodyPr>
            <a:lstStyle/>
            <a:p>
              <a:r>
                <a:rPr lang="en-GB" sz="1350" b="1" dirty="0" smtClean="0">
                  <a:solidFill>
                    <a:schemeClr val="accent1"/>
                  </a:solidFill>
                  <a:latin typeface="Aller"/>
                </a:rPr>
                <a:t>Settlor</a:t>
              </a:r>
            </a:p>
          </p:txBody>
        </p:sp>
      </p:grpSp>
      <p:sp>
        <p:nvSpPr>
          <p:cNvPr id="19" name="The growth maintained"/>
          <p:cNvSpPr txBox="1"/>
          <p:nvPr/>
        </p:nvSpPr>
        <p:spPr>
          <a:xfrm>
            <a:off x="500254" y="854972"/>
            <a:ext cx="4683016" cy="1015663"/>
          </a:xfrm>
          <a:prstGeom prst="rect">
            <a:avLst/>
          </a:prstGeom>
          <a:noFill/>
        </p:spPr>
        <p:txBody>
          <a:bodyPr wrap="square" rtlCol="0">
            <a:spAutoFit/>
          </a:bodyPr>
          <a:lstStyle/>
          <a:p>
            <a:pPr algn="ctr"/>
            <a:r>
              <a:rPr lang="en-GB" sz="2000" b="1" dirty="0" smtClean="0">
                <a:solidFill>
                  <a:schemeClr val="accent1"/>
                </a:solidFill>
                <a:latin typeface="Aller"/>
              </a:rPr>
              <a:t>The ‘</a:t>
            </a:r>
            <a:r>
              <a:rPr lang="en-GB" sz="2000" b="1" dirty="0" smtClean="0">
                <a:solidFill>
                  <a:srgbClr val="FF0000"/>
                </a:solidFill>
                <a:latin typeface="Aller"/>
              </a:rPr>
              <a:t>growth</a:t>
            </a:r>
            <a:r>
              <a:rPr lang="en-GB" sz="2000" b="1" dirty="0" smtClean="0">
                <a:solidFill>
                  <a:schemeClr val="accent1"/>
                </a:solidFill>
                <a:latin typeface="Aller"/>
              </a:rPr>
              <a:t>’ of the property, </a:t>
            </a:r>
            <a:r>
              <a:rPr lang="en-GB" sz="2000" b="1" dirty="0" smtClean="0">
                <a:solidFill>
                  <a:srgbClr val="FF0000"/>
                </a:solidFill>
                <a:latin typeface="Aller"/>
              </a:rPr>
              <a:t>in excess of the NRB</a:t>
            </a:r>
            <a:r>
              <a:rPr lang="en-GB" sz="2000" b="1" dirty="0" smtClean="0">
                <a:solidFill>
                  <a:schemeClr val="accent1"/>
                </a:solidFill>
                <a:latin typeface="Aller"/>
              </a:rPr>
              <a:t> will be maintained </a:t>
            </a:r>
            <a:r>
              <a:rPr lang="en-GB" sz="2000" b="1" dirty="0" smtClean="0">
                <a:solidFill>
                  <a:srgbClr val="FF0000"/>
                </a:solidFill>
                <a:latin typeface="Aller"/>
              </a:rPr>
              <a:t>in the estate of the Settlor</a:t>
            </a:r>
            <a:r>
              <a:rPr lang="en-GB" sz="2000" b="1" dirty="0" smtClean="0">
                <a:solidFill>
                  <a:schemeClr val="accent1"/>
                </a:solidFill>
                <a:latin typeface="Aller"/>
              </a:rPr>
              <a:t>.</a:t>
            </a:r>
            <a:endParaRPr lang="en-GB" sz="2000" dirty="0">
              <a:solidFill>
                <a:schemeClr val="accent1"/>
              </a:solidFill>
              <a:latin typeface="Aller"/>
            </a:endParaRPr>
          </a:p>
        </p:txBody>
      </p:sp>
      <p:sp>
        <p:nvSpPr>
          <p:cNvPr id="20" name="TextBox 19"/>
          <p:cNvSpPr txBox="1"/>
          <p:nvPr/>
        </p:nvSpPr>
        <p:spPr>
          <a:xfrm>
            <a:off x="635150" y="2206892"/>
            <a:ext cx="4328741" cy="707886"/>
          </a:xfrm>
          <a:prstGeom prst="rect">
            <a:avLst/>
          </a:prstGeom>
          <a:noFill/>
        </p:spPr>
        <p:txBody>
          <a:bodyPr wrap="square" rtlCol="0">
            <a:spAutoFit/>
          </a:bodyPr>
          <a:lstStyle/>
          <a:p>
            <a:pPr algn="ctr"/>
            <a:r>
              <a:rPr lang="en-GB" sz="2000" b="1" dirty="0" smtClean="0">
                <a:solidFill>
                  <a:schemeClr val="accent1"/>
                </a:solidFill>
                <a:latin typeface="Aller"/>
              </a:rPr>
              <a:t>To be directed </a:t>
            </a:r>
            <a:r>
              <a:rPr lang="en-GB" sz="2000" b="1" dirty="0" smtClean="0">
                <a:solidFill>
                  <a:srgbClr val="FF0000"/>
                </a:solidFill>
                <a:latin typeface="Aller"/>
              </a:rPr>
              <a:t>on her death </a:t>
            </a:r>
            <a:r>
              <a:rPr lang="en-GB" sz="2000" b="1" dirty="0" smtClean="0">
                <a:solidFill>
                  <a:schemeClr val="accent1"/>
                </a:solidFill>
                <a:latin typeface="Aller"/>
              </a:rPr>
              <a:t>by her Will. Ideally to further Trust(s).</a:t>
            </a:r>
            <a:endParaRPr lang="en-GB" sz="3600" b="1" dirty="0">
              <a:solidFill>
                <a:srgbClr val="FF0000"/>
              </a:solidFill>
              <a:latin typeface="Aller"/>
            </a:endParaRPr>
          </a:p>
        </p:txBody>
      </p:sp>
      <p:sp>
        <p:nvSpPr>
          <p:cNvPr id="25" name="Text Box 9"/>
          <p:cNvSpPr txBox="1">
            <a:spLocks noChangeArrowheads="1"/>
          </p:cNvSpPr>
          <p:nvPr/>
        </p:nvSpPr>
        <p:spPr bwMode="auto">
          <a:xfrm>
            <a:off x="2661527" y="5475715"/>
            <a:ext cx="1740417" cy="338554"/>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sz="1600" b="1" dirty="0" smtClean="0">
                <a:solidFill>
                  <a:srgbClr val="25004B"/>
                </a:solidFill>
                <a:latin typeface="Aller"/>
                <a:cs typeface="Aller"/>
              </a:rPr>
              <a:t>Family Trust(s)</a:t>
            </a:r>
            <a:endParaRPr lang="en-US" sz="1600" b="1" dirty="0">
              <a:solidFill>
                <a:srgbClr val="25004B"/>
              </a:solidFill>
              <a:latin typeface="Aller"/>
              <a:cs typeface="Aller"/>
            </a:endParaRPr>
          </a:p>
        </p:txBody>
      </p:sp>
      <p:sp>
        <p:nvSpPr>
          <p:cNvPr id="26" name="Mr Will"/>
          <p:cNvSpPr>
            <a:spLocks noChangeArrowheads="1"/>
          </p:cNvSpPr>
          <p:nvPr/>
        </p:nvSpPr>
        <p:spPr bwMode="auto">
          <a:xfrm>
            <a:off x="2811139" y="3428419"/>
            <a:ext cx="1489075" cy="801325"/>
          </a:xfrm>
          <a:prstGeom prst="rect">
            <a:avLst/>
          </a:prstGeom>
          <a:blipFill rotWithShape="1">
            <a:blip r:embed="rId6"/>
            <a:stretch>
              <a:fillRect/>
            </a:stretch>
          </a:blipFill>
          <a:ln w="9525" algn="ctr">
            <a:noFill/>
            <a:miter lim="800000"/>
            <a:headEnd/>
            <a:tailEnd/>
          </a:ln>
        </p:spPr>
        <p:txBody>
          <a:bodyPr wrap="none" anchor="b" anchorCtr="0">
            <a:prstTxWarp prst="textNoShape">
              <a:avLst/>
            </a:prstTxWarp>
          </a:bodyPr>
          <a:lstStyle/>
          <a:p>
            <a:pPr algn="ctr">
              <a:spcBef>
                <a:spcPct val="50000"/>
              </a:spcBef>
              <a:defRPr/>
            </a:pPr>
            <a:r>
              <a:rPr lang="en-GB" sz="1500" b="1" dirty="0">
                <a:solidFill>
                  <a:schemeClr val="accent1"/>
                </a:solidFill>
                <a:latin typeface="Aller"/>
                <a:cs typeface="Aller"/>
              </a:rPr>
              <a:t>Will</a:t>
            </a:r>
            <a:endParaRPr lang="en-US" sz="1500" b="1" dirty="0">
              <a:solidFill>
                <a:schemeClr val="accent1"/>
              </a:solidFill>
              <a:latin typeface="Aller"/>
              <a:cs typeface="Aller"/>
            </a:endParaRPr>
          </a:p>
        </p:txBody>
      </p:sp>
      <p:sp>
        <p:nvSpPr>
          <p:cNvPr id="27" name="Mr Trust"/>
          <p:cNvSpPr>
            <a:spLocks noChangeArrowheads="1"/>
          </p:cNvSpPr>
          <p:nvPr/>
        </p:nvSpPr>
        <p:spPr bwMode="auto">
          <a:xfrm>
            <a:off x="2700028" y="4087258"/>
            <a:ext cx="1672700" cy="1504990"/>
          </a:xfrm>
          <a:prstGeom prst="horizontalScroll">
            <a:avLst>
              <a:gd name="adj" fmla="val 0"/>
            </a:avLst>
          </a:prstGeom>
          <a:blipFill rotWithShape="1">
            <a:blip r:embed="rId7"/>
            <a:stretch>
              <a:fillRect/>
            </a:stretch>
          </a:blipFill>
          <a:ln w="9525">
            <a:noFill/>
            <a:miter lim="800000"/>
            <a:headEnd/>
            <a:tailEnd/>
          </a:ln>
        </p:spPr>
        <p:txBody>
          <a:bodyPr wrap="none" anchor="ctr">
            <a:prstTxWarp prst="textNoShape">
              <a:avLst/>
            </a:prstTxWarp>
          </a:bodyPr>
          <a:lstStyle/>
          <a:p>
            <a:pPr>
              <a:buFontTx/>
              <a:buChar char="•"/>
            </a:pPr>
            <a:endParaRPr lang="en-GB" sz="2400" b="1" dirty="0"/>
          </a:p>
        </p:txBody>
      </p:sp>
      <p:sp>
        <p:nvSpPr>
          <p:cNvPr id="28" name="TextBox 27"/>
          <p:cNvSpPr txBox="1"/>
          <p:nvPr/>
        </p:nvSpPr>
        <p:spPr>
          <a:xfrm>
            <a:off x="5368612" y="5082193"/>
            <a:ext cx="2535381" cy="923330"/>
          </a:xfrm>
          <a:prstGeom prst="rect">
            <a:avLst/>
          </a:prstGeom>
          <a:noFill/>
        </p:spPr>
        <p:txBody>
          <a:bodyPr wrap="square" rtlCol="0">
            <a:spAutoFit/>
          </a:bodyPr>
          <a:lstStyle/>
          <a:p>
            <a:pPr algn="ctr"/>
            <a:r>
              <a:rPr lang="en-GB" b="1" dirty="0" smtClean="0">
                <a:solidFill>
                  <a:schemeClr val="accent1"/>
                </a:solidFill>
                <a:latin typeface="Aller"/>
              </a:rPr>
              <a:t>Property value </a:t>
            </a:r>
            <a:r>
              <a:rPr lang="en-GB" b="1" dirty="0" smtClean="0">
                <a:solidFill>
                  <a:srgbClr val="FF0000"/>
                </a:solidFill>
                <a:latin typeface="Aller"/>
              </a:rPr>
              <a:t>increased to £380,000</a:t>
            </a:r>
            <a:r>
              <a:rPr lang="en-GB" b="1" dirty="0" smtClean="0">
                <a:solidFill>
                  <a:schemeClr val="accent1"/>
                </a:solidFill>
                <a:latin typeface="Aller"/>
              </a:rPr>
              <a:t>.</a:t>
            </a:r>
            <a:endParaRPr lang="en-GB" dirty="0">
              <a:solidFill>
                <a:schemeClr val="accent1"/>
              </a:solidFill>
              <a:latin typeface="Aller"/>
            </a:endParaRPr>
          </a:p>
        </p:txBody>
      </p:sp>
      <p:sp>
        <p:nvSpPr>
          <p:cNvPr id="29" name="TextBox 28"/>
          <p:cNvSpPr txBox="1"/>
          <p:nvPr/>
        </p:nvSpPr>
        <p:spPr>
          <a:xfrm>
            <a:off x="6169440" y="4239251"/>
            <a:ext cx="906017" cy="300082"/>
          </a:xfrm>
          <a:prstGeom prst="rect">
            <a:avLst/>
          </a:prstGeom>
          <a:solidFill>
            <a:schemeClr val="bg1"/>
          </a:solidFill>
        </p:spPr>
        <p:txBody>
          <a:bodyPr wrap="none" rtlCol="0">
            <a:spAutoFit/>
          </a:bodyPr>
          <a:lstStyle/>
          <a:p>
            <a:r>
              <a:rPr lang="en-GB" sz="1350" b="1" dirty="0">
                <a:solidFill>
                  <a:srgbClr val="FF0000"/>
                </a:solidFill>
                <a:latin typeface="Aller"/>
              </a:rPr>
              <a:t>£</a:t>
            </a:r>
            <a:r>
              <a:rPr lang="en-GB" sz="1350" b="1" dirty="0" smtClean="0">
                <a:solidFill>
                  <a:srgbClr val="FF0000"/>
                </a:solidFill>
                <a:latin typeface="Aller"/>
              </a:rPr>
              <a:t>300,000</a:t>
            </a:r>
            <a:endParaRPr lang="en-GB" sz="1350" b="1" dirty="0">
              <a:solidFill>
                <a:srgbClr val="FF0000"/>
              </a:solidFill>
              <a:latin typeface="Aller"/>
            </a:endParaRPr>
          </a:p>
        </p:txBody>
      </p:sp>
      <p:sp>
        <p:nvSpPr>
          <p:cNvPr id="2" name="TextBox 1"/>
          <p:cNvSpPr txBox="1"/>
          <p:nvPr/>
        </p:nvSpPr>
        <p:spPr>
          <a:xfrm>
            <a:off x="6166670" y="4236479"/>
            <a:ext cx="906017" cy="300082"/>
          </a:xfrm>
          <a:prstGeom prst="rect">
            <a:avLst/>
          </a:prstGeom>
          <a:solidFill>
            <a:schemeClr val="bg1"/>
          </a:solidFill>
        </p:spPr>
        <p:txBody>
          <a:bodyPr wrap="none" rtlCol="0">
            <a:spAutoFit/>
          </a:bodyPr>
          <a:lstStyle/>
          <a:p>
            <a:r>
              <a:rPr lang="en-GB" sz="1350" b="1" dirty="0">
                <a:solidFill>
                  <a:srgbClr val="FF0000"/>
                </a:solidFill>
                <a:latin typeface="Aller"/>
              </a:rPr>
              <a:t>£</a:t>
            </a:r>
            <a:r>
              <a:rPr lang="en-GB" sz="1350" b="1" dirty="0" smtClean="0">
                <a:solidFill>
                  <a:srgbClr val="FF0000"/>
                </a:solidFill>
                <a:latin typeface="Aller"/>
              </a:rPr>
              <a:t>325,000</a:t>
            </a:r>
            <a:endParaRPr lang="en-GB" sz="1350" b="1" dirty="0">
              <a:solidFill>
                <a:srgbClr val="FF0000"/>
              </a:solidFill>
              <a:latin typeface="Aller"/>
            </a:endParaRPr>
          </a:p>
        </p:txBody>
      </p:sp>
      <p:grpSp>
        <p:nvGrpSpPr>
          <p:cNvPr id="6" name="£55k growth"/>
          <p:cNvGrpSpPr/>
          <p:nvPr/>
        </p:nvGrpSpPr>
        <p:grpSpPr>
          <a:xfrm>
            <a:off x="1391258" y="3189751"/>
            <a:ext cx="943076" cy="1375962"/>
            <a:chOff x="705941" y="4878251"/>
            <a:chExt cx="943076" cy="1375962"/>
          </a:xfrm>
        </p:grpSpPr>
        <p:pic>
          <p:nvPicPr>
            <p:cNvPr id="30" name="House" descr="house.psd"/>
            <p:cNvPicPr>
              <a:picLocks noChangeAspect="1"/>
            </p:cNvPicPr>
            <p:nvPr/>
          </p:nvPicPr>
          <p:blipFill rotWithShape="1">
            <a:blip r:embed="rId3"/>
            <a:srcRect r="51406"/>
            <a:stretch/>
          </p:blipFill>
          <p:spPr>
            <a:xfrm>
              <a:off x="972589" y="4878251"/>
              <a:ext cx="357448" cy="687233"/>
            </a:xfrm>
            <a:prstGeom prst="rect">
              <a:avLst/>
            </a:prstGeom>
          </p:spPr>
        </p:pic>
        <p:sp>
          <p:nvSpPr>
            <p:cNvPr id="31" name="TextBox 30"/>
            <p:cNvSpPr txBox="1"/>
            <p:nvPr/>
          </p:nvSpPr>
          <p:spPr>
            <a:xfrm>
              <a:off x="705941" y="5538632"/>
              <a:ext cx="943076" cy="715581"/>
            </a:xfrm>
            <a:prstGeom prst="rect">
              <a:avLst/>
            </a:prstGeom>
            <a:noFill/>
          </p:spPr>
          <p:txBody>
            <a:bodyPr wrap="square" rtlCol="0">
              <a:spAutoFit/>
            </a:bodyPr>
            <a:lstStyle/>
            <a:p>
              <a:pPr algn="ctr"/>
              <a:r>
                <a:rPr lang="en-GB" sz="1350" b="1" dirty="0" smtClean="0">
                  <a:solidFill>
                    <a:srgbClr val="FF0000"/>
                  </a:solidFill>
                  <a:latin typeface="Aller"/>
                </a:rPr>
                <a:t>£55,000 </a:t>
              </a:r>
              <a:r>
                <a:rPr lang="en-GB" sz="1350" b="1" dirty="0" smtClean="0">
                  <a:solidFill>
                    <a:schemeClr val="accent1"/>
                  </a:solidFill>
                  <a:latin typeface="Aller"/>
                </a:rPr>
                <a:t>‘excess growth’.</a:t>
              </a:r>
            </a:p>
          </p:txBody>
        </p:sp>
      </p:grpSp>
    </p:spTree>
    <p:extLst>
      <p:ext uri="{BB962C8B-B14F-4D97-AF65-F5344CB8AC3E}">
        <p14:creationId xmlns:p14="http://schemas.microsoft.com/office/powerpoint/2010/main" val="34381942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9"/>
                                        </p:tgtEl>
                                      </p:cBhvr>
                                    </p:animEffect>
                                    <p:set>
                                      <p:cBhvr>
                                        <p:cTn id="11" dur="1" fill="hold">
                                          <p:stCondLst>
                                            <p:cond delay="499"/>
                                          </p:stCondLst>
                                        </p:cTn>
                                        <p:tgtEl>
                                          <p:spTgt spid="29"/>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fade">
                                      <p:cBhvr>
                                        <p:cTn id="28" dur="500"/>
                                        <p:tgtEl>
                                          <p:spTgt spid="20">
                                            <p:txEl>
                                              <p:pRg st="0" end="0"/>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6" grpId="0" animBg="1"/>
      <p:bldP spid="27" grpId="0" animBg="1"/>
      <p:bldP spid="28" grpId="0"/>
      <p:bldP spid="29"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 name="Trust"/>
          <p:cNvGrpSpPr/>
          <p:nvPr/>
        </p:nvGrpSpPr>
        <p:grpSpPr>
          <a:xfrm>
            <a:off x="4491613" y="1316334"/>
            <a:ext cx="4207162" cy="3979147"/>
            <a:chOff x="4796443" y="1695799"/>
            <a:chExt cx="3458095" cy="3092845"/>
          </a:xfrm>
        </p:grpSpPr>
        <p:sp>
          <p:nvSpPr>
            <p:cNvPr id="5" name="Trust"/>
            <p:cNvSpPr>
              <a:spLocks noChangeArrowheads="1"/>
            </p:cNvSpPr>
            <p:nvPr/>
          </p:nvSpPr>
          <p:spPr bwMode="auto">
            <a:xfrm>
              <a:off x="4796443" y="1695799"/>
              <a:ext cx="3458095" cy="3092845"/>
            </a:xfrm>
            <a:prstGeom prst="horizontalScroll">
              <a:avLst>
                <a:gd name="adj" fmla="val 12500"/>
              </a:avLst>
            </a:prstGeom>
            <a:blipFill rotWithShape="1">
              <a:blip r:embed="rId2"/>
              <a:stretch>
                <a:fillRect/>
              </a:stretch>
            </a:blipFill>
            <a:ln w="9525">
              <a:noFill/>
              <a:miter lim="800000"/>
              <a:headEnd/>
              <a:tailEnd/>
            </a:ln>
          </p:spPr>
          <p:txBody>
            <a:bodyPr wrap="none" anchor="ctr">
              <a:prstTxWarp prst="textNoShape">
                <a:avLst/>
              </a:prstTxWarp>
            </a:bodyPr>
            <a:lstStyle/>
            <a:p>
              <a:pPr>
                <a:buFontTx/>
                <a:buChar char="•"/>
              </a:pPr>
              <a:endParaRPr lang="en-GB" b="1">
                <a:solidFill>
                  <a:srgbClr val="FFFFFF"/>
                </a:solidFill>
                <a:latin typeface="Dax-Bold" pitchFamily="-1" charset="0"/>
              </a:endParaRPr>
            </a:p>
          </p:txBody>
        </p:sp>
        <p:sp>
          <p:nvSpPr>
            <p:cNvPr id="3" name="TextBox 2"/>
            <p:cNvSpPr txBox="1"/>
            <p:nvPr/>
          </p:nvSpPr>
          <p:spPr>
            <a:xfrm>
              <a:off x="5986461" y="4235459"/>
              <a:ext cx="1076740" cy="233243"/>
            </a:xfrm>
            <a:prstGeom prst="rect">
              <a:avLst/>
            </a:prstGeom>
            <a:noFill/>
          </p:spPr>
          <p:txBody>
            <a:bodyPr wrap="none" rtlCol="0">
              <a:spAutoFit/>
            </a:bodyPr>
            <a:lstStyle/>
            <a:p>
              <a:pPr algn="ctr"/>
              <a:r>
                <a:rPr lang="en-GB" sz="1350" b="1" dirty="0" smtClean="0">
                  <a:solidFill>
                    <a:schemeClr val="accent1"/>
                  </a:solidFill>
                  <a:latin typeface="Aller"/>
                </a:rPr>
                <a:t>CWT&amp;T PPPT</a:t>
              </a:r>
              <a:endParaRPr lang="en-GB" sz="1350" dirty="0">
                <a:solidFill>
                  <a:schemeClr val="accent1"/>
                </a:solidFill>
                <a:latin typeface="Aller"/>
              </a:endParaRPr>
            </a:p>
          </p:txBody>
        </p:sp>
      </p:grpSp>
      <p:pic>
        <p:nvPicPr>
          <p:cNvPr id="4" name="House" descr="house.psd"/>
          <p:cNvPicPr>
            <a:picLocks noChangeAspect="1"/>
          </p:cNvPicPr>
          <p:nvPr/>
        </p:nvPicPr>
        <p:blipFill>
          <a:blip r:embed="rId3"/>
          <a:stretch>
            <a:fillRect/>
          </a:stretch>
        </p:blipFill>
        <p:spPr>
          <a:xfrm>
            <a:off x="5615931" y="2330227"/>
            <a:ext cx="2007494" cy="1875527"/>
          </a:xfrm>
          <a:prstGeom prst="rect">
            <a:avLst/>
          </a:prstGeom>
        </p:spPr>
      </p:pic>
      <p:sp>
        <p:nvSpPr>
          <p:cNvPr id="2" name="TextBox 1"/>
          <p:cNvSpPr txBox="1"/>
          <p:nvPr/>
        </p:nvSpPr>
        <p:spPr>
          <a:xfrm>
            <a:off x="6183295" y="4236479"/>
            <a:ext cx="906017" cy="300082"/>
          </a:xfrm>
          <a:prstGeom prst="rect">
            <a:avLst/>
          </a:prstGeom>
          <a:solidFill>
            <a:schemeClr val="bg1"/>
          </a:solidFill>
        </p:spPr>
        <p:txBody>
          <a:bodyPr wrap="none" rtlCol="0">
            <a:spAutoFit/>
          </a:bodyPr>
          <a:lstStyle/>
          <a:p>
            <a:r>
              <a:rPr lang="en-GB" sz="1350" b="1" dirty="0">
                <a:solidFill>
                  <a:srgbClr val="FF0000"/>
                </a:solidFill>
                <a:latin typeface="Aller"/>
              </a:rPr>
              <a:t>£</a:t>
            </a:r>
            <a:r>
              <a:rPr lang="en-GB" sz="1350" b="1" dirty="0" smtClean="0">
                <a:solidFill>
                  <a:srgbClr val="FF0000"/>
                </a:solidFill>
                <a:latin typeface="Aller"/>
              </a:rPr>
              <a:t>325,000</a:t>
            </a:r>
            <a:endParaRPr lang="en-GB" sz="1350" b="1" dirty="0">
              <a:solidFill>
                <a:srgbClr val="FF0000"/>
              </a:solidFill>
              <a:latin typeface="Aller"/>
            </a:endParaRPr>
          </a:p>
        </p:txBody>
      </p:sp>
      <p:sp>
        <p:nvSpPr>
          <p:cNvPr id="16" name="TextBox 15"/>
          <p:cNvSpPr txBox="1"/>
          <p:nvPr/>
        </p:nvSpPr>
        <p:spPr>
          <a:xfrm>
            <a:off x="993355" y="37280"/>
            <a:ext cx="6569427" cy="584775"/>
          </a:xfrm>
          <a:prstGeom prst="rect">
            <a:avLst/>
          </a:prstGeom>
          <a:noFill/>
        </p:spPr>
        <p:txBody>
          <a:bodyPr wrap="none" rtlCol="0">
            <a:spAutoFit/>
          </a:bodyPr>
          <a:lstStyle/>
          <a:p>
            <a:r>
              <a:rPr lang="en-GB" sz="3200" b="1" dirty="0" smtClean="0">
                <a:solidFill>
                  <a:schemeClr val="accent1"/>
                </a:solidFill>
                <a:latin typeface="Aller"/>
              </a:rPr>
              <a:t>As more 10</a:t>
            </a:r>
            <a:r>
              <a:rPr lang="en-GB" sz="3200" b="1" baseline="30000" dirty="0" smtClean="0">
                <a:solidFill>
                  <a:schemeClr val="accent1"/>
                </a:solidFill>
                <a:latin typeface="Aller"/>
              </a:rPr>
              <a:t>th</a:t>
            </a:r>
            <a:r>
              <a:rPr lang="en-GB" sz="3200" b="1" dirty="0" smtClean="0">
                <a:solidFill>
                  <a:schemeClr val="accent1"/>
                </a:solidFill>
                <a:latin typeface="Aller"/>
              </a:rPr>
              <a:t> anniversaries pass.</a:t>
            </a:r>
            <a:endParaRPr lang="en-GB" sz="3200" b="1" dirty="0">
              <a:solidFill>
                <a:schemeClr val="accent1"/>
              </a:solidFill>
              <a:latin typeface="Aller"/>
            </a:endParaRPr>
          </a:p>
        </p:txBody>
      </p:sp>
      <p:grpSp>
        <p:nvGrpSpPr>
          <p:cNvPr id="8" name="Trustees"/>
          <p:cNvGrpSpPr/>
          <p:nvPr/>
        </p:nvGrpSpPr>
        <p:grpSpPr>
          <a:xfrm>
            <a:off x="5729974" y="622055"/>
            <a:ext cx="2014081" cy="1191887"/>
            <a:chOff x="6070796" y="711237"/>
            <a:chExt cx="2014081" cy="1191887"/>
          </a:xfrm>
        </p:grpSpPr>
        <p:pic>
          <p:nvPicPr>
            <p:cNvPr id="14" name="Picture 13"/>
            <p:cNvPicPr>
              <a:picLocks noChangeAspect="1"/>
            </p:cNvPicPr>
            <p:nvPr/>
          </p:nvPicPr>
          <p:blipFill rotWithShape="1">
            <a:blip r:embed="rId4"/>
            <a:srcRect l="13853" t="29928" r="14099"/>
            <a:stretch/>
          </p:blipFill>
          <p:spPr>
            <a:xfrm>
              <a:off x="6070796" y="711237"/>
              <a:ext cx="504023" cy="1191887"/>
            </a:xfrm>
            <a:prstGeom prst="rect">
              <a:avLst/>
            </a:prstGeom>
          </p:spPr>
        </p:pic>
        <p:pic>
          <p:nvPicPr>
            <p:cNvPr id="15" name="Picture 14" descr="mr.psd"/>
            <p:cNvPicPr>
              <a:picLocks noChangeAspect="1"/>
            </p:cNvPicPr>
            <p:nvPr/>
          </p:nvPicPr>
          <p:blipFill rotWithShape="1">
            <a:blip r:embed="rId5"/>
            <a:srcRect t="30019"/>
            <a:stretch/>
          </p:blipFill>
          <p:spPr>
            <a:xfrm>
              <a:off x="6574819" y="711237"/>
              <a:ext cx="700490" cy="1191887"/>
            </a:xfrm>
            <a:prstGeom prst="rect">
              <a:avLst/>
            </a:prstGeom>
          </p:spPr>
        </p:pic>
        <p:sp>
          <p:nvSpPr>
            <p:cNvPr id="17" name="TextBox 16"/>
            <p:cNvSpPr txBox="1"/>
            <p:nvPr/>
          </p:nvSpPr>
          <p:spPr>
            <a:xfrm>
              <a:off x="7188413" y="1157139"/>
              <a:ext cx="896464" cy="300082"/>
            </a:xfrm>
            <a:prstGeom prst="rect">
              <a:avLst/>
            </a:prstGeom>
            <a:noFill/>
          </p:spPr>
          <p:txBody>
            <a:bodyPr wrap="none" rtlCol="0">
              <a:spAutoFit/>
            </a:bodyPr>
            <a:lstStyle/>
            <a:p>
              <a:r>
                <a:rPr lang="en-GB" sz="1350" b="1" dirty="0" smtClean="0">
                  <a:solidFill>
                    <a:schemeClr val="accent1"/>
                  </a:solidFill>
                  <a:latin typeface="Aller"/>
                </a:rPr>
                <a:t>Trustees</a:t>
              </a:r>
              <a:endParaRPr lang="en-GB" sz="1350" dirty="0">
                <a:solidFill>
                  <a:schemeClr val="accent1"/>
                </a:solidFill>
                <a:latin typeface="Aller"/>
              </a:endParaRPr>
            </a:p>
          </p:txBody>
        </p:sp>
      </p:grpSp>
      <p:grpSp>
        <p:nvGrpSpPr>
          <p:cNvPr id="9" name="Settlor"/>
          <p:cNvGrpSpPr/>
          <p:nvPr/>
        </p:nvGrpSpPr>
        <p:grpSpPr>
          <a:xfrm>
            <a:off x="605006" y="3013867"/>
            <a:ext cx="732893" cy="1560724"/>
            <a:chOff x="605006" y="3013867"/>
            <a:chExt cx="732893" cy="1560724"/>
          </a:xfrm>
        </p:grpSpPr>
        <p:pic>
          <p:nvPicPr>
            <p:cNvPr id="13" name="Picture 12"/>
            <p:cNvPicPr>
              <a:picLocks noChangeAspect="1"/>
            </p:cNvPicPr>
            <p:nvPr/>
          </p:nvPicPr>
          <p:blipFill rotWithShape="1">
            <a:blip r:embed="rId4"/>
            <a:srcRect l="13853" t="29928" r="14099"/>
            <a:stretch/>
          </p:blipFill>
          <p:spPr>
            <a:xfrm>
              <a:off x="741412" y="3013867"/>
              <a:ext cx="504023" cy="1191887"/>
            </a:xfrm>
            <a:prstGeom prst="rect">
              <a:avLst/>
            </a:prstGeom>
          </p:spPr>
        </p:pic>
        <p:sp>
          <p:nvSpPr>
            <p:cNvPr id="18" name="TextBox 17"/>
            <p:cNvSpPr txBox="1"/>
            <p:nvPr/>
          </p:nvSpPr>
          <p:spPr>
            <a:xfrm>
              <a:off x="605006" y="4274509"/>
              <a:ext cx="732893" cy="300082"/>
            </a:xfrm>
            <a:prstGeom prst="rect">
              <a:avLst/>
            </a:prstGeom>
            <a:noFill/>
          </p:spPr>
          <p:txBody>
            <a:bodyPr wrap="none" rtlCol="0">
              <a:spAutoFit/>
            </a:bodyPr>
            <a:lstStyle/>
            <a:p>
              <a:r>
                <a:rPr lang="en-GB" sz="1350" b="1" dirty="0" smtClean="0">
                  <a:solidFill>
                    <a:schemeClr val="accent1"/>
                  </a:solidFill>
                  <a:latin typeface="Aller"/>
                </a:rPr>
                <a:t>Settlor</a:t>
              </a:r>
            </a:p>
          </p:txBody>
        </p:sp>
      </p:grpSp>
      <p:sp>
        <p:nvSpPr>
          <p:cNvPr id="19" name="2026 anniversary"/>
          <p:cNvSpPr txBox="1"/>
          <p:nvPr/>
        </p:nvSpPr>
        <p:spPr>
          <a:xfrm>
            <a:off x="500254" y="854972"/>
            <a:ext cx="4683016" cy="707886"/>
          </a:xfrm>
          <a:prstGeom prst="rect">
            <a:avLst/>
          </a:prstGeom>
          <a:noFill/>
        </p:spPr>
        <p:txBody>
          <a:bodyPr wrap="square" rtlCol="0">
            <a:spAutoFit/>
          </a:bodyPr>
          <a:lstStyle/>
          <a:p>
            <a:pPr algn="ctr"/>
            <a:r>
              <a:rPr lang="en-GB" sz="2000" b="1" dirty="0" smtClean="0">
                <a:solidFill>
                  <a:schemeClr val="accent1"/>
                </a:solidFill>
                <a:latin typeface="Aller"/>
              </a:rPr>
              <a:t>2026 anniversary. </a:t>
            </a:r>
          </a:p>
          <a:p>
            <a:pPr algn="ctr"/>
            <a:r>
              <a:rPr lang="en-GB" sz="2000" b="1" dirty="0" smtClean="0">
                <a:solidFill>
                  <a:schemeClr val="accent1"/>
                </a:solidFill>
                <a:latin typeface="Aller"/>
              </a:rPr>
              <a:t>Property is now </a:t>
            </a:r>
            <a:r>
              <a:rPr lang="en-GB" sz="2000" b="1" dirty="0" smtClean="0">
                <a:solidFill>
                  <a:srgbClr val="FF0000"/>
                </a:solidFill>
                <a:latin typeface="Aller"/>
              </a:rPr>
              <a:t>£490,000</a:t>
            </a:r>
            <a:r>
              <a:rPr lang="en-GB" sz="2000" b="1" dirty="0" smtClean="0">
                <a:solidFill>
                  <a:schemeClr val="accent1"/>
                </a:solidFill>
                <a:latin typeface="Aller"/>
              </a:rPr>
              <a:t>.</a:t>
            </a:r>
            <a:endParaRPr lang="en-GB" sz="2000" dirty="0">
              <a:solidFill>
                <a:schemeClr val="accent1"/>
              </a:solidFill>
              <a:latin typeface="Aller"/>
            </a:endParaRPr>
          </a:p>
        </p:txBody>
      </p:sp>
      <p:sp>
        <p:nvSpPr>
          <p:cNvPr id="20" name="TextBox 19"/>
          <p:cNvSpPr txBox="1"/>
          <p:nvPr/>
        </p:nvSpPr>
        <p:spPr>
          <a:xfrm>
            <a:off x="454286" y="2186796"/>
            <a:ext cx="4670380" cy="707886"/>
          </a:xfrm>
          <a:prstGeom prst="rect">
            <a:avLst/>
          </a:prstGeom>
          <a:noFill/>
        </p:spPr>
        <p:txBody>
          <a:bodyPr wrap="square" rtlCol="0">
            <a:spAutoFit/>
          </a:bodyPr>
          <a:lstStyle/>
          <a:p>
            <a:pPr algn="ctr"/>
            <a:r>
              <a:rPr lang="en-GB" sz="2000" b="1" dirty="0" smtClean="0">
                <a:solidFill>
                  <a:schemeClr val="accent1"/>
                </a:solidFill>
                <a:latin typeface="Aller"/>
              </a:rPr>
              <a:t>…still to be directed </a:t>
            </a:r>
            <a:r>
              <a:rPr lang="en-GB" sz="2000" b="1" dirty="0" smtClean="0">
                <a:solidFill>
                  <a:srgbClr val="FF0000"/>
                </a:solidFill>
                <a:latin typeface="Aller"/>
              </a:rPr>
              <a:t>on her death </a:t>
            </a:r>
            <a:r>
              <a:rPr lang="en-GB" sz="2000" b="1" dirty="0" smtClean="0">
                <a:solidFill>
                  <a:schemeClr val="accent1"/>
                </a:solidFill>
                <a:latin typeface="Aller"/>
              </a:rPr>
              <a:t>by her Will. Ideally to further Trust(s).</a:t>
            </a:r>
            <a:endParaRPr lang="en-GB" sz="3600" b="1" dirty="0">
              <a:solidFill>
                <a:srgbClr val="FF0000"/>
              </a:solidFill>
              <a:latin typeface="Aller"/>
            </a:endParaRPr>
          </a:p>
        </p:txBody>
      </p:sp>
      <p:sp>
        <p:nvSpPr>
          <p:cNvPr id="25" name="Text Box 9"/>
          <p:cNvSpPr txBox="1">
            <a:spLocks noChangeArrowheads="1"/>
          </p:cNvSpPr>
          <p:nvPr/>
        </p:nvSpPr>
        <p:spPr bwMode="auto">
          <a:xfrm>
            <a:off x="2661527" y="5475715"/>
            <a:ext cx="1740417" cy="338554"/>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sz="1600" b="1" dirty="0" smtClean="0">
                <a:solidFill>
                  <a:srgbClr val="25004B"/>
                </a:solidFill>
                <a:latin typeface="Aller"/>
                <a:cs typeface="Aller"/>
              </a:rPr>
              <a:t>Family Trust(s)</a:t>
            </a:r>
            <a:endParaRPr lang="en-US" sz="1600" b="1" dirty="0">
              <a:solidFill>
                <a:srgbClr val="25004B"/>
              </a:solidFill>
              <a:latin typeface="Aller"/>
              <a:cs typeface="Aller"/>
            </a:endParaRPr>
          </a:p>
        </p:txBody>
      </p:sp>
      <p:sp>
        <p:nvSpPr>
          <p:cNvPr id="26" name="Mr Will"/>
          <p:cNvSpPr>
            <a:spLocks noChangeArrowheads="1"/>
          </p:cNvSpPr>
          <p:nvPr/>
        </p:nvSpPr>
        <p:spPr bwMode="auto">
          <a:xfrm>
            <a:off x="2811139" y="3428419"/>
            <a:ext cx="1489075" cy="801325"/>
          </a:xfrm>
          <a:prstGeom prst="rect">
            <a:avLst/>
          </a:prstGeom>
          <a:blipFill rotWithShape="1">
            <a:blip r:embed="rId6"/>
            <a:stretch>
              <a:fillRect/>
            </a:stretch>
          </a:blipFill>
          <a:ln w="9525" algn="ctr">
            <a:noFill/>
            <a:miter lim="800000"/>
            <a:headEnd/>
            <a:tailEnd/>
          </a:ln>
        </p:spPr>
        <p:txBody>
          <a:bodyPr wrap="none" anchor="b" anchorCtr="0">
            <a:prstTxWarp prst="textNoShape">
              <a:avLst/>
            </a:prstTxWarp>
          </a:bodyPr>
          <a:lstStyle/>
          <a:p>
            <a:pPr algn="ctr">
              <a:spcBef>
                <a:spcPct val="50000"/>
              </a:spcBef>
              <a:defRPr/>
            </a:pPr>
            <a:r>
              <a:rPr lang="en-GB" sz="1500" b="1" dirty="0">
                <a:solidFill>
                  <a:schemeClr val="accent1"/>
                </a:solidFill>
                <a:latin typeface="Aller"/>
                <a:cs typeface="Aller"/>
              </a:rPr>
              <a:t>Will</a:t>
            </a:r>
            <a:endParaRPr lang="en-US" sz="1500" b="1" dirty="0">
              <a:solidFill>
                <a:schemeClr val="accent1"/>
              </a:solidFill>
              <a:latin typeface="Aller"/>
              <a:cs typeface="Aller"/>
            </a:endParaRPr>
          </a:p>
        </p:txBody>
      </p:sp>
      <p:sp>
        <p:nvSpPr>
          <p:cNvPr id="27" name="Mr Trust"/>
          <p:cNvSpPr>
            <a:spLocks noChangeArrowheads="1"/>
          </p:cNvSpPr>
          <p:nvPr/>
        </p:nvSpPr>
        <p:spPr bwMode="auto">
          <a:xfrm>
            <a:off x="2700028" y="4087258"/>
            <a:ext cx="1672700" cy="1504990"/>
          </a:xfrm>
          <a:prstGeom prst="horizontalScroll">
            <a:avLst>
              <a:gd name="adj" fmla="val 0"/>
            </a:avLst>
          </a:prstGeom>
          <a:blipFill rotWithShape="1">
            <a:blip r:embed="rId7"/>
            <a:stretch>
              <a:fillRect/>
            </a:stretch>
          </a:blipFill>
          <a:ln w="9525">
            <a:noFill/>
            <a:miter lim="800000"/>
            <a:headEnd/>
            <a:tailEnd/>
          </a:ln>
        </p:spPr>
        <p:txBody>
          <a:bodyPr wrap="none" anchor="ctr">
            <a:prstTxWarp prst="textNoShape">
              <a:avLst/>
            </a:prstTxWarp>
          </a:bodyPr>
          <a:lstStyle/>
          <a:p>
            <a:pPr>
              <a:buFontTx/>
              <a:buChar char="•"/>
            </a:pPr>
            <a:endParaRPr lang="en-GB" sz="2400" b="1" dirty="0"/>
          </a:p>
        </p:txBody>
      </p:sp>
      <p:sp>
        <p:nvSpPr>
          <p:cNvPr id="28" name="Still only"/>
          <p:cNvSpPr txBox="1"/>
          <p:nvPr/>
        </p:nvSpPr>
        <p:spPr>
          <a:xfrm>
            <a:off x="5038858" y="4918333"/>
            <a:ext cx="3105421" cy="707886"/>
          </a:xfrm>
          <a:prstGeom prst="rect">
            <a:avLst/>
          </a:prstGeom>
          <a:noFill/>
        </p:spPr>
        <p:txBody>
          <a:bodyPr wrap="square" rtlCol="0">
            <a:spAutoFit/>
          </a:bodyPr>
          <a:lstStyle/>
          <a:p>
            <a:pPr algn="ctr"/>
            <a:r>
              <a:rPr lang="en-GB" sz="2000" b="1" dirty="0" smtClean="0">
                <a:solidFill>
                  <a:schemeClr val="accent1"/>
                </a:solidFill>
                <a:latin typeface="Aller"/>
              </a:rPr>
              <a:t>Still only </a:t>
            </a:r>
            <a:r>
              <a:rPr lang="en-GB" sz="2000" b="1" dirty="0" smtClean="0">
                <a:solidFill>
                  <a:srgbClr val="FF0000"/>
                </a:solidFill>
                <a:latin typeface="Aller"/>
              </a:rPr>
              <a:t>up to the NRB </a:t>
            </a:r>
            <a:r>
              <a:rPr lang="en-GB" sz="2000" b="1" dirty="0" smtClean="0">
                <a:solidFill>
                  <a:schemeClr val="accent1"/>
                </a:solidFill>
                <a:latin typeface="Aller"/>
              </a:rPr>
              <a:t>within the Trust.</a:t>
            </a:r>
            <a:endParaRPr lang="en-GB" sz="2000" dirty="0">
              <a:solidFill>
                <a:schemeClr val="accent1"/>
              </a:solidFill>
              <a:latin typeface="Aller"/>
            </a:endParaRPr>
          </a:p>
        </p:txBody>
      </p:sp>
      <p:sp>
        <p:nvSpPr>
          <p:cNvPr id="32" name="TextBox 31"/>
          <p:cNvSpPr txBox="1"/>
          <p:nvPr/>
        </p:nvSpPr>
        <p:spPr>
          <a:xfrm>
            <a:off x="591665" y="1648865"/>
            <a:ext cx="4328741" cy="400110"/>
          </a:xfrm>
          <a:prstGeom prst="rect">
            <a:avLst/>
          </a:prstGeom>
          <a:noFill/>
        </p:spPr>
        <p:txBody>
          <a:bodyPr wrap="square" rtlCol="0">
            <a:spAutoFit/>
          </a:bodyPr>
          <a:lstStyle/>
          <a:p>
            <a:pPr algn="ctr"/>
            <a:r>
              <a:rPr lang="en-GB" sz="2000" b="1" dirty="0" smtClean="0">
                <a:solidFill>
                  <a:schemeClr val="accent1"/>
                </a:solidFill>
                <a:latin typeface="Aller"/>
              </a:rPr>
              <a:t>Growth </a:t>
            </a:r>
            <a:r>
              <a:rPr lang="en-GB" sz="2000" b="1" dirty="0" smtClean="0">
                <a:solidFill>
                  <a:srgbClr val="FF0000"/>
                </a:solidFill>
                <a:latin typeface="Aller"/>
              </a:rPr>
              <a:t>still in </a:t>
            </a:r>
            <a:r>
              <a:rPr lang="en-GB" sz="2000" b="1" dirty="0" smtClean="0">
                <a:solidFill>
                  <a:schemeClr val="accent1"/>
                </a:solidFill>
                <a:latin typeface="Aller"/>
              </a:rPr>
              <a:t>Settlors Estate…</a:t>
            </a:r>
            <a:endParaRPr lang="en-GB" sz="3600" b="1" dirty="0">
              <a:solidFill>
                <a:srgbClr val="FF0000"/>
              </a:solidFill>
              <a:latin typeface="Aller"/>
            </a:endParaRPr>
          </a:p>
        </p:txBody>
      </p:sp>
      <p:sp>
        <p:nvSpPr>
          <p:cNvPr id="33" name="Key Point"/>
          <p:cNvSpPr txBox="1"/>
          <p:nvPr/>
        </p:nvSpPr>
        <p:spPr>
          <a:xfrm>
            <a:off x="4464982" y="4835963"/>
            <a:ext cx="4252198" cy="1323439"/>
          </a:xfrm>
          <a:prstGeom prst="rect">
            <a:avLst/>
          </a:prstGeom>
          <a:noFill/>
        </p:spPr>
        <p:txBody>
          <a:bodyPr wrap="square" rtlCol="0">
            <a:spAutoFit/>
          </a:bodyPr>
          <a:lstStyle/>
          <a:p>
            <a:pPr algn="ctr"/>
            <a:r>
              <a:rPr lang="en-GB" sz="2400" b="1" u="sng" dirty="0">
                <a:solidFill>
                  <a:srgbClr val="FF0000"/>
                </a:solidFill>
                <a:latin typeface="Aller"/>
              </a:rPr>
              <a:t>KEY POINT</a:t>
            </a:r>
          </a:p>
          <a:p>
            <a:pPr algn="ctr"/>
            <a:endParaRPr lang="en-GB" sz="800" b="1" dirty="0">
              <a:solidFill>
                <a:srgbClr val="FF0000"/>
              </a:solidFill>
              <a:latin typeface="Aller"/>
            </a:endParaRPr>
          </a:p>
          <a:p>
            <a:pPr algn="ctr"/>
            <a:r>
              <a:rPr lang="en-GB" sz="2400" b="1" dirty="0">
                <a:solidFill>
                  <a:srgbClr val="FF0000"/>
                </a:solidFill>
                <a:latin typeface="Aller"/>
              </a:rPr>
              <a:t>The value </a:t>
            </a:r>
            <a:r>
              <a:rPr lang="en-GB" sz="2400" b="1" dirty="0" smtClean="0">
                <a:solidFill>
                  <a:srgbClr val="FF0000"/>
                </a:solidFill>
                <a:latin typeface="Aller"/>
              </a:rPr>
              <a:t>within the PPPT will </a:t>
            </a:r>
            <a:r>
              <a:rPr lang="en-GB" sz="2400" b="1" dirty="0">
                <a:solidFill>
                  <a:srgbClr val="FF0000"/>
                </a:solidFill>
                <a:latin typeface="Aller"/>
              </a:rPr>
              <a:t>never exceed the </a:t>
            </a:r>
            <a:r>
              <a:rPr lang="en-GB" sz="2400" b="1" dirty="0" smtClean="0">
                <a:solidFill>
                  <a:srgbClr val="FF0000"/>
                </a:solidFill>
                <a:latin typeface="Aller"/>
              </a:rPr>
              <a:t>NRB!</a:t>
            </a:r>
            <a:endParaRPr lang="en-GB" sz="2400" b="1" dirty="0">
              <a:solidFill>
                <a:srgbClr val="FF0000"/>
              </a:solidFill>
              <a:latin typeface="Aller"/>
            </a:endParaRPr>
          </a:p>
        </p:txBody>
      </p:sp>
      <p:grpSp>
        <p:nvGrpSpPr>
          <p:cNvPr id="37" name="£55k growth"/>
          <p:cNvGrpSpPr/>
          <p:nvPr/>
        </p:nvGrpSpPr>
        <p:grpSpPr>
          <a:xfrm>
            <a:off x="1391258" y="3189751"/>
            <a:ext cx="943076" cy="1375962"/>
            <a:chOff x="705941" y="4878251"/>
            <a:chExt cx="943076" cy="1375962"/>
          </a:xfrm>
        </p:grpSpPr>
        <p:pic>
          <p:nvPicPr>
            <p:cNvPr id="38" name="House" descr="house.psd"/>
            <p:cNvPicPr>
              <a:picLocks noChangeAspect="1"/>
            </p:cNvPicPr>
            <p:nvPr/>
          </p:nvPicPr>
          <p:blipFill rotWithShape="1">
            <a:blip r:embed="rId3"/>
            <a:srcRect r="51406"/>
            <a:stretch/>
          </p:blipFill>
          <p:spPr>
            <a:xfrm>
              <a:off x="972589" y="4878251"/>
              <a:ext cx="357448" cy="687233"/>
            </a:xfrm>
            <a:prstGeom prst="rect">
              <a:avLst/>
            </a:prstGeom>
          </p:spPr>
        </p:pic>
        <p:sp>
          <p:nvSpPr>
            <p:cNvPr id="39" name="TextBox 38"/>
            <p:cNvSpPr txBox="1"/>
            <p:nvPr/>
          </p:nvSpPr>
          <p:spPr>
            <a:xfrm>
              <a:off x="705941" y="5538632"/>
              <a:ext cx="943076" cy="715581"/>
            </a:xfrm>
            <a:prstGeom prst="rect">
              <a:avLst/>
            </a:prstGeom>
            <a:noFill/>
          </p:spPr>
          <p:txBody>
            <a:bodyPr wrap="square" rtlCol="0">
              <a:spAutoFit/>
            </a:bodyPr>
            <a:lstStyle/>
            <a:p>
              <a:pPr algn="ctr"/>
              <a:r>
                <a:rPr lang="en-GB" sz="1350" b="1" dirty="0" smtClean="0">
                  <a:solidFill>
                    <a:srgbClr val="FF0000"/>
                  </a:solidFill>
                  <a:latin typeface="Aller"/>
                </a:rPr>
                <a:t>£55,000 </a:t>
              </a:r>
              <a:r>
                <a:rPr lang="en-GB" sz="1350" b="1" dirty="0" smtClean="0">
                  <a:solidFill>
                    <a:schemeClr val="accent1"/>
                  </a:solidFill>
                  <a:latin typeface="Aller"/>
                </a:rPr>
                <a:t>‘excess growth’.</a:t>
              </a:r>
            </a:p>
          </p:txBody>
        </p:sp>
      </p:grpSp>
      <p:grpSp>
        <p:nvGrpSpPr>
          <p:cNvPr id="6" name="£165k growth"/>
          <p:cNvGrpSpPr/>
          <p:nvPr/>
        </p:nvGrpSpPr>
        <p:grpSpPr>
          <a:xfrm>
            <a:off x="1354244" y="3089829"/>
            <a:ext cx="1098352" cy="1694909"/>
            <a:chOff x="499266" y="4987298"/>
            <a:chExt cx="1098352" cy="1694909"/>
          </a:xfrm>
        </p:grpSpPr>
        <p:sp>
          <p:nvSpPr>
            <p:cNvPr id="31" name="TextBox 30"/>
            <p:cNvSpPr txBox="1"/>
            <p:nvPr/>
          </p:nvSpPr>
          <p:spPr>
            <a:xfrm>
              <a:off x="499266" y="5966626"/>
              <a:ext cx="1098352" cy="715581"/>
            </a:xfrm>
            <a:prstGeom prst="rect">
              <a:avLst/>
            </a:prstGeom>
            <a:noFill/>
          </p:spPr>
          <p:txBody>
            <a:bodyPr wrap="square" rtlCol="0">
              <a:spAutoFit/>
            </a:bodyPr>
            <a:lstStyle/>
            <a:p>
              <a:pPr algn="ctr"/>
              <a:r>
                <a:rPr lang="en-GB" sz="1350" b="1" dirty="0" smtClean="0">
                  <a:solidFill>
                    <a:srgbClr val="FF0000"/>
                  </a:solidFill>
                  <a:latin typeface="Aller"/>
                </a:rPr>
                <a:t>£165,000 </a:t>
              </a:r>
              <a:r>
                <a:rPr lang="en-GB" sz="1350" b="1" dirty="0" smtClean="0">
                  <a:solidFill>
                    <a:srgbClr val="002060"/>
                  </a:solidFill>
                  <a:latin typeface="Aller"/>
                </a:rPr>
                <a:t>‘excess growth’</a:t>
              </a:r>
              <a:endParaRPr lang="en-GB" sz="1350" b="1" dirty="0">
                <a:solidFill>
                  <a:srgbClr val="002060"/>
                </a:solidFill>
                <a:latin typeface="Aller"/>
              </a:endParaRPr>
            </a:p>
          </p:txBody>
        </p:sp>
        <p:pic>
          <p:nvPicPr>
            <p:cNvPr id="40" name="House" descr="house.psd"/>
            <p:cNvPicPr>
              <a:picLocks noChangeAspect="1"/>
            </p:cNvPicPr>
            <p:nvPr/>
          </p:nvPicPr>
          <p:blipFill rotWithShape="1">
            <a:blip r:embed="rId3"/>
            <a:srcRect r="51406"/>
            <a:stretch/>
          </p:blipFill>
          <p:spPr>
            <a:xfrm>
              <a:off x="714507" y="4987298"/>
              <a:ext cx="530928" cy="1020767"/>
            </a:xfrm>
            <a:prstGeom prst="rect">
              <a:avLst/>
            </a:prstGeom>
          </p:spPr>
        </p:pic>
      </p:grpSp>
    </p:spTree>
    <p:extLst>
      <p:ext uri="{BB962C8B-B14F-4D97-AF65-F5344CB8AC3E}">
        <p14:creationId xmlns:p14="http://schemas.microsoft.com/office/powerpoint/2010/main" val="23289797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xit" presetSubtype="0" fill="hold" nodeType="withEffect">
                                  <p:stCondLst>
                                    <p:cond delay="0"/>
                                  </p:stCondLst>
                                  <p:childTnLst>
                                    <p:animEffect transition="out" filter="fade">
                                      <p:cBhvr>
                                        <p:cTn id="13" dur="500"/>
                                        <p:tgtEl>
                                          <p:spTgt spid="37"/>
                                        </p:tgtEl>
                                      </p:cBhvr>
                                    </p:animEffect>
                                    <p:set>
                                      <p:cBhvr>
                                        <p:cTn id="14" dur="1" fill="hold">
                                          <p:stCondLst>
                                            <p:cond delay="499"/>
                                          </p:stCondLst>
                                        </p:cTn>
                                        <p:tgtEl>
                                          <p:spTgt spid="37"/>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fade">
                                      <p:cBhvr>
                                        <p:cTn id="27" dur="500"/>
                                        <p:tgtEl>
                                          <p:spTgt spid="20">
                                            <p:txEl>
                                              <p:pRg st="0" end="0"/>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6" grpId="0" animBg="1"/>
      <p:bldP spid="27" grpId="0" animBg="1"/>
      <p:bldP spid="28" grpId="0"/>
      <p:bldP spid="28" grpId="1"/>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33004" y="113038"/>
            <a:ext cx="8919556" cy="646331"/>
          </a:xfrm>
          <a:prstGeom prst="rect">
            <a:avLst/>
          </a:prstGeom>
          <a:noFill/>
        </p:spPr>
        <p:txBody>
          <a:bodyPr wrap="square" rtlCol="0">
            <a:spAutoFit/>
          </a:bodyPr>
          <a:lstStyle/>
          <a:p>
            <a:pPr algn="ctr"/>
            <a:r>
              <a:rPr lang="en-GB" sz="3600" b="1" dirty="0" smtClean="0">
                <a:solidFill>
                  <a:schemeClr val="accent1"/>
                </a:solidFill>
                <a:latin typeface="Aller"/>
              </a:rPr>
              <a:t>IHT on first death? </a:t>
            </a:r>
            <a:r>
              <a:rPr lang="en-GB" sz="3600" b="1" dirty="0" smtClean="0">
                <a:solidFill>
                  <a:srgbClr val="FF0000"/>
                </a:solidFill>
                <a:latin typeface="Aller"/>
              </a:rPr>
              <a:t>Non</a:t>
            </a:r>
            <a:r>
              <a:rPr lang="en-GB" sz="3600" b="1" dirty="0" smtClean="0">
                <a:solidFill>
                  <a:schemeClr val="accent1"/>
                </a:solidFill>
                <a:latin typeface="Aller"/>
              </a:rPr>
              <a:t> CWT&amp;T Trust?</a:t>
            </a:r>
          </a:p>
        </p:txBody>
      </p:sp>
      <p:sp>
        <p:nvSpPr>
          <p:cNvPr id="6" name="2006 Trust"/>
          <p:cNvSpPr>
            <a:spLocks noChangeArrowheads="1"/>
          </p:cNvSpPr>
          <p:nvPr/>
        </p:nvSpPr>
        <p:spPr bwMode="auto">
          <a:xfrm>
            <a:off x="1196081" y="1563629"/>
            <a:ext cx="1980256" cy="1841305"/>
          </a:xfrm>
          <a:prstGeom prst="horizontalScroll">
            <a:avLst>
              <a:gd name="adj" fmla="val 0"/>
            </a:avLst>
          </a:prstGeom>
          <a:blipFill rotWithShape="1">
            <a:blip r:embed="rId2"/>
            <a:stretch>
              <a:fillRect/>
            </a:stretch>
          </a:blipFill>
          <a:ln w="9525">
            <a:noFill/>
            <a:miter lim="800000"/>
            <a:headEnd/>
            <a:tailEnd/>
          </a:ln>
        </p:spPr>
        <p:txBody>
          <a:bodyPr wrap="none" anchor="ctr">
            <a:prstTxWarp prst="textNoShape">
              <a:avLst/>
            </a:prstTxWarp>
          </a:bodyPr>
          <a:lstStyle/>
          <a:p>
            <a:pPr>
              <a:buFontTx/>
              <a:buChar char="•"/>
            </a:pPr>
            <a:endParaRPr lang="en-GB" sz="2400" b="1" dirty="0"/>
          </a:p>
        </p:txBody>
      </p:sp>
      <p:sp>
        <p:nvSpPr>
          <p:cNvPr id="13" name="Will"/>
          <p:cNvSpPr>
            <a:spLocks noChangeArrowheads="1"/>
          </p:cNvSpPr>
          <p:nvPr/>
        </p:nvSpPr>
        <p:spPr bwMode="auto">
          <a:xfrm>
            <a:off x="6909280" y="2206688"/>
            <a:ext cx="1489075" cy="801325"/>
          </a:xfrm>
          <a:prstGeom prst="rect">
            <a:avLst/>
          </a:prstGeom>
          <a:blipFill rotWithShape="1">
            <a:blip r:embed="rId3"/>
            <a:stretch>
              <a:fillRect/>
            </a:stretch>
          </a:blipFill>
          <a:ln w="9525" algn="ctr">
            <a:noFill/>
            <a:miter lim="800000"/>
            <a:headEnd/>
            <a:tailEnd/>
          </a:ln>
        </p:spPr>
        <p:txBody>
          <a:bodyPr wrap="none" anchor="b" anchorCtr="0">
            <a:prstTxWarp prst="textNoShape">
              <a:avLst/>
            </a:prstTxWarp>
          </a:bodyPr>
          <a:lstStyle/>
          <a:p>
            <a:pPr algn="ctr">
              <a:spcBef>
                <a:spcPct val="50000"/>
              </a:spcBef>
              <a:defRPr/>
            </a:pPr>
            <a:r>
              <a:rPr lang="en-GB" sz="1500" b="1" dirty="0">
                <a:solidFill>
                  <a:schemeClr val="accent1"/>
                </a:solidFill>
                <a:latin typeface="Aller"/>
                <a:cs typeface="Aller"/>
              </a:rPr>
              <a:t>Will</a:t>
            </a:r>
            <a:endParaRPr lang="en-US" sz="1500" b="1" dirty="0">
              <a:solidFill>
                <a:schemeClr val="accent1"/>
              </a:solidFill>
              <a:latin typeface="Aller"/>
              <a:cs typeface="Aller"/>
            </a:endParaRPr>
          </a:p>
        </p:txBody>
      </p:sp>
      <p:grpSp>
        <p:nvGrpSpPr>
          <p:cNvPr id="5" name="FT"/>
          <p:cNvGrpSpPr/>
          <p:nvPr/>
        </p:nvGrpSpPr>
        <p:grpSpPr>
          <a:xfrm>
            <a:off x="7084693" y="3461335"/>
            <a:ext cx="1610461" cy="1091507"/>
            <a:chOff x="7679493" y="3557334"/>
            <a:chExt cx="724677" cy="434422"/>
          </a:xfrm>
        </p:grpSpPr>
        <p:sp>
          <p:nvSpPr>
            <p:cNvPr id="9" name="TextBox 8"/>
            <p:cNvSpPr txBox="1"/>
            <p:nvPr/>
          </p:nvSpPr>
          <p:spPr>
            <a:xfrm>
              <a:off x="8194122" y="3724567"/>
              <a:ext cx="210048" cy="146995"/>
            </a:xfrm>
            <a:prstGeom prst="rect">
              <a:avLst/>
            </a:prstGeom>
            <a:noFill/>
          </p:spPr>
          <p:txBody>
            <a:bodyPr wrap="none" rtlCol="0">
              <a:spAutoFit/>
            </a:bodyPr>
            <a:lstStyle/>
            <a:p>
              <a:pPr algn="ctr"/>
              <a:r>
                <a:rPr lang="en-GB" b="1" dirty="0" smtClean="0">
                  <a:solidFill>
                    <a:schemeClr val="accent1"/>
                  </a:solidFill>
                  <a:latin typeface="Aller"/>
                </a:rPr>
                <a:t>FT</a:t>
              </a:r>
              <a:endParaRPr lang="en-GB" b="1" dirty="0">
                <a:solidFill>
                  <a:schemeClr val="accent1"/>
                </a:solidFill>
                <a:latin typeface="Aller"/>
              </a:endParaRPr>
            </a:p>
          </p:txBody>
        </p:sp>
        <p:sp>
          <p:nvSpPr>
            <p:cNvPr id="14" name="FT Trust"/>
            <p:cNvSpPr>
              <a:spLocks noChangeArrowheads="1"/>
            </p:cNvSpPr>
            <p:nvPr/>
          </p:nvSpPr>
          <p:spPr bwMode="auto">
            <a:xfrm>
              <a:off x="7679493" y="3557334"/>
              <a:ext cx="511356" cy="434422"/>
            </a:xfrm>
            <a:prstGeom prst="horizontalScroll">
              <a:avLst>
                <a:gd name="adj" fmla="val 0"/>
              </a:avLst>
            </a:prstGeom>
            <a:blipFill rotWithShape="1">
              <a:blip r:embed="rId2"/>
              <a:stretch>
                <a:fillRect/>
              </a:stretch>
            </a:blipFill>
            <a:ln w="9525">
              <a:noFill/>
              <a:miter lim="800000"/>
              <a:headEnd/>
              <a:tailEnd/>
            </a:ln>
          </p:spPr>
          <p:txBody>
            <a:bodyPr wrap="none" anchor="ctr">
              <a:prstTxWarp prst="textNoShape">
                <a:avLst/>
              </a:prstTxWarp>
            </a:bodyPr>
            <a:lstStyle/>
            <a:p>
              <a:pPr>
                <a:buFontTx/>
                <a:buChar char="•"/>
              </a:pPr>
              <a:endParaRPr lang="en-GB" sz="2400" b="1" dirty="0"/>
            </a:p>
          </p:txBody>
        </p:sp>
      </p:grpSp>
      <p:sp>
        <p:nvSpPr>
          <p:cNvPr id="16" name="Down arrow top"/>
          <p:cNvSpPr/>
          <p:nvPr/>
        </p:nvSpPr>
        <p:spPr>
          <a:xfrm>
            <a:off x="7469198" y="3073230"/>
            <a:ext cx="354739" cy="4120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7" name="Down Arrow bottom"/>
          <p:cNvSpPr/>
          <p:nvPr/>
        </p:nvSpPr>
        <p:spPr>
          <a:xfrm>
            <a:off x="7479246" y="4583930"/>
            <a:ext cx="354739" cy="4120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grpSp>
        <p:nvGrpSpPr>
          <p:cNvPr id="8" name="IIP"/>
          <p:cNvGrpSpPr/>
          <p:nvPr/>
        </p:nvGrpSpPr>
        <p:grpSpPr>
          <a:xfrm>
            <a:off x="7063986" y="4961555"/>
            <a:ext cx="1768420" cy="1254264"/>
            <a:chOff x="7679493" y="4640009"/>
            <a:chExt cx="750228" cy="434422"/>
          </a:xfrm>
        </p:grpSpPr>
        <p:sp>
          <p:nvSpPr>
            <p:cNvPr id="15" name="IIP Trust"/>
            <p:cNvSpPr>
              <a:spLocks noChangeArrowheads="1"/>
            </p:cNvSpPr>
            <p:nvPr/>
          </p:nvSpPr>
          <p:spPr bwMode="auto">
            <a:xfrm>
              <a:off x="7679493" y="4640009"/>
              <a:ext cx="511356" cy="434422"/>
            </a:xfrm>
            <a:prstGeom prst="horizontalScroll">
              <a:avLst>
                <a:gd name="adj" fmla="val 0"/>
              </a:avLst>
            </a:prstGeom>
            <a:blipFill rotWithShape="1">
              <a:blip r:embed="rId2"/>
              <a:stretch>
                <a:fillRect/>
              </a:stretch>
            </a:blipFill>
            <a:ln w="9525">
              <a:noFill/>
              <a:miter lim="800000"/>
              <a:headEnd/>
              <a:tailEnd/>
            </a:ln>
          </p:spPr>
          <p:txBody>
            <a:bodyPr wrap="none" anchor="ctr">
              <a:prstTxWarp prst="textNoShape">
                <a:avLst/>
              </a:prstTxWarp>
            </a:bodyPr>
            <a:lstStyle/>
            <a:p>
              <a:pPr>
                <a:buFontTx/>
                <a:buChar char="•"/>
              </a:pPr>
              <a:endParaRPr lang="en-GB" sz="2400" b="1" dirty="0"/>
            </a:p>
          </p:txBody>
        </p:sp>
        <p:sp>
          <p:nvSpPr>
            <p:cNvPr id="18" name="TextBox 17"/>
            <p:cNvSpPr txBox="1"/>
            <p:nvPr/>
          </p:nvSpPr>
          <p:spPr>
            <a:xfrm>
              <a:off x="8106393" y="4804798"/>
              <a:ext cx="323328" cy="127920"/>
            </a:xfrm>
            <a:prstGeom prst="rect">
              <a:avLst/>
            </a:prstGeom>
            <a:noFill/>
          </p:spPr>
          <p:txBody>
            <a:bodyPr wrap="square" rtlCol="0">
              <a:spAutoFit/>
            </a:bodyPr>
            <a:lstStyle/>
            <a:p>
              <a:pPr algn="ctr"/>
              <a:r>
                <a:rPr lang="en-GB" b="1" dirty="0" smtClean="0">
                  <a:solidFill>
                    <a:schemeClr val="accent1"/>
                  </a:solidFill>
                  <a:latin typeface="Aller"/>
                </a:rPr>
                <a:t>IIP</a:t>
              </a:r>
              <a:endParaRPr lang="en-GB" b="1" dirty="0">
                <a:solidFill>
                  <a:schemeClr val="accent1"/>
                </a:solidFill>
                <a:latin typeface="Aller"/>
              </a:endParaRPr>
            </a:p>
          </p:txBody>
        </p:sp>
      </p:grpSp>
      <p:sp>
        <p:nvSpPr>
          <p:cNvPr id="19" name="2016"/>
          <p:cNvSpPr txBox="1"/>
          <p:nvPr/>
        </p:nvSpPr>
        <p:spPr>
          <a:xfrm>
            <a:off x="3165290" y="2233915"/>
            <a:ext cx="5268829" cy="830997"/>
          </a:xfrm>
          <a:prstGeom prst="rect">
            <a:avLst/>
          </a:prstGeom>
          <a:noFill/>
        </p:spPr>
        <p:txBody>
          <a:bodyPr wrap="square" rtlCol="0">
            <a:spAutoFit/>
          </a:bodyPr>
          <a:lstStyle/>
          <a:p>
            <a:pPr algn="ctr"/>
            <a:r>
              <a:rPr lang="en-GB" sz="2400" b="1" dirty="0" smtClean="0">
                <a:solidFill>
                  <a:schemeClr val="accent1"/>
                </a:solidFill>
                <a:latin typeface="Aller"/>
              </a:rPr>
              <a:t>By 2016, the Main Residence has increased in value to </a:t>
            </a:r>
            <a:r>
              <a:rPr lang="en-GB" sz="2400" b="1" dirty="0" smtClean="0">
                <a:solidFill>
                  <a:srgbClr val="FF0000"/>
                </a:solidFill>
                <a:latin typeface="Aller"/>
              </a:rPr>
              <a:t>£1,000,000</a:t>
            </a:r>
            <a:r>
              <a:rPr lang="en-GB" sz="2400" b="1" dirty="0" smtClean="0">
                <a:solidFill>
                  <a:schemeClr val="accent1"/>
                </a:solidFill>
                <a:latin typeface="Aller"/>
              </a:rPr>
              <a:t>.</a:t>
            </a:r>
            <a:endParaRPr lang="en-GB" sz="2400" b="1" dirty="0">
              <a:solidFill>
                <a:schemeClr val="accent1"/>
              </a:solidFill>
              <a:latin typeface="Aller"/>
            </a:endParaRPr>
          </a:p>
        </p:txBody>
      </p:sp>
      <p:sp>
        <p:nvSpPr>
          <p:cNvPr id="20" name="£300,000"/>
          <p:cNvSpPr txBox="1"/>
          <p:nvPr/>
        </p:nvSpPr>
        <p:spPr>
          <a:xfrm>
            <a:off x="1614460" y="3252089"/>
            <a:ext cx="1146468" cy="369332"/>
          </a:xfrm>
          <a:prstGeom prst="rect">
            <a:avLst/>
          </a:prstGeom>
          <a:noFill/>
        </p:spPr>
        <p:txBody>
          <a:bodyPr wrap="none" rtlCol="0">
            <a:spAutoFit/>
          </a:bodyPr>
          <a:lstStyle/>
          <a:p>
            <a:r>
              <a:rPr lang="en-GB" b="1" dirty="0" smtClean="0">
                <a:solidFill>
                  <a:schemeClr val="accent1"/>
                </a:solidFill>
                <a:latin typeface="Aller"/>
              </a:rPr>
              <a:t>£300,000</a:t>
            </a:r>
            <a:endParaRPr lang="en-GB" b="1" dirty="0">
              <a:solidFill>
                <a:schemeClr val="accent1"/>
              </a:solidFill>
              <a:latin typeface="Aller"/>
            </a:endParaRPr>
          </a:p>
        </p:txBody>
      </p:sp>
      <p:sp>
        <p:nvSpPr>
          <p:cNvPr id="21" name="£500,000 Mrs"/>
          <p:cNvSpPr txBox="1"/>
          <p:nvPr/>
        </p:nvSpPr>
        <p:spPr>
          <a:xfrm>
            <a:off x="1618051" y="3248074"/>
            <a:ext cx="1146468" cy="369332"/>
          </a:xfrm>
          <a:prstGeom prst="rect">
            <a:avLst/>
          </a:prstGeom>
          <a:noFill/>
        </p:spPr>
        <p:txBody>
          <a:bodyPr wrap="none" rtlCol="0">
            <a:spAutoFit/>
          </a:bodyPr>
          <a:lstStyle/>
          <a:p>
            <a:r>
              <a:rPr lang="en-GB" b="1" dirty="0" smtClean="0">
                <a:solidFill>
                  <a:srgbClr val="FF0000"/>
                </a:solidFill>
                <a:latin typeface="Aller"/>
              </a:rPr>
              <a:t>£500,000</a:t>
            </a:r>
            <a:endParaRPr lang="en-GB" b="1" dirty="0">
              <a:solidFill>
                <a:srgbClr val="FF0000"/>
              </a:solidFill>
              <a:latin typeface="Aller"/>
            </a:endParaRPr>
          </a:p>
        </p:txBody>
      </p:sp>
      <p:sp>
        <p:nvSpPr>
          <p:cNvPr id="3" name="£175k of this Trust"/>
          <p:cNvSpPr txBox="1"/>
          <p:nvPr/>
        </p:nvSpPr>
        <p:spPr>
          <a:xfrm>
            <a:off x="3007116" y="1962707"/>
            <a:ext cx="3900757" cy="4154984"/>
          </a:xfrm>
          <a:prstGeom prst="rect">
            <a:avLst/>
          </a:prstGeom>
          <a:noFill/>
        </p:spPr>
        <p:txBody>
          <a:bodyPr wrap="square" rtlCol="0">
            <a:spAutoFit/>
          </a:bodyPr>
          <a:lstStyle/>
          <a:p>
            <a:pPr algn="ctr"/>
            <a:r>
              <a:rPr lang="en-GB" sz="2400" b="1" dirty="0" smtClean="0">
                <a:solidFill>
                  <a:schemeClr val="accent1"/>
                </a:solidFill>
                <a:latin typeface="Aller"/>
              </a:rPr>
              <a:t>The </a:t>
            </a:r>
            <a:r>
              <a:rPr lang="en-GB" sz="2400" b="1" dirty="0" smtClean="0">
                <a:solidFill>
                  <a:srgbClr val="FF0000"/>
                </a:solidFill>
                <a:latin typeface="Aller"/>
              </a:rPr>
              <a:t>£175,000 ‘excess’ </a:t>
            </a:r>
            <a:r>
              <a:rPr lang="en-GB" sz="2400" b="1" dirty="0" smtClean="0">
                <a:solidFill>
                  <a:schemeClr val="accent1"/>
                </a:solidFill>
                <a:latin typeface="Aller"/>
              </a:rPr>
              <a:t>in this Trust is now taxable for IHT.</a:t>
            </a:r>
          </a:p>
          <a:p>
            <a:pPr algn="ctr"/>
            <a:r>
              <a:rPr lang="en-GB" sz="2400" b="1" dirty="0" smtClean="0">
                <a:solidFill>
                  <a:srgbClr val="FF0000"/>
                </a:solidFill>
                <a:latin typeface="Aller"/>
              </a:rPr>
              <a:t>(£175,000 x 40% = £70,000)</a:t>
            </a:r>
            <a:r>
              <a:rPr lang="en-GB" sz="2400" b="1" dirty="0" smtClean="0">
                <a:solidFill>
                  <a:schemeClr val="accent1"/>
                </a:solidFill>
                <a:latin typeface="Aller"/>
              </a:rPr>
              <a:t>.</a:t>
            </a:r>
          </a:p>
          <a:p>
            <a:pPr algn="ctr"/>
            <a:endParaRPr lang="en-GB" sz="2400" b="1" dirty="0" smtClean="0">
              <a:solidFill>
                <a:schemeClr val="accent1"/>
              </a:solidFill>
              <a:latin typeface="Aller"/>
            </a:endParaRPr>
          </a:p>
          <a:p>
            <a:pPr algn="ctr"/>
            <a:r>
              <a:rPr lang="en-GB" sz="2400" b="1" dirty="0" smtClean="0">
                <a:solidFill>
                  <a:srgbClr val="FF0000"/>
                </a:solidFill>
                <a:latin typeface="Aller"/>
              </a:rPr>
              <a:t>This residue can not pass to the surviving Spouse via the Will. </a:t>
            </a:r>
          </a:p>
          <a:p>
            <a:pPr algn="ctr"/>
            <a:r>
              <a:rPr lang="en-GB" sz="2400" b="1" dirty="0" smtClean="0">
                <a:solidFill>
                  <a:srgbClr val="FF0000"/>
                </a:solidFill>
                <a:latin typeface="Aller"/>
              </a:rPr>
              <a:t>NO SPOUSAL EXEMPTION.</a:t>
            </a:r>
            <a:endParaRPr lang="en-GB" sz="2400" b="1" dirty="0">
              <a:solidFill>
                <a:srgbClr val="FF0000"/>
              </a:solidFill>
              <a:latin typeface="Aller"/>
            </a:endParaRPr>
          </a:p>
        </p:txBody>
      </p:sp>
      <p:pic>
        <p:nvPicPr>
          <p:cNvPr id="23" name="Mrs half House" descr="house.psd"/>
          <p:cNvPicPr>
            <a:picLocks noChangeAspect="1"/>
          </p:cNvPicPr>
          <p:nvPr/>
        </p:nvPicPr>
        <p:blipFill rotWithShape="1">
          <a:blip r:embed="rId4">
            <a:biLevel thresh="75000"/>
          </a:blip>
          <a:srcRect r="49673"/>
          <a:stretch/>
        </p:blipFill>
        <p:spPr>
          <a:xfrm>
            <a:off x="1827626" y="2066016"/>
            <a:ext cx="533736" cy="990817"/>
          </a:xfrm>
          <a:prstGeom prst="rect">
            <a:avLst/>
          </a:prstGeom>
        </p:spPr>
      </p:pic>
      <p:pic>
        <p:nvPicPr>
          <p:cNvPr id="24" name="House 2" descr="house.psd"/>
          <p:cNvPicPr>
            <a:picLocks noChangeAspect="1"/>
          </p:cNvPicPr>
          <p:nvPr/>
        </p:nvPicPr>
        <p:blipFill rotWithShape="1">
          <a:blip r:embed="rId4">
            <a:biLevel thresh="75000"/>
          </a:blip>
          <a:srcRect r="50559"/>
          <a:stretch/>
        </p:blipFill>
        <p:spPr>
          <a:xfrm>
            <a:off x="1786954" y="1911612"/>
            <a:ext cx="654794" cy="1237333"/>
          </a:xfrm>
          <a:prstGeom prst="rect">
            <a:avLst/>
          </a:prstGeom>
        </p:spPr>
      </p:pic>
      <p:pic>
        <p:nvPicPr>
          <p:cNvPr id="25" name="Gravestone" descr="S28_3g.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6"/>
              <a:stretch>
                <a:fillRect/>
              </a:stretch>
            </p:blipFill>
          </mc:Choice>
          <mc:Fallback>
            <p:blipFill>
              <a:blip r:embed="rId17"/>
              <a:stretch>
                <a:fillRect/>
              </a:stretch>
            </p:blipFill>
          </mc:Fallback>
        </mc:AlternateContent>
        <p:spPr>
          <a:xfrm>
            <a:off x="208915" y="2150724"/>
            <a:ext cx="1322558" cy="1115908"/>
          </a:xfrm>
          <a:prstGeom prst="rect">
            <a:avLst/>
          </a:prstGeom>
        </p:spPr>
      </p:pic>
      <p:sp>
        <p:nvSpPr>
          <p:cNvPr id="26" name="1st death occurs"/>
          <p:cNvSpPr txBox="1"/>
          <p:nvPr/>
        </p:nvSpPr>
        <p:spPr>
          <a:xfrm>
            <a:off x="3115659" y="1773848"/>
            <a:ext cx="3734678" cy="1938992"/>
          </a:xfrm>
          <a:prstGeom prst="rect">
            <a:avLst/>
          </a:prstGeom>
          <a:noFill/>
        </p:spPr>
        <p:txBody>
          <a:bodyPr wrap="square" rtlCol="0">
            <a:spAutoFit/>
          </a:bodyPr>
          <a:lstStyle/>
          <a:p>
            <a:pPr algn="ctr"/>
            <a:r>
              <a:rPr lang="en-GB" sz="2400" b="1" dirty="0" smtClean="0">
                <a:solidFill>
                  <a:schemeClr val="accent1"/>
                </a:solidFill>
                <a:latin typeface="Aller"/>
              </a:rPr>
              <a:t>1</a:t>
            </a:r>
            <a:r>
              <a:rPr lang="en-GB" sz="2400" b="1" baseline="30000" dirty="0" smtClean="0">
                <a:solidFill>
                  <a:schemeClr val="accent1"/>
                </a:solidFill>
                <a:latin typeface="Aller"/>
              </a:rPr>
              <a:t>st</a:t>
            </a:r>
            <a:r>
              <a:rPr lang="en-GB" sz="2400" b="1" dirty="0" smtClean="0">
                <a:solidFill>
                  <a:schemeClr val="accent1"/>
                </a:solidFill>
                <a:latin typeface="Aller"/>
              </a:rPr>
              <a:t> death occurs.</a:t>
            </a:r>
          </a:p>
          <a:p>
            <a:pPr algn="ctr"/>
            <a:r>
              <a:rPr lang="en-GB" sz="2400" b="1" dirty="0" smtClean="0">
                <a:solidFill>
                  <a:schemeClr val="accent1"/>
                </a:solidFill>
                <a:latin typeface="Aller"/>
              </a:rPr>
              <a:t>The deceased’s share of the property will </a:t>
            </a:r>
            <a:r>
              <a:rPr lang="en-GB" sz="2400" b="1" dirty="0" smtClean="0">
                <a:solidFill>
                  <a:srgbClr val="FF0000"/>
                </a:solidFill>
                <a:latin typeface="Aller"/>
              </a:rPr>
              <a:t>not be party </a:t>
            </a:r>
            <a:r>
              <a:rPr lang="en-GB" sz="2400" b="1" dirty="0" smtClean="0">
                <a:solidFill>
                  <a:schemeClr val="accent1"/>
                </a:solidFill>
                <a:latin typeface="Aller"/>
              </a:rPr>
              <a:t>to their Will.</a:t>
            </a:r>
          </a:p>
          <a:p>
            <a:pPr algn="ctr"/>
            <a:r>
              <a:rPr lang="en-GB" sz="2400" b="1" dirty="0" smtClean="0">
                <a:solidFill>
                  <a:schemeClr val="accent1"/>
                </a:solidFill>
                <a:latin typeface="Aller"/>
              </a:rPr>
              <a:t>It’s already ‘</a:t>
            </a:r>
            <a:r>
              <a:rPr lang="en-GB" sz="2400" b="1" dirty="0" smtClean="0">
                <a:solidFill>
                  <a:srgbClr val="FF0000"/>
                </a:solidFill>
                <a:latin typeface="Aller"/>
              </a:rPr>
              <a:t>in Trust</a:t>
            </a:r>
            <a:r>
              <a:rPr lang="en-GB" sz="2400" b="1" dirty="0" smtClean="0">
                <a:solidFill>
                  <a:schemeClr val="accent1"/>
                </a:solidFill>
                <a:latin typeface="Aller"/>
              </a:rPr>
              <a:t>’.</a:t>
            </a:r>
            <a:endParaRPr lang="en-GB" sz="2400" b="1" dirty="0">
              <a:solidFill>
                <a:srgbClr val="FF0000"/>
              </a:solidFill>
              <a:latin typeface="Aller"/>
            </a:endParaRPr>
          </a:p>
        </p:txBody>
      </p:sp>
      <p:grpSp>
        <p:nvGrpSpPr>
          <p:cNvPr id="27" name="Remaining estate"/>
          <p:cNvGrpSpPr/>
          <p:nvPr/>
        </p:nvGrpSpPr>
        <p:grpSpPr>
          <a:xfrm>
            <a:off x="6649209" y="889436"/>
            <a:ext cx="2002535" cy="1218371"/>
            <a:chOff x="1421392" y="3373079"/>
            <a:chExt cx="2002535" cy="1218371"/>
          </a:xfrm>
        </p:grpSpPr>
        <p:pic>
          <p:nvPicPr>
            <p:cNvPr id="28" name="Picture 27" descr="S7_2.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8"/>
                <a:stretch>
                  <a:fillRect/>
                </a:stretch>
              </p:blipFill>
            </mc:Choice>
            <mc:Fallback>
              <p:blipFill>
                <a:blip r:embed="rId19"/>
                <a:stretch>
                  <a:fillRect/>
                </a:stretch>
              </p:blipFill>
            </mc:Fallback>
          </mc:AlternateContent>
          <p:spPr>
            <a:xfrm>
              <a:off x="1937273" y="3373079"/>
              <a:ext cx="927414" cy="1201511"/>
            </a:xfrm>
            <a:prstGeom prst="rect">
              <a:avLst/>
            </a:prstGeom>
          </p:spPr>
        </p:pic>
        <p:sp>
          <p:nvSpPr>
            <p:cNvPr id="29" name="TextBox 28"/>
            <p:cNvSpPr txBox="1"/>
            <p:nvPr/>
          </p:nvSpPr>
          <p:spPr>
            <a:xfrm>
              <a:off x="1421392" y="4291368"/>
              <a:ext cx="2002535" cy="300082"/>
            </a:xfrm>
            <a:prstGeom prst="rect">
              <a:avLst/>
            </a:prstGeom>
            <a:noFill/>
          </p:spPr>
          <p:txBody>
            <a:bodyPr wrap="none" rtlCol="0">
              <a:spAutoFit/>
            </a:bodyPr>
            <a:lstStyle/>
            <a:p>
              <a:pPr algn="ctr"/>
              <a:r>
                <a:rPr lang="en-GB" sz="1350" b="1" dirty="0" smtClean="0">
                  <a:solidFill>
                    <a:schemeClr val="accent1"/>
                  </a:solidFill>
                  <a:latin typeface="Aller"/>
                </a:rPr>
                <a:t>Mrs ‘</a:t>
              </a:r>
              <a:r>
                <a:rPr lang="en-GB" sz="1350" b="1" dirty="0" smtClean="0">
                  <a:solidFill>
                    <a:srgbClr val="FF0000"/>
                  </a:solidFill>
                  <a:latin typeface="Aller"/>
                </a:rPr>
                <a:t>remaining</a:t>
              </a:r>
              <a:r>
                <a:rPr lang="en-GB" sz="1350" b="1" dirty="0" smtClean="0">
                  <a:solidFill>
                    <a:schemeClr val="accent1"/>
                  </a:solidFill>
                  <a:latin typeface="Aller"/>
                </a:rPr>
                <a:t>’ estate</a:t>
              </a:r>
              <a:endParaRPr lang="en-GB" sz="1350" b="1" dirty="0">
                <a:solidFill>
                  <a:schemeClr val="accent1"/>
                </a:solidFill>
                <a:latin typeface="Aller"/>
              </a:endParaRPr>
            </a:p>
          </p:txBody>
        </p:sp>
      </p:grpSp>
      <p:grpSp>
        <p:nvGrpSpPr>
          <p:cNvPr id="10" name="Mr"/>
          <p:cNvGrpSpPr/>
          <p:nvPr/>
        </p:nvGrpSpPr>
        <p:grpSpPr>
          <a:xfrm>
            <a:off x="585872" y="3957915"/>
            <a:ext cx="476328" cy="1670120"/>
            <a:chOff x="585872" y="3957915"/>
            <a:chExt cx="476328" cy="1670120"/>
          </a:xfrm>
        </p:grpSpPr>
        <p:pic>
          <p:nvPicPr>
            <p:cNvPr id="30" name="Mr" descr="son.psd"/>
            <p:cNvPicPr>
              <a:picLocks noChangeAspect="1"/>
            </p:cNvPicPr>
            <p:nvPr/>
          </p:nvPicPr>
          <p:blipFill rotWithShape="1">
            <a:blip r:embed="rId20"/>
            <a:srcRect t="29655" r="61675"/>
            <a:stretch/>
          </p:blipFill>
          <p:spPr>
            <a:xfrm>
              <a:off x="626536" y="3957915"/>
              <a:ext cx="435664" cy="1346715"/>
            </a:xfrm>
            <a:prstGeom prst="rect">
              <a:avLst/>
            </a:prstGeom>
          </p:spPr>
        </p:pic>
        <p:sp>
          <p:nvSpPr>
            <p:cNvPr id="31" name="TextBox 30"/>
            <p:cNvSpPr txBox="1"/>
            <p:nvPr/>
          </p:nvSpPr>
          <p:spPr>
            <a:xfrm>
              <a:off x="585872" y="5258703"/>
              <a:ext cx="466795" cy="369332"/>
            </a:xfrm>
            <a:prstGeom prst="rect">
              <a:avLst/>
            </a:prstGeom>
            <a:noFill/>
          </p:spPr>
          <p:txBody>
            <a:bodyPr wrap="none" rtlCol="0">
              <a:spAutoFit/>
            </a:bodyPr>
            <a:lstStyle/>
            <a:p>
              <a:pPr algn="ctr"/>
              <a:r>
                <a:rPr lang="en-GB" b="1" dirty="0" smtClean="0">
                  <a:solidFill>
                    <a:schemeClr val="accent1"/>
                  </a:solidFill>
                  <a:latin typeface="Aller"/>
                </a:rPr>
                <a:t>Mr</a:t>
              </a:r>
              <a:endParaRPr lang="en-GB" b="1" dirty="0">
                <a:solidFill>
                  <a:schemeClr val="accent1"/>
                </a:solidFill>
                <a:latin typeface="Aller"/>
              </a:endParaRPr>
            </a:p>
          </p:txBody>
        </p:sp>
      </p:grpSp>
      <p:grpSp>
        <p:nvGrpSpPr>
          <p:cNvPr id="22" name="Mrs"/>
          <p:cNvGrpSpPr/>
          <p:nvPr/>
        </p:nvGrpSpPr>
        <p:grpSpPr>
          <a:xfrm>
            <a:off x="563619" y="1877137"/>
            <a:ext cx="595036" cy="1562033"/>
            <a:chOff x="563619" y="1877137"/>
            <a:chExt cx="595036" cy="1562033"/>
          </a:xfrm>
        </p:grpSpPr>
        <p:pic>
          <p:nvPicPr>
            <p:cNvPr id="11" name="Settlor"/>
            <p:cNvPicPr>
              <a:picLocks noChangeAspect="1"/>
            </p:cNvPicPr>
            <p:nvPr/>
          </p:nvPicPr>
          <p:blipFill rotWithShape="1">
            <a:blip r:embed="rId21"/>
            <a:srcRect l="13853" t="29928" r="14099"/>
            <a:stretch/>
          </p:blipFill>
          <p:spPr>
            <a:xfrm>
              <a:off x="626536" y="1877137"/>
              <a:ext cx="526811" cy="1245775"/>
            </a:xfrm>
            <a:prstGeom prst="rect">
              <a:avLst/>
            </a:prstGeom>
          </p:spPr>
        </p:pic>
        <p:sp>
          <p:nvSpPr>
            <p:cNvPr id="32" name="TextBox 31"/>
            <p:cNvSpPr txBox="1"/>
            <p:nvPr/>
          </p:nvSpPr>
          <p:spPr>
            <a:xfrm>
              <a:off x="563619" y="3069838"/>
              <a:ext cx="595036" cy="369332"/>
            </a:xfrm>
            <a:prstGeom prst="rect">
              <a:avLst/>
            </a:prstGeom>
            <a:noFill/>
          </p:spPr>
          <p:txBody>
            <a:bodyPr wrap="none" rtlCol="0">
              <a:spAutoFit/>
            </a:bodyPr>
            <a:lstStyle/>
            <a:p>
              <a:pPr algn="ctr"/>
              <a:r>
                <a:rPr lang="en-GB" b="1" dirty="0" smtClean="0">
                  <a:solidFill>
                    <a:schemeClr val="accent1"/>
                  </a:solidFill>
                  <a:latin typeface="Aller"/>
                </a:rPr>
                <a:t>Mrs</a:t>
              </a:r>
              <a:endParaRPr lang="en-GB" b="1" dirty="0">
                <a:solidFill>
                  <a:schemeClr val="accent1"/>
                </a:solidFill>
                <a:latin typeface="Aller"/>
              </a:endParaRPr>
            </a:p>
          </p:txBody>
        </p:sp>
      </p:grpSp>
      <p:sp>
        <p:nvSpPr>
          <p:cNvPr id="33" name="2006 Trust"/>
          <p:cNvSpPr>
            <a:spLocks noChangeArrowheads="1"/>
          </p:cNvSpPr>
          <p:nvPr/>
        </p:nvSpPr>
        <p:spPr bwMode="auto">
          <a:xfrm>
            <a:off x="1197758" y="3826180"/>
            <a:ext cx="1980256" cy="1841305"/>
          </a:xfrm>
          <a:prstGeom prst="horizontalScroll">
            <a:avLst>
              <a:gd name="adj" fmla="val 0"/>
            </a:avLst>
          </a:prstGeom>
          <a:blipFill rotWithShape="1">
            <a:blip r:embed="rId2"/>
            <a:stretch>
              <a:fillRect/>
            </a:stretch>
          </a:blipFill>
          <a:ln w="9525">
            <a:noFill/>
            <a:miter lim="800000"/>
            <a:headEnd/>
            <a:tailEnd/>
          </a:ln>
        </p:spPr>
        <p:txBody>
          <a:bodyPr wrap="none" anchor="ctr">
            <a:prstTxWarp prst="textNoShape">
              <a:avLst/>
            </a:prstTxWarp>
          </a:bodyPr>
          <a:lstStyle/>
          <a:p>
            <a:pPr>
              <a:buFontTx/>
              <a:buChar char="•"/>
            </a:pPr>
            <a:endParaRPr lang="en-GB" sz="2400" b="1" dirty="0"/>
          </a:p>
        </p:txBody>
      </p:sp>
      <p:sp>
        <p:nvSpPr>
          <p:cNvPr id="35" name="£300,000"/>
          <p:cNvSpPr txBox="1"/>
          <p:nvPr/>
        </p:nvSpPr>
        <p:spPr>
          <a:xfrm>
            <a:off x="1616137" y="5514640"/>
            <a:ext cx="1146468" cy="369332"/>
          </a:xfrm>
          <a:prstGeom prst="rect">
            <a:avLst/>
          </a:prstGeom>
          <a:noFill/>
        </p:spPr>
        <p:txBody>
          <a:bodyPr wrap="none" rtlCol="0">
            <a:spAutoFit/>
          </a:bodyPr>
          <a:lstStyle/>
          <a:p>
            <a:r>
              <a:rPr lang="en-GB" b="1" dirty="0" smtClean="0">
                <a:solidFill>
                  <a:schemeClr val="accent1"/>
                </a:solidFill>
                <a:latin typeface="Aller"/>
              </a:rPr>
              <a:t>£300,000</a:t>
            </a:r>
            <a:endParaRPr lang="en-GB" b="1" dirty="0">
              <a:solidFill>
                <a:schemeClr val="accent1"/>
              </a:solidFill>
              <a:latin typeface="Aller"/>
            </a:endParaRPr>
          </a:p>
        </p:txBody>
      </p:sp>
      <p:pic>
        <p:nvPicPr>
          <p:cNvPr id="36" name="House" descr="house.psd"/>
          <p:cNvPicPr>
            <a:picLocks noChangeAspect="1"/>
          </p:cNvPicPr>
          <p:nvPr/>
        </p:nvPicPr>
        <p:blipFill rotWithShape="1">
          <a:blip r:embed="rId4">
            <a:biLevel thresh="75000"/>
          </a:blip>
          <a:srcRect l="50959"/>
          <a:stretch/>
        </p:blipFill>
        <p:spPr>
          <a:xfrm>
            <a:off x="1980487" y="4331786"/>
            <a:ext cx="507864" cy="967508"/>
          </a:xfrm>
          <a:prstGeom prst="rect">
            <a:avLst/>
          </a:prstGeom>
        </p:spPr>
      </p:pic>
      <p:sp>
        <p:nvSpPr>
          <p:cNvPr id="37" name="Couple settle their property"/>
          <p:cNvSpPr txBox="1"/>
          <p:nvPr/>
        </p:nvSpPr>
        <p:spPr>
          <a:xfrm>
            <a:off x="2597794" y="2683250"/>
            <a:ext cx="5207024" cy="1569660"/>
          </a:xfrm>
          <a:prstGeom prst="rect">
            <a:avLst/>
          </a:prstGeom>
          <a:noFill/>
        </p:spPr>
        <p:txBody>
          <a:bodyPr wrap="square" rtlCol="0">
            <a:spAutoFit/>
          </a:bodyPr>
          <a:lstStyle/>
          <a:p>
            <a:pPr algn="ctr"/>
            <a:r>
              <a:rPr lang="en-GB" sz="2400" b="1" dirty="0" smtClean="0">
                <a:solidFill>
                  <a:schemeClr val="accent1"/>
                </a:solidFill>
                <a:latin typeface="Aller"/>
              </a:rPr>
              <a:t>In 2006, a couple settle their </a:t>
            </a:r>
            <a:r>
              <a:rPr lang="en-GB" sz="2400" b="1" dirty="0" smtClean="0">
                <a:solidFill>
                  <a:srgbClr val="FF0000"/>
                </a:solidFill>
                <a:latin typeface="Aller"/>
              </a:rPr>
              <a:t>£600,000 </a:t>
            </a:r>
            <a:r>
              <a:rPr lang="en-GB" sz="2400" b="1" dirty="0" smtClean="0">
                <a:solidFill>
                  <a:schemeClr val="accent1"/>
                </a:solidFill>
                <a:latin typeface="Aller"/>
              </a:rPr>
              <a:t>Main Residence to 2 Trusts. (The PPPT).</a:t>
            </a:r>
          </a:p>
          <a:p>
            <a:pPr algn="ctr"/>
            <a:r>
              <a:rPr lang="en-GB" sz="2400" b="1" dirty="0" smtClean="0">
                <a:solidFill>
                  <a:schemeClr val="accent1"/>
                </a:solidFill>
                <a:latin typeface="Aller"/>
              </a:rPr>
              <a:t>(£300,000 in each Trust). </a:t>
            </a:r>
            <a:endParaRPr lang="en-GB" sz="2400" b="1" dirty="0">
              <a:solidFill>
                <a:srgbClr val="FF0000"/>
              </a:solidFill>
              <a:latin typeface="Aller"/>
            </a:endParaRPr>
          </a:p>
        </p:txBody>
      </p:sp>
      <p:pic>
        <p:nvPicPr>
          <p:cNvPr id="39" name="House 2" descr="house.psd"/>
          <p:cNvPicPr>
            <a:picLocks noChangeAspect="1"/>
          </p:cNvPicPr>
          <p:nvPr/>
        </p:nvPicPr>
        <p:blipFill rotWithShape="1">
          <a:blip r:embed="rId4">
            <a:biLevel thresh="75000"/>
          </a:blip>
          <a:srcRect l="50073"/>
          <a:stretch/>
        </p:blipFill>
        <p:spPr>
          <a:xfrm>
            <a:off x="1929287" y="4164113"/>
            <a:ext cx="661233" cy="1237333"/>
          </a:xfrm>
          <a:prstGeom prst="rect">
            <a:avLst/>
          </a:prstGeom>
        </p:spPr>
      </p:pic>
      <p:sp>
        <p:nvSpPr>
          <p:cNvPr id="40" name="£500,000 Mr"/>
          <p:cNvSpPr txBox="1"/>
          <p:nvPr/>
        </p:nvSpPr>
        <p:spPr>
          <a:xfrm>
            <a:off x="1619729" y="5510627"/>
            <a:ext cx="1146468" cy="369332"/>
          </a:xfrm>
          <a:prstGeom prst="rect">
            <a:avLst/>
          </a:prstGeom>
          <a:noFill/>
        </p:spPr>
        <p:txBody>
          <a:bodyPr wrap="none" rtlCol="0">
            <a:spAutoFit/>
          </a:bodyPr>
          <a:lstStyle/>
          <a:p>
            <a:r>
              <a:rPr lang="en-GB" b="1" dirty="0" smtClean="0">
                <a:solidFill>
                  <a:srgbClr val="FF0000"/>
                </a:solidFill>
                <a:latin typeface="Aller"/>
              </a:rPr>
              <a:t>£500,000</a:t>
            </a:r>
            <a:endParaRPr lang="en-GB" b="1" dirty="0">
              <a:solidFill>
                <a:srgbClr val="FF0000"/>
              </a:solidFill>
              <a:latin typeface="Aller"/>
            </a:endParaRPr>
          </a:p>
        </p:txBody>
      </p:sp>
      <p:sp>
        <p:nvSpPr>
          <p:cNvPr id="41" name="As the Trust into which"/>
          <p:cNvSpPr txBox="1"/>
          <p:nvPr/>
        </p:nvSpPr>
        <p:spPr>
          <a:xfrm>
            <a:off x="3079895" y="1962707"/>
            <a:ext cx="3734678" cy="3046988"/>
          </a:xfrm>
          <a:prstGeom prst="rect">
            <a:avLst/>
          </a:prstGeom>
          <a:noFill/>
        </p:spPr>
        <p:txBody>
          <a:bodyPr wrap="square" rtlCol="0">
            <a:spAutoFit/>
          </a:bodyPr>
          <a:lstStyle/>
          <a:p>
            <a:pPr algn="ctr"/>
            <a:r>
              <a:rPr lang="en-GB" sz="2400" b="1" dirty="0" smtClean="0">
                <a:solidFill>
                  <a:schemeClr val="accent1"/>
                </a:solidFill>
                <a:latin typeface="Aller"/>
              </a:rPr>
              <a:t>The Trust into which the Main Residence was settled was ‘</a:t>
            </a:r>
            <a:r>
              <a:rPr lang="en-GB" sz="2400" b="1" dirty="0" smtClean="0">
                <a:solidFill>
                  <a:srgbClr val="FF0000"/>
                </a:solidFill>
                <a:latin typeface="Aller"/>
              </a:rPr>
              <a:t>Settlor interested</a:t>
            </a:r>
            <a:r>
              <a:rPr lang="en-GB" sz="2400" b="1" dirty="0" smtClean="0">
                <a:solidFill>
                  <a:schemeClr val="accent1"/>
                </a:solidFill>
                <a:latin typeface="Aller"/>
              </a:rPr>
              <a:t>’.</a:t>
            </a:r>
          </a:p>
          <a:p>
            <a:pPr algn="ctr"/>
            <a:r>
              <a:rPr lang="en-GB" sz="2400" b="1" dirty="0" smtClean="0">
                <a:solidFill>
                  <a:schemeClr val="accent1"/>
                </a:solidFill>
                <a:latin typeface="Aller"/>
              </a:rPr>
              <a:t>So the deceased’s share of the property value is </a:t>
            </a:r>
            <a:r>
              <a:rPr lang="en-GB" sz="2400" b="1" dirty="0" smtClean="0">
                <a:solidFill>
                  <a:srgbClr val="FF0000"/>
                </a:solidFill>
                <a:latin typeface="Aller"/>
              </a:rPr>
              <a:t>still in their estate </a:t>
            </a:r>
            <a:r>
              <a:rPr lang="en-GB" sz="2400" b="1" dirty="0" smtClean="0">
                <a:solidFill>
                  <a:schemeClr val="accent1"/>
                </a:solidFill>
                <a:latin typeface="Aller"/>
              </a:rPr>
              <a:t>for their IHT calculation.</a:t>
            </a:r>
            <a:endParaRPr lang="en-GB" sz="2400" b="1" dirty="0">
              <a:solidFill>
                <a:srgbClr val="FF0000"/>
              </a:solidFill>
              <a:latin typeface="Aller"/>
            </a:endParaRPr>
          </a:p>
        </p:txBody>
      </p:sp>
      <p:sp>
        <p:nvSpPr>
          <p:cNvPr id="12" name="Explosion 1 11"/>
          <p:cNvSpPr/>
          <p:nvPr/>
        </p:nvSpPr>
        <p:spPr>
          <a:xfrm>
            <a:off x="627453" y="861268"/>
            <a:ext cx="8067701" cy="5512275"/>
          </a:xfrm>
          <a:prstGeom prst="irregularSeal1">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latin typeface="Aller"/>
              </a:rPr>
              <a:t>Our Trust prevents this!</a:t>
            </a:r>
          </a:p>
        </p:txBody>
      </p:sp>
    </p:spTree>
    <p:extLst>
      <p:ext uri="{BB962C8B-B14F-4D97-AF65-F5344CB8AC3E}">
        <p14:creationId xmlns:p14="http://schemas.microsoft.com/office/powerpoint/2010/main" val="25196741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20"/>
                                        </p:tgtEl>
                                      </p:cBhvr>
                                    </p:animEffect>
                                    <p:set>
                                      <p:cBhvr>
                                        <p:cTn id="14" dur="1" fill="hold">
                                          <p:stCondLst>
                                            <p:cond delay="499"/>
                                          </p:stCondLst>
                                        </p:cTn>
                                        <p:tgtEl>
                                          <p:spTgt spid="20"/>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36"/>
                                        </p:tgtEl>
                                      </p:cBhvr>
                                    </p:animEffect>
                                    <p:set>
                                      <p:cBhvr>
                                        <p:cTn id="17" dur="1" fill="hold">
                                          <p:stCondLst>
                                            <p:cond delay="499"/>
                                          </p:stCondLst>
                                        </p:cTn>
                                        <p:tgtEl>
                                          <p:spTgt spid="36"/>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35"/>
                                        </p:tgtEl>
                                      </p:cBhvr>
                                    </p:animEffect>
                                    <p:set>
                                      <p:cBhvr>
                                        <p:cTn id="20" dur="1" fill="hold">
                                          <p:stCondLst>
                                            <p:cond delay="499"/>
                                          </p:stCondLst>
                                        </p:cTn>
                                        <p:tgtEl>
                                          <p:spTgt spid="35"/>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par>
                          <p:cTn id="65" fill="hold">
                            <p:stCondLst>
                              <p:cond delay="3000"/>
                            </p:stCondLst>
                            <p:childTnLst>
                              <p:par>
                                <p:cTn id="66" presetID="10" presetClass="entr" presetSubtype="0"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par>
                          <p:cTn id="69" fill="hold">
                            <p:stCondLst>
                              <p:cond delay="3500"/>
                            </p:stCondLst>
                            <p:childTnLst>
                              <p:par>
                                <p:cTn id="70" presetID="10"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par>
                          <p:cTn id="73" fill="hold">
                            <p:stCondLst>
                              <p:cond delay="4000"/>
                            </p:stCondLst>
                            <p:childTnLst>
                              <p:par>
                                <p:cTn id="74" presetID="10" presetClass="entr" presetSubtype="0"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26"/>
                                        </p:tgtEl>
                                      </p:cBhvr>
                                    </p:animEffect>
                                    <p:set>
                                      <p:cBhvr>
                                        <p:cTn id="81" dur="1" fill="hold">
                                          <p:stCondLst>
                                            <p:cond delay="499"/>
                                          </p:stCondLst>
                                        </p:cTn>
                                        <p:tgtEl>
                                          <p:spTgt spid="26"/>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41"/>
                                        </p:tgtEl>
                                      </p:cBhvr>
                                    </p:animEffect>
                                    <p:set>
                                      <p:cBhvr>
                                        <p:cTn id="90" dur="1" fill="hold">
                                          <p:stCondLst>
                                            <p:cond delay="499"/>
                                          </p:stCondLst>
                                        </p:cTn>
                                        <p:tgtEl>
                                          <p:spTgt spid="41"/>
                                        </p:tgtEl>
                                        <p:attrNameLst>
                                          <p:attrName>style.visibility</p:attrName>
                                        </p:attrNameLst>
                                      </p:cBhvr>
                                      <p:to>
                                        <p:strVal val="hidden"/>
                                      </p:to>
                                    </p:se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500"/>
                                        <p:tgtEl>
                                          <p:spTgt spid="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fade">
                                      <p:cBhvr>
                                        <p:cTn id="9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9" grpId="0"/>
      <p:bldP spid="19" grpId="1"/>
      <p:bldP spid="20" grpId="0"/>
      <p:bldP spid="21" grpId="0"/>
      <p:bldP spid="3" grpId="0"/>
      <p:bldP spid="26" grpId="0"/>
      <p:bldP spid="26" grpId="1"/>
      <p:bldP spid="35" grpId="0"/>
      <p:bldP spid="37" grpId="0"/>
      <p:bldP spid="40" grpId="0"/>
      <p:bldP spid="41" grpId="0"/>
      <p:bldP spid="41" grpId="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78939" y="1411649"/>
            <a:ext cx="8287263" cy="2431435"/>
          </a:xfrm>
          <a:prstGeom prst="rect">
            <a:avLst/>
          </a:prstGeom>
          <a:noFill/>
        </p:spPr>
        <p:txBody>
          <a:bodyPr wrap="square" rtlCol="0">
            <a:spAutoFit/>
          </a:bodyPr>
          <a:lstStyle/>
          <a:p>
            <a:pPr marL="457200" indent="-457200">
              <a:buFont typeface="+mj-lt"/>
              <a:buAutoNum type="arabicPeriod"/>
            </a:pPr>
            <a:r>
              <a:rPr lang="en-GB" sz="2000" b="1" dirty="0" smtClean="0">
                <a:solidFill>
                  <a:schemeClr val="accent1"/>
                </a:solidFill>
                <a:latin typeface="Aller"/>
              </a:rPr>
              <a:t>Residence Nil Rate Band.</a:t>
            </a:r>
          </a:p>
          <a:p>
            <a:pPr marL="457200" indent="-457200">
              <a:buFont typeface="+mj-lt"/>
              <a:buAutoNum type="arabicPeriod"/>
            </a:pPr>
            <a:endParaRPr lang="en-GB" sz="2000" b="1" dirty="0">
              <a:solidFill>
                <a:schemeClr val="accent1"/>
              </a:solidFill>
              <a:latin typeface="Aller"/>
            </a:endParaRPr>
          </a:p>
          <a:p>
            <a:pPr marL="457200" indent="-457200">
              <a:buFont typeface="+mj-lt"/>
              <a:buAutoNum type="arabicPeriod"/>
            </a:pPr>
            <a:endParaRPr lang="en-GB" sz="2000" b="1" dirty="0" smtClean="0">
              <a:solidFill>
                <a:schemeClr val="accent1"/>
              </a:solidFill>
              <a:latin typeface="Aller"/>
            </a:endParaRPr>
          </a:p>
          <a:p>
            <a:pPr marL="457200" indent="-457200">
              <a:buFont typeface="+mj-lt"/>
              <a:buAutoNum type="arabicPeriod"/>
            </a:pPr>
            <a:endParaRPr lang="en-GB" sz="2000" b="1" dirty="0">
              <a:solidFill>
                <a:schemeClr val="accent1"/>
              </a:solidFill>
              <a:latin typeface="Aller"/>
            </a:endParaRPr>
          </a:p>
          <a:p>
            <a:pPr algn="ctr"/>
            <a:r>
              <a:rPr lang="en-GB" sz="3600" b="1" dirty="0" smtClean="0">
                <a:solidFill>
                  <a:schemeClr val="accent1"/>
                </a:solidFill>
                <a:latin typeface="Aller"/>
              </a:rPr>
              <a:t>So the PPPT was developed further as follows</a:t>
            </a:r>
          </a:p>
        </p:txBody>
      </p:sp>
      <p:sp>
        <p:nvSpPr>
          <p:cNvPr id="6" name="TextBox 5"/>
          <p:cNvSpPr txBox="1"/>
          <p:nvPr/>
        </p:nvSpPr>
        <p:spPr>
          <a:xfrm>
            <a:off x="1638259" y="62209"/>
            <a:ext cx="5647700" cy="646331"/>
          </a:xfrm>
          <a:prstGeom prst="rect">
            <a:avLst/>
          </a:prstGeom>
          <a:noFill/>
        </p:spPr>
        <p:txBody>
          <a:bodyPr wrap="none" rtlCol="0">
            <a:spAutoFit/>
          </a:bodyPr>
          <a:lstStyle/>
          <a:p>
            <a:r>
              <a:rPr lang="en-GB" sz="3600" b="1" dirty="0" smtClean="0">
                <a:solidFill>
                  <a:schemeClr val="accent1"/>
                </a:solidFill>
                <a:latin typeface="Aller"/>
              </a:rPr>
              <a:t>PPPT Possible Problems</a:t>
            </a:r>
            <a:endParaRPr lang="en-GB" sz="3600" b="1" dirty="0">
              <a:solidFill>
                <a:schemeClr val="accent1"/>
              </a:solidFill>
              <a:latin typeface="Aller"/>
            </a:endParaRPr>
          </a:p>
        </p:txBody>
      </p:sp>
      <p:sp>
        <p:nvSpPr>
          <p:cNvPr id="3" name="TextBox 2"/>
          <p:cNvSpPr txBox="1"/>
          <p:nvPr/>
        </p:nvSpPr>
        <p:spPr>
          <a:xfrm>
            <a:off x="627789" y="707217"/>
            <a:ext cx="7687810" cy="523220"/>
          </a:xfrm>
          <a:prstGeom prst="rect">
            <a:avLst/>
          </a:prstGeom>
          <a:noFill/>
        </p:spPr>
        <p:txBody>
          <a:bodyPr wrap="none" rtlCol="0">
            <a:spAutoFit/>
          </a:bodyPr>
          <a:lstStyle/>
          <a:p>
            <a:r>
              <a:rPr lang="en-GB" sz="2800" b="1" dirty="0" smtClean="0">
                <a:solidFill>
                  <a:srgbClr val="FF0000"/>
                </a:solidFill>
                <a:latin typeface="Aller"/>
              </a:rPr>
              <a:t>THEN FURTHER PERCEIVED ISSUE AROSE</a:t>
            </a:r>
            <a:endParaRPr lang="en-GB" sz="2800" b="1" dirty="0">
              <a:solidFill>
                <a:srgbClr val="FF0000"/>
              </a:solidFill>
              <a:latin typeface="Aller"/>
            </a:endParaRPr>
          </a:p>
        </p:txBody>
      </p:sp>
    </p:spTree>
    <p:extLst>
      <p:ext uri="{BB962C8B-B14F-4D97-AF65-F5344CB8AC3E}">
        <p14:creationId xmlns:p14="http://schemas.microsoft.com/office/powerpoint/2010/main" val="32712319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Flexible Family Trust"/>
          <p:cNvGrpSpPr/>
          <p:nvPr/>
        </p:nvGrpSpPr>
        <p:grpSpPr>
          <a:xfrm>
            <a:off x="5592061" y="3556249"/>
            <a:ext cx="2076090" cy="2341955"/>
            <a:chOff x="5401148" y="3556249"/>
            <a:chExt cx="2076090" cy="2341955"/>
          </a:xfrm>
        </p:grpSpPr>
        <p:sp>
          <p:nvSpPr>
            <p:cNvPr id="16" name="Rectangle 6"/>
            <p:cNvSpPr>
              <a:spLocks noChangeArrowheads="1"/>
            </p:cNvSpPr>
            <p:nvPr/>
          </p:nvSpPr>
          <p:spPr bwMode="auto">
            <a:xfrm>
              <a:off x="5401148" y="3556249"/>
              <a:ext cx="2076090" cy="1978813"/>
            </a:xfrm>
            <a:prstGeom prst="horizontalScroll">
              <a:avLst>
                <a:gd name="adj" fmla="val 0"/>
              </a:avLst>
            </a:prstGeom>
            <a:blipFill rotWithShape="1">
              <a:blip r:embed="rId3"/>
              <a:stretch>
                <a:fillRect/>
              </a:stretch>
            </a:blipFill>
            <a:ln w="9525">
              <a:noFill/>
              <a:miter lim="800000"/>
              <a:headEnd/>
              <a:tailEnd/>
            </a:ln>
          </p:spPr>
          <p:txBody>
            <a:bodyPr wrap="none" anchor="ctr">
              <a:prstTxWarp prst="textNoShape">
                <a:avLst/>
              </a:prstTxWarp>
            </a:bodyPr>
            <a:lstStyle/>
            <a:p>
              <a:pPr>
                <a:buFontTx/>
                <a:buChar char="•"/>
              </a:pPr>
              <a:endParaRPr lang="en-GB" sz="2400" b="1" dirty="0"/>
            </a:p>
          </p:txBody>
        </p:sp>
        <p:sp>
          <p:nvSpPr>
            <p:cNvPr id="18" name="Text Box 9"/>
            <p:cNvSpPr txBox="1">
              <a:spLocks noChangeArrowheads="1"/>
            </p:cNvSpPr>
            <p:nvPr/>
          </p:nvSpPr>
          <p:spPr bwMode="auto">
            <a:xfrm>
              <a:off x="5642760" y="5313429"/>
              <a:ext cx="1598466" cy="584775"/>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sz="1600" b="1" dirty="0" smtClean="0">
                  <a:solidFill>
                    <a:srgbClr val="25004B"/>
                  </a:solidFill>
                  <a:latin typeface="Aller"/>
                  <a:cs typeface="Aller"/>
                </a:rPr>
                <a:t>Flexible Family Trust</a:t>
              </a:r>
              <a:endParaRPr lang="en-US" sz="1600" b="1" dirty="0">
                <a:solidFill>
                  <a:srgbClr val="25004B"/>
                </a:solidFill>
                <a:latin typeface="Aller"/>
                <a:cs typeface="Aller"/>
              </a:endParaRPr>
            </a:p>
          </p:txBody>
        </p:sp>
      </p:grpSp>
      <p:pic>
        <p:nvPicPr>
          <p:cNvPr id="9" name="PPPT" descr="S25_1.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2"/>
              <a:stretch>
                <a:fillRect/>
              </a:stretch>
            </p:blipFill>
          </mc:Choice>
          <mc:Fallback>
            <p:blipFill>
              <a:blip r:embed="rId13"/>
              <a:stretch>
                <a:fillRect/>
              </a:stretch>
            </p:blipFill>
          </mc:Fallback>
        </mc:AlternateContent>
        <p:spPr>
          <a:xfrm>
            <a:off x="936590" y="3633264"/>
            <a:ext cx="2047772" cy="1891750"/>
          </a:xfrm>
          <a:prstGeom prst="rect">
            <a:avLst/>
          </a:prstGeom>
        </p:spPr>
      </p:pic>
      <p:sp>
        <p:nvSpPr>
          <p:cNvPr id="7" name="TextBox 6"/>
          <p:cNvSpPr txBox="1"/>
          <p:nvPr/>
        </p:nvSpPr>
        <p:spPr>
          <a:xfrm>
            <a:off x="160775" y="36248"/>
            <a:ext cx="8852596" cy="553998"/>
          </a:xfrm>
          <a:prstGeom prst="rect">
            <a:avLst/>
          </a:prstGeom>
          <a:noFill/>
        </p:spPr>
        <p:txBody>
          <a:bodyPr wrap="square" lIns="0" tIns="0" rIns="0" bIns="0" rtlCol="0">
            <a:spAutoFit/>
          </a:bodyPr>
          <a:lstStyle/>
          <a:p>
            <a:pPr algn="ctr"/>
            <a:r>
              <a:rPr lang="en-GB" sz="3600" b="1" dirty="0" smtClean="0">
                <a:solidFill>
                  <a:srgbClr val="002060"/>
                </a:solidFill>
                <a:latin typeface="Aller"/>
                <a:cs typeface="Aller"/>
              </a:rPr>
              <a:t>PPPT and the RNRB.</a:t>
            </a:r>
            <a:endParaRPr lang="en-US" sz="3600" b="1" dirty="0">
              <a:solidFill>
                <a:srgbClr val="002060"/>
              </a:solidFill>
              <a:latin typeface="Aller"/>
              <a:cs typeface="Aller"/>
            </a:endParaRPr>
          </a:p>
        </p:txBody>
      </p:sp>
      <p:pic>
        <p:nvPicPr>
          <p:cNvPr id="8" name="House" descr="house.psd"/>
          <p:cNvPicPr>
            <a:picLocks noChangeAspect="1"/>
          </p:cNvPicPr>
          <p:nvPr/>
        </p:nvPicPr>
        <p:blipFill>
          <a:blip r:embed="rId14">
            <a:biLevel thresh="75000"/>
          </a:blip>
          <a:stretch>
            <a:fillRect/>
          </a:stretch>
        </p:blipFill>
        <p:spPr>
          <a:xfrm>
            <a:off x="1408652" y="1879384"/>
            <a:ext cx="1091822" cy="1050782"/>
          </a:xfrm>
          <a:prstGeom prst="rect">
            <a:avLst/>
          </a:prstGeom>
        </p:spPr>
      </p:pic>
      <p:pic>
        <p:nvPicPr>
          <p:cNvPr id="2" name="Mrs"/>
          <p:cNvPicPr>
            <a:picLocks noChangeAspect="1"/>
          </p:cNvPicPr>
          <p:nvPr/>
        </p:nvPicPr>
        <p:blipFill rotWithShape="1">
          <a:blip r:embed="rId15"/>
          <a:srcRect l="12296" t="29508" r="19836"/>
          <a:stretch/>
        </p:blipFill>
        <p:spPr>
          <a:xfrm>
            <a:off x="1767355" y="692777"/>
            <a:ext cx="374416" cy="945547"/>
          </a:xfrm>
          <a:prstGeom prst="rect">
            <a:avLst/>
          </a:prstGeom>
        </p:spPr>
      </p:pic>
      <p:pic>
        <p:nvPicPr>
          <p:cNvPr id="15" name="Gravestone" descr="S28_3g.ai"/>
          <p:cNvPicPr>
            <a:picLocks noChangeAspect="1"/>
          </p:cNvPicPr>
          <p:nvPr/>
        </p:nvPicPr>
        <p:blipFill rotWithShape="1">
          <a:blip r:embed="rId16"/>
          <a:srcRect l="22702" r="21376"/>
          <a:stretch/>
        </p:blipFill>
        <p:spPr>
          <a:xfrm>
            <a:off x="1626507" y="780032"/>
            <a:ext cx="656111" cy="989949"/>
          </a:xfrm>
          <a:prstGeom prst="rect">
            <a:avLst/>
          </a:prstGeom>
        </p:spPr>
      </p:pic>
      <p:sp>
        <p:nvSpPr>
          <p:cNvPr id="17" name="Will"/>
          <p:cNvSpPr>
            <a:spLocks noChangeArrowheads="1"/>
          </p:cNvSpPr>
          <p:nvPr/>
        </p:nvSpPr>
        <p:spPr bwMode="auto">
          <a:xfrm>
            <a:off x="5822488" y="949959"/>
            <a:ext cx="1489075" cy="801325"/>
          </a:xfrm>
          <a:prstGeom prst="rect">
            <a:avLst/>
          </a:prstGeom>
          <a:blipFill rotWithShape="1">
            <a:blip r:embed="rId17"/>
            <a:stretch>
              <a:fillRect/>
            </a:stretch>
          </a:blipFill>
          <a:ln w="9525" algn="ctr">
            <a:noFill/>
            <a:miter lim="800000"/>
            <a:headEnd/>
            <a:tailEnd/>
          </a:ln>
        </p:spPr>
        <p:txBody>
          <a:bodyPr wrap="none" anchor="b" anchorCtr="0">
            <a:prstTxWarp prst="textNoShape">
              <a:avLst/>
            </a:prstTxWarp>
          </a:bodyPr>
          <a:lstStyle/>
          <a:p>
            <a:pPr algn="ctr">
              <a:spcBef>
                <a:spcPct val="50000"/>
              </a:spcBef>
              <a:defRPr/>
            </a:pPr>
            <a:r>
              <a:rPr lang="en-GB" sz="1500" b="1" dirty="0">
                <a:solidFill>
                  <a:schemeClr val="accent1"/>
                </a:solidFill>
                <a:latin typeface="Aller"/>
                <a:cs typeface="Aller"/>
              </a:rPr>
              <a:t>Will</a:t>
            </a:r>
            <a:endParaRPr lang="en-US" sz="1500" b="1" dirty="0">
              <a:solidFill>
                <a:schemeClr val="accent1"/>
              </a:solidFill>
              <a:latin typeface="Aller"/>
              <a:cs typeface="Aller"/>
            </a:endParaRPr>
          </a:p>
        </p:txBody>
      </p:sp>
      <p:sp>
        <p:nvSpPr>
          <p:cNvPr id="19" name="Establishes Will etc"/>
          <p:cNvSpPr txBox="1"/>
          <p:nvPr/>
        </p:nvSpPr>
        <p:spPr>
          <a:xfrm>
            <a:off x="3062666" y="981842"/>
            <a:ext cx="2428062" cy="830997"/>
          </a:xfrm>
          <a:prstGeom prst="rect">
            <a:avLst/>
          </a:prstGeom>
          <a:noFill/>
        </p:spPr>
        <p:txBody>
          <a:bodyPr wrap="square" lIns="0" tIns="0" rIns="0" bIns="0" rtlCol="0" anchor="t" anchorCtr="0">
            <a:spAutoFit/>
          </a:bodyPr>
          <a:lstStyle/>
          <a:p>
            <a:pPr algn="ctr">
              <a:spcAft>
                <a:spcPts val="1200"/>
              </a:spcAft>
            </a:pPr>
            <a:r>
              <a:rPr lang="en-US" b="1" dirty="0" smtClean="0">
                <a:solidFill>
                  <a:srgbClr val="002060"/>
                </a:solidFill>
                <a:latin typeface="Aller"/>
                <a:cs typeface="Aller"/>
              </a:rPr>
              <a:t>Establishes </a:t>
            </a:r>
            <a:r>
              <a:rPr lang="en-US" b="1" dirty="0" smtClean="0">
                <a:solidFill>
                  <a:srgbClr val="FF0000"/>
                </a:solidFill>
                <a:latin typeface="Aller"/>
                <a:cs typeface="Aller"/>
              </a:rPr>
              <a:t>Will</a:t>
            </a:r>
            <a:r>
              <a:rPr lang="en-US" b="1" dirty="0" smtClean="0">
                <a:solidFill>
                  <a:srgbClr val="002060"/>
                </a:solidFill>
                <a:latin typeface="Aller"/>
                <a:cs typeface="Aller"/>
              </a:rPr>
              <a:t> and </a:t>
            </a:r>
            <a:r>
              <a:rPr lang="en-US" b="1" dirty="0" smtClean="0">
                <a:solidFill>
                  <a:srgbClr val="FF0000"/>
                </a:solidFill>
                <a:latin typeface="Aller"/>
                <a:cs typeface="Aller"/>
              </a:rPr>
              <a:t>Flexible Family Trust </a:t>
            </a:r>
            <a:r>
              <a:rPr lang="en-US" b="1" dirty="0" smtClean="0">
                <a:solidFill>
                  <a:srgbClr val="002060"/>
                </a:solidFill>
                <a:latin typeface="Aller"/>
                <a:cs typeface="Aller"/>
              </a:rPr>
              <a:t>for ‘</a:t>
            </a:r>
            <a:r>
              <a:rPr lang="en-US" b="1" dirty="0" smtClean="0">
                <a:solidFill>
                  <a:srgbClr val="FF0000"/>
                </a:solidFill>
                <a:latin typeface="Aller"/>
                <a:cs typeface="Aller"/>
              </a:rPr>
              <a:t>death planning</a:t>
            </a:r>
            <a:r>
              <a:rPr lang="en-US" b="1" dirty="0" smtClean="0">
                <a:solidFill>
                  <a:srgbClr val="002060"/>
                </a:solidFill>
                <a:latin typeface="Aller"/>
                <a:cs typeface="Aller"/>
              </a:rPr>
              <a:t>’.</a:t>
            </a:r>
          </a:p>
        </p:txBody>
      </p:sp>
      <p:sp>
        <p:nvSpPr>
          <p:cNvPr id="20" name="During Lifetime"/>
          <p:cNvSpPr txBox="1"/>
          <p:nvPr/>
        </p:nvSpPr>
        <p:spPr>
          <a:xfrm>
            <a:off x="3047594" y="2813442"/>
            <a:ext cx="2428062" cy="1107996"/>
          </a:xfrm>
          <a:prstGeom prst="rect">
            <a:avLst/>
          </a:prstGeom>
          <a:noFill/>
        </p:spPr>
        <p:txBody>
          <a:bodyPr wrap="square" lIns="0" tIns="0" rIns="0" bIns="0" rtlCol="0" anchor="t" anchorCtr="0">
            <a:spAutoFit/>
          </a:bodyPr>
          <a:lstStyle/>
          <a:p>
            <a:pPr algn="ctr">
              <a:spcAft>
                <a:spcPts val="1200"/>
              </a:spcAft>
            </a:pPr>
            <a:r>
              <a:rPr lang="en-GB" b="1" dirty="0" smtClean="0">
                <a:solidFill>
                  <a:srgbClr val="002060"/>
                </a:solidFill>
                <a:latin typeface="Aller"/>
                <a:cs typeface="Aller"/>
              </a:rPr>
              <a:t>During </a:t>
            </a:r>
            <a:r>
              <a:rPr lang="en-GB" b="1" dirty="0" smtClean="0">
                <a:solidFill>
                  <a:srgbClr val="FF0000"/>
                </a:solidFill>
                <a:latin typeface="Aller"/>
                <a:cs typeface="Aller"/>
              </a:rPr>
              <a:t>lifetime</a:t>
            </a:r>
            <a:r>
              <a:rPr lang="en-GB" b="1" dirty="0" smtClean="0">
                <a:solidFill>
                  <a:srgbClr val="002060"/>
                </a:solidFill>
                <a:latin typeface="Aller"/>
                <a:cs typeface="Aller"/>
              </a:rPr>
              <a:t> establishes the PPPT and conveys her </a:t>
            </a:r>
            <a:r>
              <a:rPr lang="en-GB" b="1" dirty="0" smtClean="0">
                <a:solidFill>
                  <a:srgbClr val="FF0000"/>
                </a:solidFill>
                <a:latin typeface="Aller"/>
                <a:cs typeface="Aller"/>
              </a:rPr>
              <a:t>Main Residence</a:t>
            </a:r>
            <a:r>
              <a:rPr lang="en-GB" b="1" dirty="0" smtClean="0">
                <a:solidFill>
                  <a:srgbClr val="002060"/>
                </a:solidFill>
                <a:latin typeface="Aller"/>
                <a:cs typeface="Aller"/>
              </a:rPr>
              <a:t> to it.</a:t>
            </a:r>
            <a:endParaRPr lang="en-US" b="1" dirty="0" smtClean="0">
              <a:solidFill>
                <a:srgbClr val="002060"/>
              </a:solidFill>
              <a:latin typeface="Aller"/>
              <a:cs typeface="Aller"/>
            </a:endParaRPr>
          </a:p>
        </p:txBody>
      </p:sp>
      <p:sp>
        <p:nvSpPr>
          <p:cNvPr id="21" name="PPPT reverts"/>
          <p:cNvSpPr txBox="1"/>
          <p:nvPr/>
        </p:nvSpPr>
        <p:spPr>
          <a:xfrm>
            <a:off x="3090719" y="3958578"/>
            <a:ext cx="2428062" cy="1384995"/>
          </a:xfrm>
          <a:prstGeom prst="rect">
            <a:avLst/>
          </a:prstGeom>
          <a:noFill/>
        </p:spPr>
        <p:txBody>
          <a:bodyPr wrap="square" lIns="0" tIns="0" rIns="0" bIns="0" rtlCol="0" anchor="t" anchorCtr="0">
            <a:spAutoFit/>
          </a:bodyPr>
          <a:lstStyle/>
          <a:p>
            <a:pPr algn="ctr">
              <a:spcAft>
                <a:spcPts val="1200"/>
              </a:spcAft>
            </a:pPr>
            <a:r>
              <a:rPr lang="en-GB" b="1" dirty="0" smtClean="0">
                <a:solidFill>
                  <a:srgbClr val="002060"/>
                </a:solidFill>
                <a:latin typeface="Aller"/>
                <a:cs typeface="Aller"/>
              </a:rPr>
              <a:t>The PPPT reverts the settled Main Residence </a:t>
            </a:r>
            <a:r>
              <a:rPr lang="en-GB" b="1" dirty="0" smtClean="0">
                <a:solidFill>
                  <a:srgbClr val="FF0000"/>
                </a:solidFill>
                <a:latin typeface="Aller"/>
                <a:cs typeface="Aller"/>
              </a:rPr>
              <a:t>back to the Settlor</a:t>
            </a:r>
            <a:r>
              <a:rPr lang="en-GB" b="1" dirty="0" smtClean="0">
                <a:solidFill>
                  <a:srgbClr val="002060"/>
                </a:solidFill>
                <a:latin typeface="Aller"/>
                <a:cs typeface="Aller"/>
              </a:rPr>
              <a:t> on the </a:t>
            </a:r>
            <a:r>
              <a:rPr lang="en-GB" b="1" dirty="0" smtClean="0">
                <a:solidFill>
                  <a:srgbClr val="FF0000"/>
                </a:solidFill>
                <a:latin typeface="Aller"/>
                <a:cs typeface="Aller"/>
              </a:rPr>
              <a:t>Date of Death minus 1 day</a:t>
            </a:r>
            <a:r>
              <a:rPr lang="en-GB" b="1" dirty="0" smtClean="0">
                <a:solidFill>
                  <a:srgbClr val="002060"/>
                </a:solidFill>
                <a:latin typeface="Aller"/>
                <a:cs typeface="Aller"/>
              </a:rPr>
              <a:t>.</a:t>
            </a:r>
            <a:endParaRPr lang="en-US" b="1" dirty="0" smtClean="0">
              <a:solidFill>
                <a:srgbClr val="002060"/>
              </a:solidFill>
              <a:latin typeface="Aller"/>
              <a:cs typeface="Aller"/>
            </a:endParaRPr>
          </a:p>
        </p:txBody>
      </p:sp>
      <p:sp>
        <p:nvSpPr>
          <p:cNvPr id="22" name="Subject to deceased Will"/>
          <p:cNvSpPr txBox="1"/>
          <p:nvPr/>
        </p:nvSpPr>
        <p:spPr>
          <a:xfrm>
            <a:off x="3084842" y="1857100"/>
            <a:ext cx="2428062" cy="553998"/>
          </a:xfrm>
          <a:prstGeom prst="rect">
            <a:avLst/>
          </a:prstGeom>
          <a:noFill/>
        </p:spPr>
        <p:txBody>
          <a:bodyPr wrap="square" lIns="0" tIns="0" rIns="0" bIns="0" rtlCol="0" anchor="t" anchorCtr="0">
            <a:spAutoFit/>
          </a:bodyPr>
          <a:lstStyle/>
          <a:p>
            <a:pPr algn="ctr">
              <a:spcAft>
                <a:spcPts val="1200"/>
              </a:spcAft>
            </a:pPr>
            <a:r>
              <a:rPr lang="en-GB" b="1" dirty="0" smtClean="0">
                <a:solidFill>
                  <a:srgbClr val="002060"/>
                </a:solidFill>
                <a:latin typeface="Aller"/>
                <a:cs typeface="Aller"/>
              </a:rPr>
              <a:t>To be subject to the deceased's Will.</a:t>
            </a:r>
            <a:endParaRPr lang="en-US" b="1" dirty="0" smtClean="0">
              <a:solidFill>
                <a:srgbClr val="002060"/>
              </a:solidFill>
              <a:latin typeface="Aller"/>
              <a:cs typeface="Aller"/>
            </a:endParaRPr>
          </a:p>
        </p:txBody>
      </p:sp>
      <p:sp>
        <p:nvSpPr>
          <p:cNvPr id="23" name="The Will now directs"/>
          <p:cNvSpPr txBox="1"/>
          <p:nvPr/>
        </p:nvSpPr>
        <p:spPr>
          <a:xfrm>
            <a:off x="3074180" y="2806111"/>
            <a:ext cx="2428062" cy="1661993"/>
          </a:xfrm>
          <a:prstGeom prst="rect">
            <a:avLst/>
          </a:prstGeom>
          <a:noFill/>
        </p:spPr>
        <p:txBody>
          <a:bodyPr wrap="square" lIns="0" tIns="0" rIns="0" bIns="0" rtlCol="0" anchor="t" anchorCtr="0">
            <a:spAutoFit/>
          </a:bodyPr>
          <a:lstStyle/>
          <a:p>
            <a:pPr algn="ctr">
              <a:spcAft>
                <a:spcPts val="1200"/>
              </a:spcAft>
            </a:pPr>
            <a:r>
              <a:rPr lang="en-GB" b="1" dirty="0" smtClean="0">
                <a:solidFill>
                  <a:srgbClr val="002060"/>
                </a:solidFill>
                <a:latin typeface="Aller"/>
                <a:cs typeface="Aller"/>
              </a:rPr>
              <a:t>The Will now directs the Main Residence (and other assets) to the </a:t>
            </a:r>
            <a:r>
              <a:rPr lang="en-GB" b="1" dirty="0" smtClean="0">
                <a:solidFill>
                  <a:srgbClr val="FF0000"/>
                </a:solidFill>
                <a:latin typeface="Aller"/>
                <a:cs typeface="Aller"/>
              </a:rPr>
              <a:t>Flexible Family Trust </a:t>
            </a:r>
            <a:r>
              <a:rPr lang="en-GB" b="1" dirty="0" smtClean="0">
                <a:solidFill>
                  <a:srgbClr val="002060"/>
                </a:solidFill>
                <a:latin typeface="Aller"/>
                <a:cs typeface="Aller"/>
              </a:rPr>
              <a:t>to benefit from the </a:t>
            </a:r>
            <a:r>
              <a:rPr lang="en-GB" b="1" dirty="0" smtClean="0">
                <a:solidFill>
                  <a:srgbClr val="FF0000"/>
                </a:solidFill>
                <a:latin typeface="Aller"/>
                <a:cs typeface="Aller"/>
              </a:rPr>
              <a:t>RNRB</a:t>
            </a:r>
            <a:r>
              <a:rPr lang="en-GB" b="1" dirty="0" smtClean="0">
                <a:solidFill>
                  <a:srgbClr val="002060"/>
                </a:solidFill>
                <a:latin typeface="Aller"/>
                <a:cs typeface="Aller"/>
              </a:rPr>
              <a:t>.</a:t>
            </a:r>
            <a:endParaRPr lang="en-US" b="1" dirty="0" smtClean="0">
              <a:solidFill>
                <a:srgbClr val="002060"/>
              </a:solidFill>
              <a:latin typeface="Aller"/>
              <a:cs typeface="Aller"/>
            </a:endParaRPr>
          </a:p>
        </p:txBody>
      </p:sp>
    </p:spTree>
    <p:extLst>
      <p:ext uri="{BB962C8B-B14F-4D97-AF65-F5344CB8AC3E}">
        <p14:creationId xmlns:p14="http://schemas.microsoft.com/office/powerpoint/2010/main" val="6623468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000"/>
                            </p:stCondLst>
                            <p:childTnLst>
                              <p:par>
                                <p:cTn id="25" presetID="42" presetClass="path" presetSubtype="0" accel="50000" decel="50000" fill="hold" nodeType="afterEffect">
                                  <p:stCondLst>
                                    <p:cond delay="0"/>
                                  </p:stCondLst>
                                  <p:childTnLst>
                                    <p:animMotion origin="layout" path="M 4.72222E-6 -4.44444E-6 L 0.00052 0.31899 " pathEditMode="relative" rAng="0" ptsTypes="AA">
                                      <p:cBhvr>
                                        <p:cTn id="26" dur="2000" fill="hold"/>
                                        <p:tgtEl>
                                          <p:spTgt spid="8"/>
                                        </p:tgtEl>
                                        <p:attrNameLst>
                                          <p:attrName>ppt_x</p:attrName>
                                          <p:attrName>ppt_y</p:attrName>
                                        </p:attrNameLst>
                                      </p:cBhvr>
                                      <p:rCtr x="17" y="15949"/>
                                    </p:animMotion>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9">
                                            <p:txEl>
                                              <p:pRg st="0" end="0"/>
                                            </p:txEl>
                                          </p:spTgt>
                                        </p:tgtEl>
                                      </p:cBhvr>
                                    </p:animEffect>
                                    <p:set>
                                      <p:cBhvr>
                                        <p:cTn id="34" dur="1" fill="hold">
                                          <p:stCondLst>
                                            <p:cond delay="499"/>
                                          </p:stCondLst>
                                        </p:cTn>
                                        <p:tgtEl>
                                          <p:spTgt spid="19">
                                            <p:txEl>
                                              <p:pRg st="0" end="0"/>
                                            </p:txEl>
                                          </p:spTgt>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0">
                                            <p:txEl>
                                              <p:pRg st="0" end="0"/>
                                            </p:txEl>
                                          </p:spTgt>
                                        </p:tgtEl>
                                      </p:cBhvr>
                                    </p:animEffect>
                                    <p:set>
                                      <p:cBhvr>
                                        <p:cTn id="37" dur="1" fill="hold">
                                          <p:stCondLst>
                                            <p:cond delay="499"/>
                                          </p:stCondLst>
                                        </p:cTn>
                                        <p:tgtEl>
                                          <p:spTgt spid="20">
                                            <p:txEl>
                                              <p:pRg st="0" end="0"/>
                                            </p:txEl>
                                          </p:spTgt>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childTnLst>
                          </p:cTn>
                        </p:par>
                        <p:par>
                          <p:cTn id="46" fill="hold">
                            <p:stCondLst>
                              <p:cond delay="1500"/>
                            </p:stCondLst>
                            <p:childTnLst>
                              <p:par>
                                <p:cTn id="47" presetID="56" presetClass="path" presetSubtype="0" accel="50000" decel="50000" fill="hold" nodeType="afterEffect">
                                  <p:stCondLst>
                                    <p:cond delay="0"/>
                                  </p:stCondLst>
                                  <p:childTnLst>
                                    <p:animMotion origin="layout" path="M 0.00052 0.31899 L 0.25659 -0.16203 " pathEditMode="relative" rAng="0" ptsTypes="AA">
                                      <p:cBhvr>
                                        <p:cTn id="48" dur="2000" fill="hold"/>
                                        <p:tgtEl>
                                          <p:spTgt spid="8"/>
                                        </p:tgtEl>
                                        <p:attrNameLst>
                                          <p:attrName>ppt_x</p:attrName>
                                          <p:attrName>ppt_y</p:attrName>
                                        </p:attrNameLst>
                                      </p:cBhvr>
                                      <p:rCtr x="12795" y="-24051"/>
                                    </p:animMotion>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fade">
                                      <p:cBhvr>
                                        <p:cTn id="52" dur="500"/>
                                        <p:tgtEl>
                                          <p:spTgt spid="2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21">
                                            <p:txEl>
                                              <p:pRg st="0" end="0"/>
                                            </p:txEl>
                                          </p:spTgt>
                                        </p:tgtEl>
                                      </p:cBhvr>
                                    </p:animEffect>
                                    <p:set>
                                      <p:cBhvr>
                                        <p:cTn id="57" dur="1" fill="hold">
                                          <p:stCondLst>
                                            <p:cond delay="499"/>
                                          </p:stCondLst>
                                        </p:cTn>
                                        <p:tgtEl>
                                          <p:spTgt spid="21">
                                            <p:txEl>
                                              <p:pRg st="0" end="0"/>
                                            </p:txEl>
                                          </p:spTgt>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2">
                                            <p:txEl>
                                              <p:pRg st="0" end="0"/>
                                            </p:txEl>
                                          </p:spTgt>
                                        </p:tgtEl>
                                      </p:cBhvr>
                                    </p:animEffect>
                                    <p:set>
                                      <p:cBhvr>
                                        <p:cTn id="60" dur="1" fill="hold">
                                          <p:stCondLst>
                                            <p:cond delay="499"/>
                                          </p:stCondLst>
                                        </p:cTn>
                                        <p:tgtEl>
                                          <p:spTgt spid="22">
                                            <p:txEl>
                                              <p:pRg st="0" end="0"/>
                                            </p:txEl>
                                          </p:spTgt>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23">
                                            <p:txEl>
                                              <p:pRg st="0" end="0"/>
                                            </p:txEl>
                                          </p:spTgt>
                                        </p:tgtEl>
                                        <p:attrNameLst>
                                          <p:attrName>style.visibility</p:attrName>
                                        </p:attrNameLst>
                                      </p:cBhvr>
                                      <p:to>
                                        <p:strVal val="visible"/>
                                      </p:to>
                                    </p:set>
                                    <p:animEffect transition="in" filter="fade">
                                      <p:cBhvr>
                                        <p:cTn id="64" dur="500"/>
                                        <p:tgtEl>
                                          <p:spTgt spid="23">
                                            <p:txEl>
                                              <p:pRg st="0" end="0"/>
                                            </p:txEl>
                                          </p:spTgt>
                                        </p:tgtEl>
                                      </p:cBhvr>
                                    </p:animEffect>
                                  </p:childTnLst>
                                </p:cTn>
                              </p:par>
                              <p:par>
                                <p:cTn id="65" presetID="49" presetClass="path" presetSubtype="0" accel="50000" decel="50000" fill="hold" nodeType="withEffect">
                                  <p:stCondLst>
                                    <p:cond delay="0"/>
                                  </p:stCondLst>
                                  <p:childTnLst>
                                    <p:animMotion origin="layout" path="M 0.25659 -0.16203 L 0.51163 0.32477 " pathEditMode="relative" rAng="0" ptsTypes="AA">
                                      <p:cBhvr>
                                        <p:cTn id="66" dur="2000" fill="hold"/>
                                        <p:tgtEl>
                                          <p:spTgt spid="8"/>
                                        </p:tgtEl>
                                        <p:attrNameLst>
                                          <p:attrName>ppt_x</p:attrName>
                                          <p:attrName>ppt_y</p:attrName>
                                        </p:attrNameLst>
                                      </p:cBhvr>
                                      <p:rCtr x="12743" y="2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uiExpand="1" build="p"/>
      <p:bldP spid="19" grpId="1" build="allAtOnce"/>
      <p:bldP spid="20" grpId="0" build="p"/>
      <p:bldP spid="20" grpId="1" build="allAtOnce"/>
      <p:bldP spid="21" grpId="0" build="p"/>
      <p:bldP spid="21" grpId="1" build="allAtOnce"/>
      <p:bldP spid="22" grpId="0" build="p"/>
      <p:bldP spid="22" grpId="1" build="allAtOnce"/>
      <p:bldP spid="2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78939" y="1411649"/>
            <a:ext cx="8287263" cy="1877437"/>
          </a:xfrm>
          <a:prstGeom prst="rect">
            <a:avLst/>
          </a:prstGeom>
          <a:noFill/>
        </p:spPr>
        <p:txBody>
          <a:bodyPr wrap="square" rtlCol="0">
            <a:spAutoFit/>
          </a:bodyPr>
          <a:lstStyle/>
          <a:p>
            <a:pPr marL="457200" indent="-457200">
              <a:buFont typeface="+mj-lt"/>
              <a:buAutoNum type="arabicPeriod"/>
            </a:pPr>
            <a:r>
              <a:rPr lang="en-GB" sz="2000" b="1" dirty="0" smtClean="0">
                <a:solidFill>
                  <a:schemeClr val="accent1"/>
                </a:solidFill>
                <a:latin typeface="Aller"/>
              </a:rPr>
              <a:t>Probate Fees increase!</a:t>
            </a:r>
          </a:p>
          <a:p>
            <a:pPr marL="457200" indent="-457200">
              <a:buFont typeface="+mj-lt"/>
              <a:buAutoNum type="arabicPeriod"/>
            </a:pPr>
            <a:endParaRPr lang="en-GB" sz="2000" b="1" dirty="0">
              <a:solidFill>
                <a:schemeClr val="accent1"/>
              </a:solidFill>
              <a:latin typeface="Aller"/>
            </a:endParaRPr>
          </a:p>
          <a:p>
            <a:pPr marL="457200" indent="-457200">
              <a:buFont typeface="+mj-lt"/>
              <a:buAutoNum type="arabicPeriod"/>
            </a:pPr>
            <a:endParaRPr lang="en-GB" sz="2000" b="1" dirty="0" smtClean="0">
              <a:solidFill>
                <a:schemeClr val="accent1"/>
              </a:solidFill>
              <a:latin typeface="Aller"/>
            </a:endParaRPr>
          </a:p>
          <a:p>
            <a:pPr marL="457200" indent="-457200">
              <a:buFont typeface="+mj-lt"/>
              <a:buAutoNum type="arabicPeriod"/>
            </a:pPr>
            <a:endParaRPr lang="en-GB" sz="2000" b="1" dirty="0">
              <a:solidFill>
                <a:schemeClr val="accent1"/>
              </a:solidFill>
              <a:latin typeface="Aller"/>
            </a:endParaRPr>
          </a:p>
          <a:p>
            <a:pPr algn="ctr"/>
            <a:r>
              <a:rPr lang="en-GB" sz="3600" b="1" dirty="0" smtClean="0">
                <a:solidFill>
                  <a:srgbClr val="FF0000"/>
                </a:solidFill>
                <a:latin typeface="Aller"/>
              </a:rPr>
              <a:t>Watch this space!</a:t>
            </a:r>
          </a:p>
        </p:txBody>
      </p:sp>
      <p:sp>
        <p:nvSpPr>
          <p:cNvPr id="6" name="TextBox 5"/>
          <p:cNvSpPr txBox="1"/>
          <p:nvPr/>
        </p:nvSpPr>
        <p:spPr>
          <a:xfrm>
            <a:off x="1638259" y="62209"/>
            <a:ext cx="5647700" cy="646331"/>
          </a:xfrm>
          <a:prstGeom prst="rect">
            <a:avLst/>
          </a:prstGeom>
          <a:noFill/>
        </p:spPr>
        <p:txBody>
          <a:bodyPr wrap="none" rtlCol="0">
            <a:spAutoFit/>
          </a:bodyPr>
          <a:lstStyle/>
          <a:p>
            <a:r>
              <a:rPr lang="en-GB" sz="3600" b="1" dirty="0" smtClean="0">
                <a:solidFill>
                  <a:schemeClr val="accent1"/>
                </a:solidFill>
                <a:latin typeface="Aller"/>
              </a:rPr>
              <a:t>PPPT Possible Problems</a:t>
            </a:r>
            <a:endParaRPr lang="en-GB" sz="3600" b="1" dirty="0">
              <a:solidFill>
                <a:schemeClr val="accent1"/>
              </a:solidFill>
              <a:latin typeface="Aller"/>
            </a:endParaRPr>
          </a:p>
        </p:txBody>
      </p:sp>
      <p:sp>
        <p:nvSpPr>
          <p:cNvPr id="3" name="TextBox 2"/>
          <p:cNvSpPr txBox="1"/>
          <p:nvPr/>
        </p:nvSpPr>
        <p:spPr>
          <a:xfrm>
            <a:off x="627789" y="707217"/>
            <a:ext cx="7409914" cy="523220"/>
          </a:xfrm>
          <a:prstGeom prst="rect">
            <a:avLst/>
          </a:prstGeom>
          <a:noFill/>
        </p:spPr>
        <p:txBody>
          <a:bodyPr wrap="none" rtlCol="0">
            <a:spAutoFit/>
          </a:bodyPr>
          <a:lstStyle/>
          <a:p>
            <a:r>
              <a:rPr lang="en-GB" sz="2800" b="1" dirty="0" smtClean="0">
                <a:solidFill>
                  <a:srgbClr val="FF0000"/>
                </a:solidFill>
                <a:latin typeface="Aller"/>
              </a:rPr>
              <a:t>THEN YET ANOTHER ISSUE HAS ARISEN!</a:t>
            </a:r>
            <a:endParaRPr lang="en-GB" sz="2800" b="1" dirty="0">
              <a:solidFill>
                <a:srgbClr val="FF0000"/>
              </a:solidFill>
              <a:latin typeface="Aller"/>
            </a:endParaRPr>
          </a:p>
        </p:txBody>
      </p:sp>
    </p:spTree>
    <p:extLst>
      <p:ext uri="{BB962C8B-B14F-4D97-AF65-F5344CB8AC3E}">
        <p14:creationId xmlns:p14="http://schemas.microsoft.com/office/powerpoint/2010/main" val="38815289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2581" y="619890"/>
            <a:ext cx="7004119" cy="1785104"/>
          </a:xfrm>
          <a:prstGeom prst="rect">
            <a:avLst/>
          </a:prstGeom>
          <a:noFill/>
        </p:spPr>
        <p:txBody>
          <a:bodyPr wrap="square" lIns="0" tIns="0" rIns="0" bIns="0" rtlCol="0">
            <a:spAutoFit/>
          </a:bodyPr>
          <a:lstStyle/>
          <a:p>
            <a:r>
              <a:rPr lang="en-GB" sz="3600" b="1" dirty="0" smtClean="0">
                <a:solidFill>
                  <a:srgbClr val="25004B"/>
                </a:solidFill>
                <a:latin typeface="Aller"/>
                <a:cs typeface="Aller"/>
              </a:rPr>
              <a:t>Thank you for your time.</a:t>
            </a:r>
          </a:p>
          <a:p>
            <a:endParaRPr lang="en-GB" sz="3600" b="1" dirty="0" smtClean="0">
              <a:solidFill>
                <a:srgbClr val="25004B"/>
              </a:solidFill>
              <a:latin typeface="Aller"/>
              <a:cs typeface="Aller"/>
            </a:endParaRPr>
          </a:p>
          <a:p>
            <a:r>
              <a:rPr lang="en-GB" sz="4400" b="1" dirty="0" smtClean="0">
                <a:solidFill>
                  <a:srgbClr val="25004B"/>
                </a:solidFill>
                <a:latin typeface="Aller"/>
                <a:cs typeface="Aller"/>
              </a:rPr>
              <a:t>Any Questions?</a:t>
            </a:r>
            <a:endParaRPr lang="en-US" sz="4400" b="1" dirty="0">
              <a:solidFill>
                <a:srgbClr val="25004B"/>
              </a:solidFill>
              <a:latin typeface="Aller"/>
              <a:cs typeface="Aller"/>
            </a:endParaRPr>
          </a:p>
        </p:txBody>
      </p:sp>
      <p:pic>
        <p:nvPicPr>
          <p:cNvPr id="3" name="Picture 2" descr="question.psd"/>
          <p:cNvPicPr>
            <a:picLocks noChangeAspect="1"/>
          </p:cNvPicPr>
          <p:nvPr/>
        </p:nvPicPr>
        <p:blipFill>
          <a:blip r:embed="rId2"/>
          <a:stretch>
            <a:fillRect/>
          </a:stretch>
        </p:blipFill>
        <p:spPr>
          <a:xfrm>
            <a:off x="5162550" y="1998593"/>
            <a:ext cx="3199384" cy="3775491"/>
          </a:xfrm>
          <a:prstGeom prst="rect">
            <a:avLst/>
          </a:prstGeom>
        </p:spPr>
      </p:pic>
    </p:spTree>
    <p:extLst>
      <p:ext uri="{BB962C8B-B14F-4D97-AF65-F5344CB8AC3E}">
        <p14:creationId xmlns:p14="http://schemas.microsoft.com/office/powerpoint/2010/main" val="1212888360"/>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3207"/>
            <a:ext cx="9144000" cy="32443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51" y="3243208"/>
            <a:ext cx="1921688" cy="1825903"/>
          </a:xfrm>
          <a:prstGeom prst="rect">
            <a:avLst/>
          </a:prstGeom>
        </p:spPr>
      </p:pic>
      <p:sp>
        <p:nvSpPr>
          <p:cNvPr id="6" name="TextBox 5"/>
          <p:cNvSpPr txBox="1"/>
          <p:nvPr/>
        </p:nvSpPr>
        <p:spPr>
          <a:xfrm>
            <a:off x="4115040" y="4456439"/>
            <a:ext cx="3356679" cy="369332"/>
          </a:xfrm>
          <a:prstGeom prst="rect">
            <a:avLst/>
          </a:prstGeom>
          <a:noFill/>
        </p:spPr>
        <p:txBody>
          <a:bodyPr wrap="square" rtlCol="0">
            <a:spAutoFit/>
          </a:bodyPr>
          <a:lstStyle/>
          <a:p>
            <a:r>
              <a:rPr lang="en-GB" b="1" dirty="0" smtClean="0">
                <a:solidFill>
                  <a:srgbClr val="002060"/>
                </a:solidFill>
                <a:latin typeface="Aller"/>
                <a:cs typeface="Segoe UI" panose="020B0502040204020203" pitchFamily="34" charset="0"/>
              </a:rPr>
              <a:t>Once in </a:t>
            </a:r>
            <a:r>
              <a:rPr lang="en-GB" b="1" dirty="0" err="1" smtClean="0">
                <a:solidFill>
                  <a:srgbClr val="002060"/>
                </a:solidFill>
                <a:latin typeface="Aller"/>
                <a:cs typeface="Segoe UI" panose="020B0502040204020203" pitchFamily="34" charset="0"/>
              </a:rPr>
              <a:t>Linkedin</a:t>
            </a:r>
            <a:r>
              <a:rPr lang="en-GB" b="1" dirty="0" smtClean="0">
                <a:solidFill>
                  <a:srgbClr val="002060"/>
                </a:solidFill>
                <a:latin typeface="Aller"/>
                <a:cs typeface="Segoe UI" panose="020B0502040204020203" pitchFamily="34" charset="0"/>
              </a:rPr>
              <a:t> search for </a:t>
            </a:r>
            <a:r>
              <a:rPr lang="en-GB" b="1" dirty="0" smtClean="0">
                <a:latin typeface="Segoe UI" panose="020B0502040204020203" pitchFamily="34" charset="0"/>
                <a:cs typeface="Segoe UI" panose="020B0502040204020203" pitchFamily="34" charset="0"/>
              </a:rPr>
              <a:t>- </a:t>
            </a:r>
            <a:endParaRPr lang="en-US" b="1" dirty="0">
              <a:latin typeface="Segoe UI" panose="020B0502040204020203" pitchFamily="34" charset="0"/>
              <a:cs typeface="Segoe UI" panose="020B0502040204020203" pitchFamily="34" charset="0"/>
            </a:endParaRPr>
          </a:p>
        </p:txBody>
      </p:sp>
      <p:sp>
        <p:nvSpPr>
          <p:cNvPr id="7" name="TextBox 6"/>
          <p:cNvSpPr txBox="1"/>
          <p:nvPr/>
        </p:nvSpPr>
        <p:spPr>
          <a:xfrm>
            <a:off x="296335" y="5150117"/>
            <a:ext cx="8404197" cy="523220"/>
          </a:xfrm>
          <a:prstGeom prst="rect">
            <a:avLst/>
          </a:prstGeom>
          <a:noFill/>
        </p:spPr>
        <p:txBody>
          <a:bodyPr wrap="square" rtlCol="0">
            <a:spAutoFit/>
          </a:bodyPr>
          <a:lstStyle/>
          <a:p>
            <a:r>
              <a:rPr lang="en-GB" sz="2800" b="1" dirty="0" smtClean="0">
                <a:solidFill>
                  <a:srgbClr val="002060"/>
                </a:solidFill>
                <a:latin typeface="Aller"/>
                <a:cs typeface="Segoe UI" panose="020B0502040204020203" pitchFamily="34" charset="0"/>
              </a:rPr>
              <a:t>Superman Webinars – Post Webinar discussion.</a:t>
            </a:r>
            <a:endParaRPr lang="en-US" sz="28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188073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5620" y="28759"/>
            <a:ext cx="6009333" cy="1107996"/>
          </a:xfrm>
          <a:prstGeom prst="rect">
            <a:avLst/>
          </a:prstGeom>
          <a:noFill/>
        </p:spPr>
        <p:txBody>
          <a:bodyPr wrap="square" lIns="0" tIns="0" rIns="0" bIns="0" rtlCol="0">
            <a:spAutoFit/>
          </a:bodyPr>
          <a:lstStyle/>
          <a:p>
            <a:pPr algn="ctr" defTabSz="385763"/>
            <a:r>
              <a:rPr lang="en-GB" sz="3600" b="1" dirty="0">
                <a:solidFill>
                  <a:srgbClr val="25004B"/>
                </a:solidFill>
                <a:latin typeface="Aller"/>
                <a:cs typeface="Aller"/>
              </a:rPr>
              <a:t>Next </a:t>
            </a:r>
            <a:r>
              <a:rPr lang="en-GB" sz="3600" b="1" dirty="0" smtClean="0">
                <a:solidFill>
                  <a:srgbClr val="25004B"/>
                </a:solidFill>
                <a:latin typeface="Aller"/>
                <a:cs typeface="Aller"/>
              </a:rPr>
              <a:t>Webinar.</a:t>
            </a:r>
          </a:p>
          <a:p>
            <a:pPr algn="ctr" defTabSz="385763"/>
            <a:r>
              <a:rPr lang="en-GB" sz="3600" b="1" dirty="0">
                <a:solidFill>
                  <a:srgbClr val="FF0000"/>
                </a:solidFill>
                <a:latin typeface="Aller"/>
              </a:rPr>
              <a:t>Supermen Webinar No. </a:t>
            </a:r>
            <a:r>
              <a:rPr lang="en-GB" sz="3600" b="1" dirty="0" smtClean="0">
                <a:solidFill>
                  <a:srgbClr val="FF0000"/>
                </a:solidFill>
                <a:latin typeface="Aller"/>
              </a:rPr>
              <a:t>29.</a:t>
            </a:r>
            <a:endParaRPr lang="en-GB" sz="3600" b="1" dirty="0">
              <a:solidFill>
                <a:srgbClr val="FF0000"/>
              </a:solidFill>
              <a:latin typeface="Aller"/>
            </a:endParaRPr>
          </a:p>
        </p:txBody>
      </p:sp>
      <p:sp>
        <p:nvSpPr>
          <p:cNvPr id="4" name="TextBox 3"/>
          <p:cNvSpPr txBox="1"/>
          <p:nvPr/>
        </p:nvSpPr>
        <p:spPr>
          <a:xfrm>
            <a:off x="282633" y="1215678"/>
            <a:ext cx="8578734" cy="1044581"/>
          </a:xfrm>
          <a:prstGeom prst="rect">
            <a:avLst/>
          </a:prstGeom>
          <a:noFill/>
        </p:spPr>
        <p:txBody>
          <a:bodyPr wrap="square" lIns="0" tIns="0" rIns="0" bIns="0" rtlCol="0">
            <a:spAutoFit/>
          </a:bodyPr>
          <a:lstStyle/>
          <a:p>
            <a:pPr algn="ctr" defTabSz="385763"/>
            <a:r>
              <a:rPr lang="en-GB" sz="2700" b="1" dirty="0" smtClean="0">
                <a:solidFill>
                  <a:srgbClr val="FF0000"/>
                </a:solidFill>
                <a:latin typeface="Aller"/>
              </a:rPr>
              <a:t> Friday 5</a:t>
            </a:r>
            <a:r>
              <a:rPr lang="en-GB" sz="2700" b="1" baseline="30000" dirty="0" smtClean="0">
                <a:solidFill>
                  <a:srgbClr val="FF0000"/>
                </a:solidFill>
                <a:latin typeface="Aller"/>
              </a:rPr>
              <a:t>th</a:t>
            </a:r>
            <a:r>
              <a:rPr lang="en-GB" sz="2700" b="1" dirty="0" smtClean="0">
                <a:solidFill>
                  <a:srgbClr val="FF0000"/>
                </a:solidFill>
                <a:latin typeface="Aller"/>
              </a:rPr>
              <a:t> and Monday 8</a:t>
            </a:r>
            <a:r>
              <a:rPr lang="en-GB" sz="2700" b="1" baseline="30000" dirty="0" smtClean="0">
                <a:solidFill>
                  <a:srgbClr val="FF0000"/>
                </a:solidFill>
                <a:latin typeface="Aller"/>
              </a:rPr>
              <a:t>th</a:t>
            </a:r>
            <a:r>
              <a:rPr lang="en-GB" sz="2700" b="1" dirty="0" smtClean="0">
                <a:solidFill>
                  <a:srgbClr val="FF0000"/>
                </a:solidFill>
                <a:latin typeface="Aller"/>
              </a:rPr>
              <a:t> May 2017.</a:t>
            </a:r>
          </a:p>
          <a:p>
            <a:pPr algn="ctr" defTabSz="385763"/>
            <a:endParaRPr lang="en-GB" sz="1688" b="1" dirty="0">
              <a:solidFill>
                <a:srgbClr val="25004B"/>
              </a:solidFill>
              <a:latin typeface="Aller"/>
              <a:cs typeface="Aller"/>
            </a:endParaRPr>
          </a:p>
          <a:p>
            <a:pPr algn="ctr" defTabSz="385763"/>
            <a:r>
              <a:rPr lang="en-GB" sz="2400" b="1" dirty="0">
                <a:solidFill>
                  <a:srgbClr val="002060"/>
                </a:solidFill>
                <a:latin typeface="Aller"/>
                <a:cs typeface="Aller"/>
              </a:rPr>
              <a:t>Book on now!</a:t>
            </a:r>
          </a:p>
        </p:txBody>
      </p:sp>
      <p:sp>
        <p:nvSpPr>
          <p:cNvPr id="3" name="TextBox 2"/>
          <p:cNvSpPr txBox="1"/>
          <p:nvPr/>
        </p:nvSpPr>
        <p:spPr>
          <a:xfrm>
            <a:off x="140677" y="2346293"/>
            <a:ext cx="8872694" cy="830997"/>
          </a:xfrm>
          <a:prstGeom prst="rect">
            <a:avLst/>
          </a:prstGeom>
          <a:noFill/>
        </p:spPr>
        <p:txBody>
          <a:bodyPr wrap="square" rtlCol="0">
            <a:spAutoFit/>
          </a:bodyPr>
          <a:lstStyle/>
          <a:p>
            <a:pPr algn="ctr"/>
            <a:r>
              <a:rPr lang="en-US" sz="2400" b="1" dirty="0">
                <a:solidFill>
                  <a:schemeClr val="accent1"/>
                </a:solidFill>
                <a:latin typeface="Aller"/>
              </a:rPr>
              <a:t>The definitive guide to Countrywide Tax &amp; Trust Corporation's Trust </a:t>
            </a:r>
            <a:r>
              <a:rPr lang="en-US" sz="2400" b="1" dirty="0" smtClean="0">
                <a:solidFill>
                  <a:schemeClr val="accent1"/>
                </a:solidFill>
                <a:latin typeface="Aller"/>
              </a:rPr>
              <a:t>range.</a:t>
            </a:r>
            <a:endParaRPr lang="en-GB" sz="2400" b="1" dirty="0">
              <a:solidFill>
                <a:schemeClr val="accent1"/>
              </a:solidFill>
              <a:latin typeface="Aller"/>
            </a:endParaRPr>
          </a:p>
        </p:txBody>
      </p:sp>
      <p:sp>
        <p:nvSpPr>
          <p:cNvPr id="5" name="Rectangle 4"/>
          <p:cNvSpPr/>
          <p:nvPr/>
        </p:nvSpPr>
        <p:spPr>
          <a:xfrm>
            <a:off x="140678" y="3378821"/>
            <a:ext cx="3959050" cy="1754326"/>
          </a:xfrm>
          <a:prstGeom prst="rect">
            <a:avLst/>
          </a:prstGeom>
        </p:spPr>
        <p:txBody>
          <a:bodyPr wrap="square">
            <a:spAutoFit/>
          </a:bodyPr>
          <a:lstStyle/>
          <a:p>
            <a:pPr marL="342900" lvl="0" indent="-342900">
              <a:spcAft>
                <a:spcPts val="0"/>
              </a:spcAft>
              <a:buSzPts val="1000"/>
              <a:buFont typeface="Symbol" panose="05050102010706020507" pitchFamily="18" charset="2"/>
              <a:buChar char=""/>
              <a:tabLst>
                <a:tab pos="457200" algn="l"/>
              </a:tabLst>
            </a:pPr>
            <a:r>
              <a:rPr lang="en-GB" dirty="0">
                <a:solidFill>
                  <a:schemeClr val="accent1"/>
                </a:solidFill>
                <a:latin typeface="Aller"/>
                <a:ea typeface="Times New Roman" panose="02020603050405020304" pitchFamily="18" charset="0"/>
                <a:cs typeface="Times New Roman" panose="02020603050405020304" pitchFamily="18" charset="0"/>
              </a:rPr>
              <a:t>Flexible Family Trust </a:t>
            </a:r>
            <a:endParaRPr lang="en-US" sz="2000" dirty="0">
              <a:solidFill>
                <a:schemeClr val="accent1"/>
              </a:solidFill>
              <a:latin typeface="Aller"/>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dirty="0">
                <a:solidFill>
                  <a:schemeClr val="accent1"/>
                </a:solidFill>
                <a:latin typeface="Aller"/>
                <a:ea typeface="Times New Roman" panose="02020603050405020304" pitchFamily="18" charset="0"/>
                <a:cs typeface="Times New Roman" panose="02020603050405020304" pitchFamily="18" charset="0"/>
              </a:rPr>
              <a:t>IIP Trust for Residue </a:t>
            </a:r>
            <a:endParaRPr lang="en-US" sz="2000" dirty="0">
              <a:solidFill>
                <a:schemeClr val="accent1"/>
              </a:solidFill>
              <a:latin typeface="Aller"/>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dirty="0">
                <a:solidFill>
                  <a:schemeClr val="accent1"/>
                </a:solidFill>
                <a:latin typeface="Aller"/>
                <a:ea typeface="Times New Roman" panose="02020603050405020304" pitchFamily="18" charset="0"/>
                <a:cs typeface="Times New Roman" panose="02020603050405020304" pitchFamily="18" charset="0"/>
              </a:rPr>
              <a:t>Trust of Land </a:t>
            </a:r>
            <a:endParaRPr lang="en-US" sz="2000" dirty="0">
              <a:solidFill>
                <a:schemeClr val="accent1"/>
              </a:solidFill>
              <a:latin typeface="Aller"/>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dirty="0">
                <a:solidFill>
                  <a:schemeClr val="accent1"/>
                </a:solidFill>
                <a:latin typeface="Aller"/>
                <a:ea typeface="Times New Roman" panose="02020603050405020304" pitchFamily="18" charset="0"/>
                <a:cs typeface="Times New Roman" panose="02020603050405020304" pitchFamily="18" charset="0"/>
              </a:rPr>
              <a:t>Declaration of Trust </a:t>
            </a:r>
            <a:endParaRPr lang="en-US" sz="2000" dirty="0">
              <a:solidFill>
                <a:schemeClr val="accent1"/>
              </a:solidFill>
              <a:latin typeface="Aller"/>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dirty="0">
                <a:solidFill>
                  <a:schemeClr val="accent1"/>
                </a:solidFill>
                <a:latin typeface="Aller"/>
                <a:ea typeface="Times New Roman" panose="02020603050405020304" pitchFamily="18" charset="0"/>
                <a:cs typeface="Times New Roman" panose="02020603050405020304" pitchFamily="18" charset="0"/>
              </a:rPr>
              <a:t>Family Investment Probate Trust </a:t>
            </a:r>
            <a:endParaRPr lang="en-US" sz="2000" dirty="0">
              <a:solidFill>
                <a:schemeClr val="accent1"/>
              </a:solidFill>
              <a:latin typeface="Aller"/>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dirty="0">
                <a:solidFill>
                  <a:schemeClr val="accent1"/>
                </a:solidFill>
                <a:latin typeface="Aller"/>
                <a:ea typeface="Times New Roman" panose="02020603050405020304" pitchFamily="18" charset="0"/>
                <a:cs typeface="Times New Roman" panose="02020603050405020304" pitchFamily="18" charset="0"/>
              </a:rPr>
              <a:t>Additional Property Probate Trust </a:t>
            </a:r>
            <a:endParaRPr lang="en-US" sz="2000" dirty="0">
              <a:solidFill>
                <a:schemeClr val="accent1"/>
              </a:solidFill>
              <a:latin typeface="Aller"/>
              <a:ea typeface="Calibri" panose="020F0502020204030204" pitchFamily="34" charset="0"/>
              <a:cs typeface="Times New Roman" panose="02020603050405020304" pitchFamily="18" charset="0"/>
            </a:endParaRPr>
          </a:p>
        </p:txBody>
      </p:sp>
      <p:sp>
        <p:nvSpPr>
          <p:cNvPr id="7" name="Rectangle 6"/>
          <p:cNvSpPr/>
          <p:nvPr/>
        </p:nvSpPr>
        <p:spPr>
          <a:xfrm>
            <a:off x="4432596" y="3368211"/>
            <a:ext cx="4510437" cy="1477328"/>
          </a:xfrm>
          <a:prstGeom prst="rect">
            <a:avLst/>
          </a:prstGeom>
        </p:spPr>
        <p:txBody>
          <a:bodyPr wrap="square">
            <a:spAutoFit/>
          </a:bodyPr>
          <a:lstStyle/>
          <a:p>
            <a:pPr marL="342900" lvl="0" indent="-342900">
              <a:spcAft>
                <a:spcPts val="0"/>
              </a:spcAft>
              <a:buSzPts val="1000"/>
              <a:buFont typeface="Symbol" panose="05050102010706020507" pitchFamily="18" charset="2"/>
              <a:buChar char=""/>
              <a:tabLst>
                <a:tab pos="457200" algn="l"/>
              </a:tabLst>
            </a:pPr>
            <a:r>
              <a:rPr lang="en-GB" dirty="0" smtClean="0">
                <a:solidFill>
                  <a:schemeClr val="accent1"/>
                </a:solidFill>
                <a:latin typeface="Aller"/>
                <a:ea typeface="Times New Roman" panose="02020603050405020304" pitchFamily="18" charset="0"/>
                <a:cs typeface="Times New Roman" panose="02020603050405020304" pitchFamily="18" charset="0"/>
              </a:rPr>
              <a:t>Family </a:t>
            </a:r>
            <a:r>
              <a:rPr lang="en-GB" dirty="0">
                <a:solidFill>
                  <a:schemeClr val="accent1"/>
                </a:solidFill>
                <a:latin typeface="Aller"/>
                <a:ea typeface="Times New Roman" panose="02020603050405020304" pitchFamily="18" charset="0"/>
                <a:cs typeface="Times New Roman" panose="02020603050405020304" pitchFamily="18" charset="0"/>
              </a:rPr>
              <a:t>Probate Preservation Plus </a:t>
            </a:r>
            <a:r>
              <a:rPr lang="en-GB" dirty="0" smtClean="0">
                <a:solidFill>
                  <a:schemeClr val="accent1"/>
                </a:solidFill>
                <a:latin typeface="Aller"/>
                <a:ea typeface="Times New Roman" panose="02020603050405020304" pitchFamily="18" charset="0"/>
                <a:cs typeface="Times New Roman" panose="02020603050405020304" pitchFamily="18" charset="0"/>
              </a:rPr>
              <a:t>Trust </a:t>
            </a:r>
            <a:r>
              <a:rPr lang="en-GB" dirty="0">
                <a:solidFill>
                  <a:schemeClr val="accent1"/>
                </a:solidFill>
                <a:latin typeface="Aller"/>
                <a:ea typeface="Times New Roman" panose="02020603050405020304" pitchFamily="18" charset="0"/>
                <a:cs typeface="Times New Roman" panose="02020603050405020304" pitchFamily="18" charset="0"/>
              </a:rPr>
              <a:t>(PPPT)</a:t>
            </a:r>
            <a:r>
              <a:rPr lang="en-GB" b="1" i="1" dirty="0">
                <a:solidFill>
                  <a:schemeClr val="accent1"/>
                </a:solidFill>
                <a:latin typeface="Aller"/>
                <a:ea typeface="Times New Roman" panose="02020603050405020304" pitchFamily="18" charset="0"/>
                <a:cs typeface="Times New Roman" panose="02020603050405020304" pitchFamily="18" charset="0"/>
              </a:rPr>
              <a:t> (Asset </a:t>
            </a:r>
            <a:r>
              <a:rPr lang="en-GB" b="1" i="1" dirty="0" smtClean="0">
                <a:solidFill>
                  <a:schemeClr val="accent1"/>
                </a:solidFill>
                <a:latin typeface="Aller"/>
                <a:ea typeface="Times New Roman" panose="02020603050405020304" pitchFamily="18" charset="0"/>
                <a:cs typeface="Times New Roman" panose="02020603050405020304" pitchFamily="18" charset="0"/>
              </a:rPr>
              <a:t>Protection </a:t>
            </a:r>
            <a:r>
              <a:rPr lang="en-GB" b="1" i="1" dirty="0">
                <a:solidFill>
                  <a:schemeClr val="accent1"/>
                </a:solidFill>
                <a:latin typeface="Aller"/>
                <a:ea typeface="Times New Roman" panose="02020603050405020304" pitchFamily="18" charset="0"/>
                <a:cs typeface="Times New Roman" panose="02020603050405020304" pitchFamily="18" charset="0"/>
              </a:rPr>
              <a:t>Trust)</a:t>
            </a:r>
            <a:r>
              <a:rPr lang="en-GB" dirty="0">
                <a:solidFill>
                  <a:schemeClr val="accent1"/>
                </a:solidFill>
                <a:latin typeface="Aller"/>
                <a:ea typeface="Times New Roman" panose="02020603050405020304" pitchFamily="18" charset="0"/>
                <a:cs typeface="Times New Roman" panose="02020603050405020304" pitchFamily="18" charset="0"/>
              </a:rPr>
              <a:t> </a:t>
            </a:r>
            <a:endParaRPr lang="en-US" sz="2000" dirty="0">
              <a:solidFill>
                <a:schemeClr val="accent1"/>
              </a:solidFill>
              <a:latin typeface="Aller"/>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dirty="0">
                <a:solidFill>
                  <a:schemeClr val="accent1"/>
                </a:solidFill>
                <a:latin typeface="Aller"/>
                <a:ea typeface="Times New Roman" panose="02020603050405020304" pitchFamily="18" charset="0"/>
                <a:cs typeface="Times New Roman" panose="02020603050405020304" pitchFamily="18" charset="0"/>
              </a:rPr>
              <a:t>Family Gift Trust </a:t>
            </a:r>
            <a:endParaRPr lang="en-US" sz="2000" dirty="0">
              <a:solidFill>
                <a:schemeClr val="accent1"/>
              </a:solidFill>
              <a:latin typeface="Aller"/>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dirty="0">
                <a:solidFill>
                  <a:schemeClr val="accent1"/>
                </a:solidFill>
                <a:latin typeface="Aller"/>
                <a:ea typeface="Times New Roman" panose="02020603050405020304" pitchFamily="18" charset="0"/>
                <a:cs typeface="Times New Roman" panose="02020603050405020304" pitchFamily="18" charset="0"/>
              </a:rPr>
              <a:t>Family (CGT) Holdover Gift Trust </a:t>
            </a:r>
            <a:endParaRPr lang="en-US" sz="2000" dirty="0">
              <a:solidFill>
                <a:schemeClr val="accent1"/>
              </a:solidFill>
              <a:latin typeface="Aller"/>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dirty="0">
                <a:solidFill>
                  <a:schemeClr val="accent1"/>
                </a:solidFill>
                <a:latin typeface="Aller"/>
                <a:ea typeface="Times New Roman" panose="02020603050405020304" pitchFamily="18" charset="0"/>
                <a:cs typeface="Times New Roman" panose="02020603050405020304" pitchFamily="18" charset="0"/>
              </a:rPr>
              <a:t>Family Life Assurance Trust </a:t>
            </a:r>
            <a:endParaRPr lang="en-US" sz="2000" dirty="0">
              <a:solidFill>
                <a:schemeClr val="accent1"/>
              </a:solidFill>
              <a:effectLst/>
              <a:latin typeface="Aller"/>
              <a:ea typeface="Calibri" panose="020F0502020204030204" pitchFamily="34" charset="0"/>
              <a:cs typeface="Times New Roman" panose="02020603050405020304" pitchFamily="18" charset="0"/>
            </a:endParaRPr>
          </a:p>
        </p:txBody>
      </p:sp>
      <p:sp>
        <p:nvSpPr>
          <p:cNvPr id="6" name="Rectangle 5"/>
          <p:cNvSpPr/>
          <p:nvPr/>
        </p:nvSpPr>
        <p:spPr>
          <a:xfrm>
            <a:off x="282633" y="5263550"/>
            <a:ext cx="8578733" cy="707886"/>
          </a:xfrm>
          <a:prstGeom prst="rect">
            <a:avLst/>
          </a:prstGeom>
        </p:spPr>
        <p:txBody>
          <a:bodyPr wrap="square">
            <a:spAutoFit/>
          </a:bodyPr>
          <a:lstStyle/>
          <a:p>
            <a:pPr lvl="0" algn="ctr">
              <a:spcAft>
                <a:spcPts val="0"/>
              </a:spcAft>
              <a:tabLst>
                <a:tab pos="457200" algn="l"/>
              </a:tabLst>
            </a:pPr>
            <a:r>
              <a:rPr lang="en-GB" sz="2000" b="1" dirty="0">
                <a:solidFill>
                  <a:srgbClr val="FF0000"/>
                </a:solidFill>
                <a:latin typeface="Aller"/>
                <a:ea typeface="Times New Roman" panose="02020603050405020304" pitchFamily="18" charset="0"/>
                <a:cs typeface="Times New Roman" panose="02020603050405020304" pitchFamily="18" charset="0"/>
              </a:rPr>
              <a:t>What they </a:t>
            </a:r>
            <a:r>
              <a:rPr lang="en-GB" sz="2000" b="1" dirty="0" smtClean="0">
                <a:solidFill>
                  <a:srgbClr val="FF0000"/>
                </a:solidFill>
                <a:latin typeface="Aller"/>
                <a:ea typeface="Times New Roman" panose="02020603050405020304" pitchFamily="18" charset="0"/>
                <a:cs typeface="Times New Roman" panose="02020603050405020304" pitchFamily="18" charset="0"/>
              </a:rPr>
              <a:t>do, the </a:t>
            </a:r>
            <a:r>
              <a:rPr lang="en-GB" sz="2000" b="1" dirty="0">
                <a:solidFill>
                  <a:srgbClr val="FF0000"/>
                </a:solidFill>
                <a:latin typeface="Aller"/>
                <a:ea typeface="Times New Roman" panose="02020603050405020304" pitchFamily="18" charset="0"/>
                <a:cs typeface="Times New Roman" panose="02020603050405020304" pitchFamily="18" charset="0"/>
              </a:rPr>
              <a:t>Tax </a:t>
            </a:r>
            <a:r>
              <a:rPr lang="en-GB" sz="2000" b="1" dirty="0" smtClean="0">
                <a:solidFill>
                  <a:srgbClr val="FF0000"/>
                </a:solidFill>
                <a:latin typeface="Aller"/>
                <a:ea typeface="Times New Roman" panose="02020603050405020304" pitchFamily="18" charset="0"/>
                <a:cs typeface="Times New Roman" panose="02020603050405020304" pitchFamily="18" charset="0"/>
              </a:rPr>
              <a:t>Planning advantages, and which </a:t>
            </a:r>
            <a:r>
              <a:rPr lang="en-GB" sz="2000" b="1" dirty="0">
                <a:solidFill>
                  <a:srgbClr val="FF0000"/>
                </a:solidFill>
                <a:latin typeface="Aller"/>
                <a:ea typeface="Times New Roman" panose="02020603050405020304" pitchFamily="18" charset="0"/>
                <a:cs typeface="Times New Roman" panose="02020603050405020304" pitchFamily="18" charset="0"/>
              </a:rPr>
              <a:t>clients they may be appropriate </a:t>
            </a:r>
            <a:r>
              <a:rPr lang="en-GB" sz="2000" b="1" dirty="0" smtClean="0">
                <a:solidFill>
                  <a:srgbClr val="FF0000"/>
                </a:solidFill>
                <a:latin typeface="Aller"/>
                <a:ea typeface="Times New Roman" panose="02020603050405020304" pitchFamily="18" charset="0"/>
                <a:cs typeface="Times New Roman" panose="02020603050405020304" pitchFamily="18" charset="0"/>
              </a:rPr>
              <a:t>for.</a:t>
            </a:r>
            <a:endParaRPr lang="en-US" sz="2000" b="1" dirty="0">
              <a:solidFill>
                <a:srgbClr val="FF0000"/>
              </a:solidFill>
              <a:effectLst/>
              <a:latin typeface="Aller"/>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7325756"/>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Description: Interesti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26" y="1195344"/>
            <a:ext cx="7835373" cy="53378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escription: Interesting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279" y="288758"/>
            <a:ext cx="6585301" cy="100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60689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568952" cy="553998"/>
          </a:xfrm>
          <a:prstGeom prst="rect">
            <a:avLst/>
          </a:prstGeom>
        </p:spPr>
        <p:txBody>
          <a:bodyPr wrap="square" lIns="0" tIns="0" rIns="0" bIns="0">
            <a:spAutoFit/>
          </a:bodyPr>
          <a:lstStyle/>
          <a:p>
            <a:pPr algn="ctr"/>
            <a:r>
              <a:rPr lang="en-US" sz="2400" dirty="0" smtClean="0">
                <a:solidFill>
                  <a:srgbClr val="25004B"/>
                </a:solidFill>
                <a:latin typeface="Aller"/>
                <a:cs typeface="Aller"/>
              </a:rPr>
              <a:t> </a:t>
            </a:r>
            <a:r>
              <a:rPr lang="en-US" sz="3600" b="1" dirty="0" smtClean="0">
                <a:solidFill>
                  <a:schemeClr val="accent1"/>
                </a:solidFill>
                <a:latin typeface="Aller"/>
                <a:cs typeface="Aller"/>
              </a:rPr>
              <a:t>Residence Nil Rate Band (RNRB)</a:t>
            </a:r>
            <a:endParaRPr lang="en-US" dirty="0">
              <a:solidFill>
                <a:srgbClr val="25004B"/>
              </a:solidFill>
              <a:latin typeface="Aller"/>
              <a:cs typeface="Aller"/>
            </a:endParaRPr>
          </a:p>
        </p:txBody>
      </p:sp>
      <p:sp>
        <p:nvSpPr>
          <p:cNvPr id="3" name="Rectangle 2"/>
          <p:cNvSpPr/>
          <p:nvPr/>
        </p:nvSpPr>
        <p:spPr>
          <a:xfrm>
            <a:off x="395536" y="994077"/>
            <a:ext cx="8352928" cy="4955203"/>
          </a:xfrm>
          <a:prstGeom prst="rect">
            <a:avLst/>
          </a:prstGeom>
        </p:spPr>
        <p:txBody>
          <a:bodyPr wrap="square">
            <a:spAutoFit/>
          </a:bodyPr>
          <a:lstStyle/>
          <a:p>
            <a:pPr marL="457200" indent="-457200">
              <a:buFont typeface="Arial" panose="020B0604020202020204" pitchFamily="34" charset="0"/>
              <a:buChar char="•"/>
            </a:pPr>
            <a:r>
              <a:rPr lang="en-GB" sz="2400" dirty="0" smtClean="0">
                <a:solidFill>
                  <a:schemeClr val="accent1"/>
                </a:solidFill>
                <a:latin typeface="Aller"/>
                <a:cs typeface="Times New Roman" panose="02020603050405020304" pitchFamily="18" charset="0"/>
              </a:rPr>
              <a:t>Refers to: Finance (No.2) Bill 2015.</a:t>
            </a:r>
          </a:p>
          <a:p>
            <a:pPr marL="457200" indent="-457200">
              <a:buFont typeface="Arial" panose="020B0604020202020204" pitchFamily="34" charset="0"/>
              <a:buChar char="•"/>
            </a:pPr>
            <a:r>
              <a:rPr lang="en-GB" sz="2400" dirty="0" smtClean="0">
                <a:solidFill>
                  <a:schemeClr val="accent1"/>
                </a:solidFill>
                <a:latin typeface="Aller"/>
                <a:cs typeface="Times New Roman" panose="02020603050405020304" pitchFamily="18" charset="0"/>
              </a:rPr>
              <a:t>Extra residence nil </a:t>
            </a:r>
            <a:r>
              <a:rPr lang="en-GB" sz="2400" dirty="0">
                <a:solidFill>
                  <a:schemeClr val="accent1"/>
                </a:solidFill>
                <a:latin typeface="Aller"/>
                <a:cs typeface="Times New Roman" panose="02020603050405020304" pitchFamily="18" charset="0"/>
              </a:rPr>
              <a:t>r</a:t>
            </a:r>
            <a:r>
              <a:rPr lang="en-GB" sz="2400" dirty="0" smtClean="0">
                <a:solidFill>
                  <a:schemeClr val="accent1"/>
                </a:solidFill>
                <a:latin typeface="Aller"/>
                <a:cs typeface="Times New Roman" panose="02020603050405020304" pitchFamily="18" charset="0"/>
              </a:rPr>
              <a:t>ate amount introduced for deaths on or after </a:t>
            </a:r>
            <a:r>
              <a:rPr lang="en-GB" sz="2400" dirty="0" smtClean="0">
                <a:solidFill>
                  <a:srgbClr val="FF0000"/>
                </a:solidFill>
                <a:latin typeface="Aller"/>
                <a:cs typeface="Times New Roman" panose="02020603050405020304" pitchFamily="18" charset="0"/>
              </a:rPr>
              <a:t>6</a:t>
            </a:r>
            <a:r>
              <a:rPr lang="en-GB" sz="2400" baseline="30000" dirty="0" smtClean="0">
                <a:solidFill>
                  <a:srgbClr val="FF0000"/>
                </a:solidFill>
                <a:latin typeface="Aller"/>
                <a:cs typeface="Times New Roman" panose="02020603050405020304" pitchFamily="18" charset="0"/>
              </a:rPr>
              <a:t>th</a:t>
            </a:r>
            <a:r>
              <a:rPr lang="en-GB" sz="2400" dirty="0" smtClean="0">
                <a:solidFill>
                  <a:srgbClr val="FF0000"/>
                </a:solidFill>
                <a:latin typeface="Aller"/>
                <a:cs typeface="Times New Roman" panose="02020603050405020304" pitchFamily="18" charset="0"/>
              </a:rPr>
              <a:t> April 2017</a:t>
            </a:r>
            <a:r>
              <a:rPr lang="en-GB" sz="2400" dirty="0" smtClean="0">
                <a:solidFill>
                  <a:schemeClr val="accent1"/>
                </a:solidFill>
                <a:latin typeface="Aller"/>
                <a:cs typeface="Times New Roman" panose="02020603050405020304" pitchFamily="18" charset="0"/>
              </a:rPr>
              <a:t>.</a:t>
            </a:r>
          </a:p>
          <a:p>
            <a:pPr marL="457200" indent="-457200">
              <a:buFont typeface="Arial" panose="020B0604020202020204" pitchFamily="34" charset="0"/>
              <a:buChar char="•"/>
            </a:pPr>
            <a:r>
              <a:rPr lang="en-GB" sz="2400" dirty="0" smtClean="0">
                <a:solidFill>
                  <a:schemeClr val="accent1"/>
                </a:solidFill>
                <a:latin typeface="Aller"/>
                <a:cs typeface="Times New Roman" panose="02020603050405020304" pitchFamily="18" charset="0"/>
              </a:rPr>
              <a:t>Phased in over 4 years.</a:t>
            </a:r>
          </a:p>
          <a:p>
            <a:pPr marL="457200" indent="-457200">
              <a:buFont typeface="Arial" panose="020B0604020202020204" pitchFamily="34" charset="0"/>
              <a:buChar char="•"/>
            </a:pPr>
            <a:r>
              <a:rPr lang="en-GB" sz="2400" dirty="0" smtClean="0">
                <a:solidFill>
                  <a:schemeClr val="accent1"/>
                </a:solidFill>
                <a:latin typeface="Aller"/>
                <a:cs typeface="Times New Roman" panose="02020603050405020304" pitchFamily="18" charset="0"/>
              </a:rPr>
              <a:t>2017-2018. </a:t>
            </a:r>
            <a:r>
              <a:rPr lang="en-GB" sz="2400" dirty="0" smtClean="0">
                <a:solidFill>
                  <a:srgbClr val="FF0000"/>
                </a:solidFill>
                <a:latin typeface="Aller"/>
                <a:cs typeface="Times New Roman" panose="02020603050405020304" pitchFamily="18" charset="0"/>
              </a:rPr>
              <a:t>£100,000</a:t>
            </a:r>
            <a:r>
              <a:rPr lang="en-GB" sz="2400" dirty="0" smtClean="0">
                <a:solidFill>
                  <a:schemeClr val="accent1"/>
                </a:solidFill>
                <a:latin typeface="Aller"/>
                <a:cs typeface="Times New Roman" panose="02020603050405020304" pitchFamily="18" charset="0"/>
              </a:rPr>
              <a:t>.</a:t>
            </a:r>
          </a:p>
          <a:p>
            <a:pPr marL="457200" indent="-457200">
              <a:buFont typeface="Arial" panose="020B0604020202020204" pitchFamily="34" charset="0"/>
              <a:buChar char="•"/>
            </a:pPr>
            <a:r>
              <a:rPr lang="en-GB" sz="2400" dirty="0" smtClean="0">
                <a:solidFill>
                  <a:schemeClr val="accent1"/>
                </a:solidFill>
                <a:latin typeface="Aller"/>
                <a:cs typeface="Times New Roman" panose="02020603050405020304" pitchFamily="18" charset="0"/>
              </a:rPr>
              <a:t>2018-2019. </a:t>
            </a:r>
            <a:r>
              <a:rPr lang="en-GB" sz="2400" dirty="0" smtClean="0">
                <a:solidFill>
                  <a:srgbClr val="FF0000"/>
                </a:solidFill>
                <a:latin typeface="Aller"/>
                <a:cs typeface="Times New Roman" panose="02020603050405020304" pitchFamily="18" charset="0"/>
              </a:rPr>
              <a:t>£125,000</a:t>
            </a:r>
            <a:r>
              <a:rPr lang="en-GB" sz="2400" dirty="0" smtClean="0">
                <a:solidFill>
                  <a:schemeClr val="accent1"/>
                </a:solidFill>
                <a:latin typeface="Aller"/>
                <a:cs typeface="Times New Roman" panose="02020603050405020304" pitchFamily="18" charset="0"/>
              </a:rPr>
              <a:t>.</a:t>
            </a:r>
          </a:p>
          <a:p>
            <a:pPr marL="457200" indent="-457200">
              <a:buFont typeface="Arial" panose="020B0604020202020204" pitchFamily="34" charset="0"/>
              <a:buChar char="•"/>
            </a:pPr>
            <a:r>
              <a:rPr lang="en-GB" sz="2400" dirty="0" smtClean="0">
                <a:solidFill>
                  <a:schemeClr val="accent1"/>
                </a:solidFill>
                <a:latin typeface="Aller"/>
                <a:cs typeface="Times New Roman" panose="02020603050405020304" pitchFamily="18" charset="0"/>
              </a:rPr>
              <a:t>2019-2020. </a:t>
            </a:r>
            <a:r>
              <a:rPr lang="en-GB" sz="2400" dirty="0" smtClean="0">
                <a:solidFill>
                  <a:srgbClr val="FF0000"/>
                </a:solidFill>
                <a:latin typeface="Aller"/>
                <a:cs typeface="Times New Roman" panose="02020603050405020304" pitchFamily="18" charset="0"/>
              </a:rPr>
              <a:t>£150,000</a:t>
            </a:r>
            <a:r>
              <a:rPr lang="en-GB" sz="2400" dirty="0" smtClean="0">
                <a:solidFill>
                  <a:schemeClr val="accent1"/>
                </a:solidFill>
                <a:latin typeface="Aller"/>
                <a:cs typeface="Times New Roman" panose="02020603050405020304" pitchFamily="18" charset="0"/>
              </a:rPr>
              <a:t>.</a:t>
            </a:r>
          </a:p>
          <a:p>
            <a:pPr marL="457200" indent="-457200">
              <a:buFont typeface="Arial" panose="020B0604020202020204" pitchFamily="34" charset="0"/>
              <a:buChar char="•"/>
            </a:pPr>
            <a:r>
              <a:rPr lang="en-GB" sz="2400" dirty="0" smtClean="0">
                <a:solidFill>
                  <a:schemeClr val="accent1"/>
                </a:solidFill>
                <a:latin typeface="Aller"/>
                <a:cs typeface="Times New Roman" panose="02020603050405020304" pitchFamily="18" charset="0"/>
              </a:rPr>
              <a:t>2020-2021. </a:t>
            </a:r>
            <a:r>
              <a:rPr lang="en-GB" sz="2400" dirty="0" smtClean="0">
                <a:solidFill>
                  <a:srgbClr val="FF0000"/>
                </a:solidFill>
                <a:latin typeface="Aller"/>
                <a:cs typeface="Times New Roman" panose="02020603050405020304" pitchFamily="18" charset="0"/>
              </a:rPr>
              <a:t>£175,000</a:t>
            </a:r>
            <a:r>
              <a:rPr lang="en-GB" sz="2400" dirty="0" smtClean="0">
                <a:solidFill>
                  <a:schemeClr val="accent1"/>
                </a:solidFill>
                <a:latin typeface="Aller"/>
                <a:cs typeface="Times New Roman" panose="02020603050405020304" pitchFamily="18" charset="0"/>
              </a:rPr>
              <a:t>.</a:t>
            </a:r>
          </a:p>
          <a:p>
            <a:pPr marL="457200" indent="-457200">
              <a:buFont typeface="Arial" panose="020B0604020202020204" pitchFamily="34" charset="0"/>
              <a:buChar char="•"/>
            </a:pPr>
            <a:r>
              <a:rPr lang="en-GB" sz="2400" dirty="0" smtClean="0">
                <a:solidFill>
                  <a:schemeClr val="accent1"/>
                </a:solidFill>
                <a:latin typeface="Aller"/>
                <a:cs typeface="Times New Roman" panose="02020603050405020304" pitchFamily="18" charset="0"/>
              </a:rPr>
              <a:t>2021 onwards. Indexed in line with Consumer Price Index. (CPI).</a:t>
            </a:r>
          </a:p>
          <a:p>
            <a:pPr marL="457200" indent="-457200">
              <a:buFont typeface="Arial" panose="020B0604020202020204" pitchFamily="34" charset="0"/>
              <a:buChar char="•"/>
            </a:pPr>
            <a:r>
              <a:rPr lang="en-GB" sz="2400" dirty="0" smtClean="0">
                <a:solidFill>
                  <a:schemeClr val="accent1"/>
                </a:solidFill>
                <a:latin typeface="Aller"/>
                <a:cs typeface="Times New Roman" panose="02020603050405020304" pitchFamily="18" charset="0"/>
              </a:rPr>
              <a:t>Nil Rate Band (£325,000) remains frozen until </a:t>
            </a:r>
            <a:r>
              <a:rPr lang="en-GB" sz="2400" dirty="0" smtClean="0">
                <a:solidFill>
                  <a:srgbClr val="FF0000"/>
                </a:solidFill>
                <a:latin typeface="Aller"/>
                <a:cs typeface="Times New Roman" panose="02020603050405020304" pitchFamily="18" charset="0"/>
              </a:rPr>
              <a:t>April 2021.</a:t>
            </a:r>
          </a:p>
          <a:p>
            <a:pPr marL="457200" indent="-457200">
              <a:buFont typeface="Arial" panose="020B0604020202020204" pitchFamily="34" charset="0"/>
              <a:buChar char="•"/>
            </a:pPr>
            <a:endParaRPr lang="en-GB" sz="2800" dirty="0">
              <a:solidFill>
                <a:schemeClr val="accent1"/>
              </a:solidFill>
              <a:latin typeface="Aller"/>
              <a:cs typeface="Times New Roman" panose="02020603050405020304" pitchFamily="18" charset="0"/>
            </a:endParaRPr>
          </a:p>
        </p:txBody>
      </p:sp>
      <p:sp>
        <p:nvSpPr>
          <p:cNvPr id="4" name="Rectangle 3"/>
          <p:cNvSpPr/>
          <p:nvPr/>
        </p:nvSpPr>
        <p:spPr>
          <a:xfrm>
            <a:off x="467544" y="5538718"/>
            <a:ext cx="8352928" cy="338554"/>
          </a:xfrm>
          <a:prstGeom prst="rect">
            <a:avLst/>
          </a:prstGeom>
        </p:spPr>
        <p:txBody>
          <a:bodyPr wrap="square">
            <a:spAutoFit/>
          </a:bodyPr>
          <a:lstStyle/>
          <a:p>
            <a:r>
              <a:rPr lang="en-GB" sz="1600" dirty="0" smtClean="0">
                <a:solidFill>
                  <a:schemeClr val="accent1"/>
                </a:solidFill>
                <a:latin typeface="Aller"/>
                <a:cs typeface="Times New Roman" panose="02020603050405020304" pitchFamily="18" charset="0"/>
              </a:rPr>
              <a:t>Source: September 2015 HMRC Trusts &amp; Estates Newsletter.</a:t>
            </a:r>
            <a:endParaRPr lang="en-GB" sz="1600" dirty="0">
              <a:solidFill>
                <a:schemeClr val="accent1"/>
              </a:solidFill>
              <a:latin typeface="Aller"/>
              <a:cs typeface="Times New Roman" panose="02020603050405020304" pitchFamily="18" charset="0"/>
            </a:endParaRPr>
          </a:p>
        </p:txBody>
      </p:sp>
    </p:spTree>
    <p:extLst>
      <p:ext uri="{BB962C8B-B14F-4D97-AF65-F5344CB8AC3E}">
        <p14:creationId xmlns:p14="http://schemas.microsoft.com/office/powerpoint/2010/main" val="19690992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708" y="140075"/>
            <a:ext cx="8839200" cy="984885"/>
          </a:xfrm>
          <a:prstGeom prst="rect">
            <a:avLst/>
          </a:prstGeom>
          <a:noFill/>
        </p:spPr>
        <p:txBody>
          <a:bodyPr wrap="square" lIns="0" tIns="0" rIns="0" bIns="0" rtlCol="0">
            <a:spAutoFit/>
          </a:bodyPr>
          <a:lstStyle/>
          <a:p>
            <a:pPr algn="ctr" defTabSz="385763"/>
            <a:r>
              <a:rPr lang="en-GB" sz="3600" b="1" dirty="0">
                <a:solidFill>
                  <a:srgbClr val="25004B"/>
                </a:solidFill>
                <a:latin typeface="Aller"/>
                <a:cs typeface="Aller"/>
              </a:rPr>
              <a:t>NEW TRAINING OPPORTUNITIES</a:t>
            </a:r>
          </a:p>
          <a:p>
            <a:pPr algn="ctr" defTabSz="385763"/>
            <a:r>
              <a:rPr lang="en-GB" sz="2800" b="1" dirty="0" smtClean="0">
                <a:solidFill>
                  <a:srgbClr val="FF0000"/>
                </a:solidFill>
                <a:latin typeface="Aller"/>
              </a:rPr>
              <a:t>‘Estate </a:t>
            </a:r>
            <a:r>
              <a:rPr lang="en-GB" sz="2800" b="1" dirty="0">
                <a:solidFill>
                  <a:srgbClr val="FF0000"/>
                </a:solidFill>
                <a:latin typeface="Aller"/>
              </a:rPr>
              <a:t>Planning Foundation </a:t>
            </a:r>
            <a:r>
              <a:rPr lang="en-GB" sz="2800" b="1" dirty="0" smtClean="0">
                <a:solidFill>
                  <a:srgbClr val="FF0000"/>
                </a:solidFill>
                <a:latin typeface="Aller"/>
              </a:rPr>
              <a:t>Course’.</a:t>
            </a:r>
            <a:endParaRPr lang="en-GB" sz="2800" b="1" dirty="0">
              <a:solidFill>
                <a:srgbClr val="FF0000"/>
              </a:solidFill>
              <a:latin typeface="Aller"/>
              <a:cs typeface="Aller"/>
            </a:endParaRPr>
          </a:p>
        </p:txBody>
      </p:sp>
      <p:pic>
        <p:nvPicPr>
          <p:cNvPr id="1026" name="Picture 6" descr="image006"/>
          <p:cNvPicPr>
            <a:picLocks noChangeAspect="1" noChangeArrowheads="1"/>
          </p:cNvPicPr>
          <p:nvPr/>
        </p:nvPicPr>
        <p:blipFill rotWithShape="1">
          <a:blip r:embed="rId3">
            <a:extLst>
              <a:ext uri="{28A0092B-C50C-407E-A947-70E740481C1C}">
                <a14:useLocalDpi xmlns:a14="http://schemas.microsoft.com/office/drawing/2010/main" val="0"/>
              </a:ext>
            </a:extLst>
          </a:blip>
          <a:srcRect l="11070" t="12579" r="12985" b="31762"/>
          <a:stretch/>
        </p:blipFill>
        <p:spPr bwMode="auto">
          <a:xfrm>
            <a:off x="123568" y="2131773"/>
            <a:ext cx="2817341" cy="247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6265" y="4868668"/>
            <a:ext cx="8946292" cy="1323439"/>
          </a:xfrm>
          <a:prstGeom prst="rect">
            <a:avLst/>
          </a:prstGeom>
          <a:noFill/>
        </p:spPr>
        <p:txBody>
          <a:bodyPr wrap="square" rtlCol="0">
            <a:spAutoFit/>
          </a:bodyPr>
          <a:lstStyle/>
          <a:p>
            <a:r>
              <a:rPr lang="en-US" sz="2000" b="1" dirty="0">
                <a:solidFill>
                  <a:srgbClr val="FF0000"/>
                </a:solidFill>
                <a:latin typeface="Aller"/>
              </a:rPr>
              <a:t>Part </a:t>
            </a:r>
            <a:r>
              <a:rPr lang="en-US" sz="2000" b="1" dirty="0" smtClean="0">
                <a:solidFill>
                  <a:srgbClr val="FF0000"/>
                </a:solidFill>
                <a:latin typeface="Aller"/>
              </a:rPr>
              <a:t>1. 2 day </a:t>
            </a:r>
            <a:r>
              <a:rPr lang="en-US" sz="2000" b="1" dirty="0">
                <a:solidFill>
                  <a:srgbClr val="FF0000"/>
                </a:solidFill>
                <a:latin typeface="Aller"/>
              </a:rPr>
              <a:t>course – </a:t>
            </a:r>
            <a:r>
              <a:rPr lang="en-US" sz="2000" b="1" dirty="0" smtClean="0">
                <a:solidFill>
                  <a:srgbClr val="FF0000"/>
                </a:solidFill>
                <a:latin typeface="Aller"/>
              </a:rPr>
              <a:t>Tuesday 9th </a:t>
            </a:r>
            <a:r>
              <a:rPr lang="en-US" sz="2000" b="1" dirty="0">
                <a:solidFill>
                  <a:srgbClr val="FF0000"/>
                </a:solidFill>
                <a:latin typeface="Aller"/>
              </a:rPr>
              <a:t>and </a:t>
            </a:r>
            <a:r>
              <a:rPr lang="en-US" sz="2000" b="1" dirty="0" smtClean="0">
                <a:solidFill>
                  <a:srgbClr val="FF0000"/>
                </a:solidFill>
                <a:latin typeface="Aller"/>
              </a:rPr>
              <a:t>Wednesday 10</a:t>
            </a:r>
            <a:r>
              <a:rPr lang="en-US" sz="2000" b="1" baseline="30000" dirty="0" smtClean="0">
                <a:solidFill>
                  <a:srgbClr val="FF0000"/>
                </a:solidFill>
                <a:latin typeface="Aller"/>
              </a:rPr>
              <a:t>th</a:t>
            </a:r>
            <a:r>
              <a:rPr lang="en-US" sz="2000" b="1" dirty="0" smtClean="0">
                <a:solidFill>
                  <a:srgbClr val="FF0000"/>
                </a:solidFill>
                <a:latin typeface="Aller"/>
              </a:rPr>
              <a:t> May 2017.</a:t>
            </a:r>
            <a:endParaRPr lang="en-US" sz="2000" b="1" dirty="0">
              <a:solidFill>
                <a:srgbClr val="FF0000"/>
              </a:solidFill>
              <a:latin typeface="Aller"/>
            </a:endParaRPr>
          </a:p>
          <a:p>
            <a:r>
              <a:rPr lang="en-US" sz="2000" b="1" dirty="0">
                <a:solidFill>
                  <a:srgbClr val="FF0000"/>
                </a:solidFill>
                <a:latin typeface="Aller"/>
              </a:rPr>
              <a:t>Part </a:t>
            </a:r>
            <a:r>
              <a:rPr lang="en-US" sz="2000" b="1" dirty="0" smtClean="0">
                <a:solidFill>
                  <a:srgbClr val="FF0000"/>
                </a:solidFill>
                <a:latin typeface="Aller"/>
              </a:rPr>
              <a:t>2. 1 </a:t>
            </a:r>
            <a:r>
              <a:rPr lang="en-US" sz="2000" b="1" dirty="0">
                <a:solidFill>
                  <a:srgbClr val="FF0000"/>
                </a:solidFill>
                <a:latin typeface="Aller"/>
              </a:rPr>
              <a:t>day course – </a:t>
            </a:r>
            <a:r>
              <a:rPr lang="en-US" sz="2000" b="1" dirty="0" smtClean="0">
                <a:solidFill>
                  <a:srgbClr val="FF0000"/>
                </a:solidFill>
                <a:latin typeface="Aller"/>
              </a:rPr>
              <a:t>Tuesday 23</a:t>
            </a:r>
            <a:r>
              <a:rPr lang="en-US" sz="2000" b="1" baseline="30000" dirty="0" smtClean="0">
                <a:solidFill>
                  <a:srgbClr val="FF0000"/>
                </a:solidFill>
                <a:latin typeface="Aller"/>
              </a:rPr>
              <a:t>rd</a:t>
            </a:r>
            <a:r>
              <a:rPr lang="en-US" sz="2000" b="1" dirty="0" smtClean="0">
                <a:solidFill>
                  <a:srgbClr val="FF0000"/>
                </a:solidFill>
                <a:latin typeface="Aller"/>
              </a:rPr>
              <a:t> May 2017– </a:t>
            </a:r>
            <a:r>
              <a:rPr lang="en-GB" sz="2000" b="1" dirty="0">
                <a:solidFill>
                  <a:srgbClr val="FF0000"/>
                </a:solidFill>
                <a:latin typeface="Aller"/>
              </a:rPr>
              <a:t>EXTREMELY WELL RECEIVED</a:t>
            </a:r>
            <a:r>
              <a:rPr lang="en-GB" sz="2000" b="1" dirty="0" smtClean="0">
                <a:solidFill>
                  <a:srgbClr val="FF0000"/>
                </a:solidFill>
                <a:latin typeface="Aller"/>
              </a:rPr>
              <a:t>, INCREDIBLY POPULAR. </a:t>
            </a:r>
            <a:r>
              <a:rPr lang="en-GB" sz="2000" b="1" dirty="0">
                <a:solidFill>
                  <a:srgbClr val="FF0000"/>
                </a:solidFill>
                <a:latin typeface="Aller"/>
              </a:rPr>
              <a:t>BOOK EARLY TO SECURE YOUR </a:t>
            </a:r>
            <a:r>
              <a:rPr lang="en-GB" sz="2000" b="1" dirty="0" smtClean="0">
                <a:solidFill>
                  <a:srgbClr val="FF0000"/>
                </a:solidFill>
                <a:latin typeface="Aller"/>
              </a:rPr>
              <a:t>PLACE.</a:t>
            </a:r>
            <a:endParaRPr lang="en-US" sz="2000" b="1" dirty="0">
              <a:solidFill>
                <a:srgbClr val="FF0000"/>
              </a:solidFill>
              <a:latin typeface="Aller"/>
            </a:endParaRPr>
          </a:p>
        </p:txBody>
      </p:sp>
      <p:sp>
        <p:nvSpPr>
          <p:cNvPr id="5" name="Rectangle 4"/>
          <p:cNvSpPr/>
          <p:nvPr/>
        </p:nvSpPr>
        <p:spPr>
          <a:xfrm>
            <a:off x="2940910" y="1516633"/>
            <a:ext cx="6095998" cy="3293209"/>
          </a:xfrm>
          <a:prstGeom prst="rect">
            <a:avLst/>
          </a:prstGeom>
        </p:spPr>
        <p:txBody>
          <a:bodyPr wrap="square">
            <a:spAutoFit/>
          </a:bodyPr>
          <a:lstStyle/>
          <a:p>
            <a:pPr algn="just"/>
            <a:r>
              <a:rPr lang="en-US" sz="1600" dirty="0">
                <a:solidFill>
                  <a:srgbClr val="002060"/>
                </a:solidFill>
                <a:latin typeface="Aller"/>
              </a:rPr>
              <a:t>The </a:t>
            </a:r>
            <a:r>
              <a:rPr lang="en-US" sz="1600" dirty="0">
                <a:solidFill>
                  <a:srgbClr val="FF0000"/>
                </a:solidFill>
                <a:latin typeface="Aller"/>
              </a:rPr>
              <a:t>Countrywide Estate Planning Course </a:t>
            </a:r>
            <a:r>
              <a:rPr lang="en-US" sz="1600" dirty="0">
                <a:solidFill>
                  <a:srgbClr val="002060"/>
                </a:solidFill>
                <a:latin typeface="Aller"/>
              </a:rPr>
              <a:t>is a two part course which provides comprehensive training on Wills, Trust, Asset Protection Strategies, Lasting Powers of Attorney, Conveyancing and Trusts of Land to reduce CGT, etc</a:t>
            </a:r>
            <a:r>
              <a:rPr lang="en-US" sz="1600" dirty="0" smtClean="0">
                <a:solidFill>
                  <a:srgbClr val="002060"/>
                </a:solidFill>
                <a:latin typeface="Aller"/>
              </a:rPr>
              <a:t>.</a:t>
            </a:r>
          </a:p>
          <a:p>
            <a:pPr algn="just"/>
            <a:endParaRPr lang="en-US" sz="1600" dirty="0">
              <a:solidFill>
                <a:srgbClr val="002060"/>
              </a:solidFill>
              <a:latin typeface="Aller"/>
            </a:endParaRPr>
          </a:p>
          <a:p>
            <a:pPr algn="just"/>
            <a:r>
              <a:rPr lang="en-US" sz="1600" dirty="0">
                <a:solidFill>
                  <a:srgbClr val="002060"/>
                </a:solidFill>
                <a:latin typeface="Aller"/>
              </a:rPr>
              <a:t>Our challenging </a:t>
            </a:r>
            <a:r>
              <a:rPr lang="en-US" sz="1600" dirty="0">
                <a:solidFill>
                  <a:srgbClr val="FF0000"/>
                </a:solidFill>
                <a:latin typeface="Aller"/>
              </a:rPr>
              <a:t>two part program </a:t>
            </a:r>
            <a:r>
              <a:rPr lang="en-US" sz="1600" dirty="0">
                <a:solidFill>
                  <a:srgbClr val="002060"/>
                </a:solidFill>
                <a:latin typeface="Aller"/>
              </a:rPr>
              <a:t>has been developed to provide you with continuous training. Enhancing your knowledge as your business grows.</a:t>
            </a:r>
          </a:p>
          <a:p>
            <a:pPr algn="just"/>
            <a:endParaRPr lang="en-US" sz="1600" dirty="0" smtClean="0">
              <a:solidFill>
                <a:srgbClr val="002060"/>
              </a:solidFill>
              <a:latin typeface="Aller"/>
            </a:endParaRPr>
          </a:p>
          <a:p>
            <a:pPr algn="just"/>
            <a:r>
              <a:rPr lang="en-US" sz="1600" dirty="0" smtClean="0">
                <a:solidFill>
                  <a:srgbClr val="002060"/>
                </a:solidFill>
                <a:latin typeface="Aller"/>
              </a:rPr>
              <a:t>This </a:t>
            </a:r>
            <a:r>
              <a:rPr lang="en-US" sz="1600" dirty="0">
                <a:solidFill>
                  <a:srgbClr val="002060"/>
                </a:solidFill>
                <a:latin typeface="Aller"/>
              </a:rPr>
              <a:t>essential foundation training will help you get started, whatever your previous experience. Whether you’re an existing Will Writer, or new to the business, the Countrywide Estate Planning Course is right for you.</a:t>
            </a:r>
          </a:p>
        </p:txBody>
      </p:sp>
    </p:spTree>
    <p:extLst>
      <p:ext uri="{BB962C8B-B14F-4D97-AF65-F5344CB8AC3E}">
        <p14:creationId xmlns:p14="http://schemas.microsoft.com/office/powerpoint/2010/main" val="1612780552"/>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708" y="140075"/>
            <a:ext cx="8839200" cy="1046440"/>
          </a:xfrm>
          <a:prstGeom prst="rect">
            <a:avLst/>
          </a:prstGeom>
          <a:noFill/>
        </p:spPr>
        <p:txBody>
          <a:bodyPr wrap="square" lIns="0" tIns="0" rIns="0" bIns="0" rtlCol="0">
            <a:spAutoFit/>
          </a:bodyPr>
          <a:lstStyle/>
          <a:p>
            <a:pPr algn="ctr" defTabSz="385763"/>
            <a:r>
              <a:rPr lang="en-GB" sz="3600" b="1" dirty="0">
                <a:solidFill>
                  <a:srgbClr val="25004B"/>
                </a:solidFill>
                <a:latin typeface="Aller"/>
                <a:cs typeface="Aller"/>
              </a:rPr>
              <a:t>NEW TRAINING OPPORTUNITIES</a:t>
            </a:r>
          </a:p>
          <a:p>
            <a:pPr algn="ctr" defTabSz="385763"/>
            <a:endParaRPr lang="en-GB" sz="800" b="1" dirty="0">
              <a:solidFill>
                <a:srgbClr val="25004B"/>
              </a:solidFill>
              <a:latin typeface="Aller"/>
              <a:cs typeface="Aller"/>
            </a:endParaRPr>
          </a:p>
          <a:p>
            <a:pPr algn="ctr" defTabSz="385763"/>
            <a:r>
              <a:rPr lang="en-GB" sz="2400" b="1" dirty="0" smtClean="0">
                <a:solidFill>
                  <a:srgbClr val="FF0000"/>
                </a:solidFill>
                <a:latin typeface="Aller"/>
              </a:rPr>
              <a:t>‘The </a:t>
            </a:r>
            <a:r>
              <a:rPr lang="en-GB" sz="2400" b="1" dirty="0">
                <a:solidFill>
                  <a:srgbClr val="FF0000"/>
                </a:solidFill>
                <a:latin typeface="Aller"/>
              </a:rPr>
              <a:t>Definitive Guide to Trusts and the Taxation of </a:t>
            </a:r>
            <a:r>
              <a:rPr lang="en-GB" sz="2400" b="1" dirty="0" smtClean="0">
                <a:solidFill>
                  <a:srgbClr val="FF0000"/>
                </a:solidFill>
                <a:latin typeface="Aller"/>
              </a:rPr>
              <a:t>Trusts’. </a:t>
            </a:r>
            <a:r>
              <a:rPr lang="en-GB" sz="2400" b="1" dirty="0">
                <a:solidFill>
                  <a:srgbClr val="FF0000"/>
                </a:solidFill>
                <a:latin typeface="Aller"/>
              </a:rPr>
              <a:t> </a:t>
            </a:r>
            <a:endParaRPr lang="en-GB" sz="2400" b="1" dirty="0">
              <a:solidFill>
                <a:srgbClr val="FF0000"/>
              </a:solidFill>
              <a:latin typeface="Aller"/>
              <a:cs typeface="Aller"/>
            </a:endParaRPr>
          </a:p>
        </p:txBody>
      </p:sp>
      <p:pic>
        <p:nvPicPr>
          <p:cNvPr id="1026" name="Picture 6" descr="image006"/>
          <p:cNvPicPr>
            <a:picLocks noChangeAspect="1" noChangeArrowheads="1"/>
          </p:cNvPicPr>
          <p:nvPr/>
        </p:nvPicPr>
        <p:blipFill rotWithShape="1">
          <a:blip r:embed="rId3">
            <a:extLst>
              <a:ext uri="{28A0092B-C50C-407E-A947-70E740481C1C}">
                <a14:useLocalDpi xmlns:a14="http://schemas.microsoft.com/office/drawing/2010/main" val="0"/>
              </a:ext>
            </a:extLst>
          </a:blip>
          <a:srcRect l="11070" t="12579" r="12985" b="31762"/>
          <a:stretch/>
        </p:blipFill>
        <p:spPr bwMode="auto">
          <a:xfrm>
            <a:off x="123568" y="2360373"/>
            <a:ext cx="2817341" cy="247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05899" y="4944267"/>
            <a:ext cx="7622818" cy="954107"/>
          </a:xfrm>
          <a:prstGeom prst="rect">
            <a:avLst/>
          </a:prstGeom>
          <a:noFill/>
        </p:spPr>
        <p:txBody>
          <a:bodyPr wrap="square" rtlCol="0">
            <a:spAutoFit/>
          </a:bodyPr>
          <a:lstStyle/>
          <a:p>
            <a:pPr algn="ctr"/>
            <a:r>
              <a:rPr lang="en-US" sz="2800" b="1" dirty="0" smtClean="0">
                <a:solidFill>
                  <a:srgbClr val="FF0000"/>
                </a:solidFill>
                <a:latin typeface="Aller"/>
              </a:rPr>
              <a:t>Tuesday 23</a:t>
            </a:r>
            <a:r>
              <a:rPr lang="en-US" sz="2800" b="1" baseline="30000" dirty="0" smtClean="0">
                <a:solidFill>
                  <a:srgbClr val="FF0000"/>
                </a:solidFill>
                <a:latin typeface="Aller"/>
              </a:rPr>
              <a:t>rd</a:t>
            </a:r>
            <a:r>
              <a:rPr lang="en-US" sz="2800" b="1" dirty="0" smtClean="0">
                <a:solidFill>
                  <a:srgbClr val="FF0000"/>
                </a:solidFill>
                <a:latin typeface="Aller"/>
              </a:rPr>
              <a:t> May 2017– </a:t>
            </a:r>
            <a:r>
              <a:rPr lang="en-US" sz="2800" b="1" dirty="0">
                <a:solidFill>
                  <a:srgbClr val="FF0000"/>
                </a:solidFill>
                <a:latin typeface="Aller"/>
              </a:rPr>
              <a:t>Limited spaces available</a:t>
            </a:r>
            <a:r>
              <a:rPr lang="en-US" sz="2800" b="1" dirty="0" smtClean="0">
                <a:solidFill>
                  <a:srgbClr val="FF0000"/>
                </a:solidFill>
                <a:latin typeface="Aller"/>
              </a:rPr>
              <a:t>. </a:t>
            </a:r>
            <a:r>
              <a:rPr lang="en-GB" sz="2800" b="1" dirty="0">
                <a:solidFill>
                  <a:srgbClr val="FF0000"/>
                </a:solidFill>
                <a:latin typeface="Aller"/>
              </a:rPr>
              <a:t>INCREDIBLY </a:t>
            </a:r>
            <a:r>
              <a:rPr lang="en-GB" sz="2800" b="1" dirty="0" smtClean="0">
                <a:solidFill>
                  <a:srgbClr val="FF0000"/>
                </a:solidFill>
                <a:latin typeface="Aller"/>
              </a:rPr>
              <a:t>POPULAR!</a:t>
            </a:r>
            <a:endParaRPr lang="en-GB" sz="2800" b="1" dirty="0">
              <a:solidFill>
                <a:srgbClr val="FF0000"/>
              </a:solidFill>
              <a:latin typeface="Aller"/>
            </a:endParaRPr>
          </a:p>
        </p:txBody>
      </p:sp>
      <p:sp>
        <p:nvSpPr>
          <p:cNvPr id="5" name="Rectangle 4"/>
          <p:cNvSpPr/>
          <p:nvPr/>
        </p:nvSpPr>
        <p:spPr>
          <a:xfrm>
            <a:off x="2940910" y="1656956"/>
            <a:ext cx="6095998" cy="2862322"/>
          </a:xfrm>
          <a:prstGeom prst="rect">
            <a:avLst/>
          </a:prstGeom>
        </p:spPr>
        <p:txBody>
          <a:bodyPr wrap="square">
            <a:spAutoFit/>
          </a:bodyPr>
          <a:lstStyle/>
          <a:p>
            <a:pPr algn="just"/>
            <a:r>
              <a:rPr lang="en-GB" dirty="0">
                <a:solidFill>
                  <a:schemeClr val="accent1">
                    <a:lumMod val="90000"/>
                    <a:lumOff val="10000"/>
                  </a:schemeClr>
                </a:solidFill>
                <a:latin typeface="Aller"/>
              </a:rPr>
              <a:t>This course is a perfect refresher for existing Estate Planners or for those advisors  looking to increase their understanding Trusts. </a:t>
            </a:r>
          </a:p>
          <a:p>
            <a:pPr algn="just"/>
            <a:r>
              <a:rPr lang="en-GB" dirty="0">
                <a:solidFill>
                  <a:schemeClr val="accent1">
                    <a:lumMod val="90000"/>
                    <a:lumOff val="10000"/>
                  </a:schemeClr>
                </a:solidFill>
                <a:latin typeface="Aller"/>
              </a:rPr>
              <a:t> </a:t>
            </a:r>
          </a:p>
          <a:p>
            <a:pPr algn="just"/>
            <a:r>
              <a:rPr lang="en-GB" dirty="0">
                <a:solidFill>
                  <a:schemeClr val="accent1">
                    <a:lumMod val="90000"/>
                    <a:lumOff val="10000"/>
                  </a:schemeClr>
                </a:solidFill>
                <a:latin typeface="Aller"/>
              </a:rPr>
              <a:t>This one day course looks in detail at the different types of Trust and the most appropriate Trust tailored to your client’s needs</a:t>
            </a:r>
          </a:p>
          <a:p>
            <a:pPr algn="just"/>
            <a:endParaRPr lang="en-GB" b="1" dirty="0">
              <a:solidFill>
                <a:schemeClr val="accent1">
                  <a:lumMod val="90000"/>
                  <a:lumOff val="10000"/>
                </a:schemeClr>
              </a:solidFill>
              <a:latin typeface="Aller"/>
            </a:endParaRPr>
          </a:p>
          <a:p>
            <a:pPr algn="just"/>
            <a:r>
              <a:rPr lang="en-GB" b="1" dirty="0">
                <a:solidFill>
                  <a:schemeClr val="accent1">
                    <a:lumMod val="90000"/>
                    <a:lumOff val="10000"/>
                  </a:schemeClr>
                </a:solidFill>
                <a:latin typeface="Aller"/>
              </a:rPr>
              <a:t>Please note places are limited and we recommend you book early to secure your place.</a:t>
            </a:r>
          </a:p>
        </p:txBody>
      </p:sp>
    </p:spTree>
    <p:extLst>
      <p:ext uri="{BB962C8B-B14F-4D97-AF65-F5344CB8AC3E}">
        <p14:creationId xmlns:p14="http://schemas.microsoft.com/office/powerpoint/2010/main" val="8019666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1726"/>
            <a:ext cx="9144000" cy="1200329"/>
          </a:xfrm>
          <a:prstGeom prst="rect">
            <a:avLst/>
          </a:prstGeom>
          <a:noFill/>
        </p:spPr>
        <p:txBody>
          <a:bodyPr wrap="square" rtlCol="0">
            <a:spAutoFit/>
          </a:bodyPr>
          <a:lstStyle/>
          <a:p>
            <a:pPr algn="ctr"/>
            <a:r>
              <a:rPr lang="en-GB" sz="3600" b="1" dirty="0">
                <a:solidFill>
                  <a:schemeClr val="accent1"/>
                </a:solidFill>
                <a:latin typeface="Aller"/>
              </a:rPr>
              <a:t>Business &amp; Agricultural Succession Planning </a:t>
            </a:r>
            <a:r>
              <a:rPr lang="en-GB" sz="3600" b="1" dirty="0" smtClean="0">
                <a:solidFill>
                  <a:schemeClr val="accent1"/>
                </a:solidFill>
                <a:latin typeface="Aller"/>
              </a:rPr>
              <a:t>Course.</a:t>
            </a:r>
            <a:endParaRPr lang="en-GB" sz="3600" dirty="0">
              <a:solidFill>
                <a:schemeClr val="accent1"/>
              </a:solidFill>
              <a:latin typeface="Aller"/>
            </a:endParaRPr>
          </a:p>
        </p:txBody>
      </p:sp>
      <p:pic>
        <p:nvPicPr>
          <p:cNvPr id="2050" name="Picture 2" descr="Description: Interesti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229" y="1233059"/>
            <a:ext cx="5670745" cy="29515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9629" y="4099685"/>
            <a:ext cx="8853055" cy="1877437"/>
          </a:xfrm>
          <a:prstGeom prst="rect">
            <a:avLst/>
          </a:prstGeom>
          <a:noFill/>
        </p:spPr>
        <p:txBody>
          <a:bodyPr wrap="square" rtlCol="0">
            <a:spAutoFit/>
          </a:bodyPr>
          <a:lstStyle/>
          <a:p>
            <a:r>
              <a:rPr lang="en-GB" sz="1600" dirty="0">
                <a:solidFill>
                  <a:schemeClr val="accent1"/>
                </a:solidFill>
                <a:latin typeface="Aller"/>
              </a:rPr>
              <a:t>This course outlines the planning required for clients with Business </a:t>
            </a:r>
            <a:r>
              <a:rPr lang="en-GB" sz="1600" dirty="0" smtClean="0">
                <a:solidFill>
                  <a:schemeClr val="accent1"/>
                </a:solidFill>
                <a:latin typeface="Aller"/>
              </a:rPr>
              <a:t>and/ </a:t>
            </a:r>
            <a:r>
              <a:rPr lang="en-GB" sz="1600" dirty="0">
                <a:solidFill>
                  <a:schemeClr val="accent1"/>
                </a:solidFill>
                <a:latin typeface="Aller"/>
              </a:rPr>
              <a:t>or Agricultural Assets. Looking at Business Property Relief (BPR) Agricultural Property Relief (APR), Cross </a:t>
            </a:r>
            <a:r>
              <a:rPr lang="en-GB" sz="1600" dirty="0" smtClean="0">
                <a:solidFill>
                  <a:schemeClr val="accent1"/>
                </a:solidFill>
                <a:latin typeface="Aller"/>
              </a:rPr>
              <a:t>Option </a:t>
            </a:r>
            <a:r>
              <a:rPr lang="en-GB" sz="1600" dirty="0">
                <a:solidFill>
                  <a:schemeClr val="accent1"/>
                </a:solidFill>
                <a:latin typeface="Aller"/>
              </a:rPr>
              <a:t>Agreements and why every owner of a </a:t>
            </a:r>
            <a:r>
              <a:rPr lang="en-GB" sz="1600" dirty="0" smtClean="0">
                <a:solidFill>
                  <a:schemeClr val="accent1"/>
                </a:solidFill>
                <a:latin typeface="Aller"/>
              </a:rPr>
              <a:t>Ltd </a:t>
            </a:r>
            <a:r>
              <a:rPr lang="en-GB" sz="1600" dirty="0">
                <a:solidFill>
                  <a:schemeClr val="accent1"/>
                </a:solidFill>
                <a:latin typeface="Aller"/>
              </a:rPr>
              <a:t>Company or Partnership should have one. Business Lasting Powers of Attorney and much, much more. </a:t>
            </a:r>
          </a:p>
          <a:p>
            <a:endParaRPr lang="en-GB" sz="1600" b="1" dirty="0" smtClean="0">
              <a:solidFill>
                <a:schemeClr val="accent1"/>
              </a:solidFill>
              <a:latin typeface="Aller"/>
            </a:endParaRPr>
          </a:p>
          <a:p>
            <a:r>
              <a:rPr lang="en-GB" sz="2000" b="1" dirty="0" smtClean="0">
                <a:solidFill>
                  <a:srgbClr val="FF0000"/>
                </a:solidFill>
                <a:latin typeface="Aller"/>
              </a:rPr>
              <a:t>Tuesday 25th April </a:t>
            </a:r>
            <a:r>
              <a:rPr lang="en-GB" sz="2000" b="1" dirty="0">
                <a:solidFill>
                  <a:srgbClr val="FF0000"/>
                </a:solidFill>
                <a:latin typeface="Aller"/>
              </a:rPr>
              <a:t>2017</a:t>
            </a:r>
            <a:r>
              <a:rPr lang="en-GB" sz="2000" dirty="0">
                <a:solidFill>
                  <a:srgbClr val="FF0000"/>
                </a:solidFill>
                <a:latin typeface="Aller"/>
              </a:rPr>
              <a:t> </a:t>
            </a:r>
            <a:r>
              <a:rPr lang="en-GB" sz="1600" dirty="0">
                <a:solidFill>
                  <a:schemeClr val="accent1"/>
                </a:solidFill>
                <a:latin typeface="Aller"/>
              </a:rPr>
              <a:t> - runs quarterly so won’t be on again until </a:t>
            </a:r>
            <a:r>
              <a:rPr lang="en-GB" sz="1600" b="1" dirty="0" smtClean="0">
                <a:solidFill>
                  <a:srgbClr val="FF0000"/>
                </a:solidFill>
                <a:latin typeface="Aller"/>
              </a:rPr>
              <a:t>11</a:t>
            </a:r>
            <a:r>
              <a:rPr lang="en-GB" sz="1600" b="1" baseline="30000" dirty="0" smtClean="0">
                <a:solidFill>
                  <a:srgbClr val="FF0000"/>
                </a:solidFill>
                <a:latin typeface="Aller"/>
              </a:rPr>
              <a:t>th</a:t>
            </a:r>
            <a:r>
              <a:rPr lang="en-GB" sz="1600" b="1" dirty="0" smtClean="0">
                <a:solidFill>
                  <a:srgbClr val="FF0000"/>
                </a:solidFill>
                <a:latin typeface="Aller"/>
              </a:rPr>
              <a:t> July</a:t>
            </a:r>
            <a:r>
              <a:rPr lang="en-GB" sz="1600" b="1" dirty="0" smtClean="0">
                <a:solidFill>
                  <a:schemeClr val="accent1"/>
                </a:solidFill>
                <a:latin typeface="Aller"/>
              </a:rPr>
              <a:t>. </a:t>
            </a:r>
            <a:r>
              <a:rPr lang="en-GB" sz="1600" dirty="0">
                <a:solidFill>
                  <a:schemeClr val="accent1"/>
                </a:solidFill>
                <a:latin typeface="Aller"/>
              </a:rPr>
              <a:t>Again we’d recommend that you secure your place and book early</a:t>
            </a:r>
            <a:r>
              <a:rPr lang="en-GB" sz="1600" dirty="0" smtClean="0">
                <a:solidFill>
                  <a:schemeClr val="accent1"/>
                </a:solidFill>
                <a:latin typeface="Aller"/>
              </a:rPr>
              <a:t>.</a:t>
            </a:r>
            <a:endParaRPr lang="en-GB" dirty="0"/>
          </a:p>
        </p:txBody>
      </p:sp>
    </p:spTree>
    <p:extLst>
      <p:ext uri="{BB962C8B-B14F-4D97-AF65-F5344CB8AC3E}">
        <p14:creationId xmlns:p14="http://schemas.microsoft.com/office/powerpoint/2010/main" val="131165992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568952" cy="553998"/>
          </a:xfrm>
          <a:prstGeom prst="rect">
            <a:avLst/>
          </a:prstGeom>
        </p:spPr>
        <p:txBody>
          <a:bodyPr wrap="square" lIns="0" tIns="0" rIns="0" bIns="0">
            <a:spAutoFit/>
          </a:bodyPr>
          <a:lstStyle/>
          <a:p>
            <a:pPr algn="ctr"/>
            <a:r>
              <a:rPr lang="en-US" sz="2400" dirty="0" smtClean="0">
                <a:solidFill>
                  <a:srgbClr val="25004B"/>
                </a:solidFill>
                <a:latin typeface="Aller"/>
                <a:cs typeface="Aller"/>
              </a:rPr>
              <a:t> </a:t>
            </a:r>
            <a:r>
              <a:rPr lang="en-US" sz="3600" b="1" dirty="0" smtClean="0">
                <a:solidFill>
                  <a:schemeClr val="accent1"/>
                </a:solidFill>
                <a:latin typeface="Aller"/>
                <a:cs typeface="Aller"/>
              </a:rPr>
              <a:t>Residence Nil Rate Band (RNRB)</a:t>
            </a:r>
            <a:endParaRPr lang="en-US" dirty="0">
              <a:solidFill>
                <a:srgbClr val="25004B"/>
              </a:solidFill>
              <a:latin typeface="Aller"/>
              <a:cs typeface="Aller"/>
            </a:endParaRPr>
          </a:p>
        </p:txBody>
      </p:sp>
      <p:sp>
        <p:nvSpPr>
          <p:cNvPr id="3" name="Rectangle 2"/>
          <p:cNvSpPr/>
          <p:nvPr/>
        </p:nvSpPr>
        <p:spPr>
          <a:xfrm>
            <a:off x="395536" y="746594"/>
            <a:ext cx="8352928" cy="954107"/>
          </a:xfrm>
          <a:prstGeom prst="rect">
            <a:avLst/>
          </a:prstGeom>
        </p:spPr>
        <p:txBody>
          <a:bodyPr wrap="square">
            <a:spAutoFit/>
          </a:bodyPr>
          <a:lstStyle/>
          <a:p>
            <a:pPr marL="457200" indent="-457200">
              <a:buFont typeface="Arial" panose="020B0604020202020204" pitchFamily="34" charset="0"/>
              <a:buChar char="•"/>
            </a:pPr>
            <a:r>
              <a:rPr lang="en-GB" sz="2800" dirty="0" smtClean="0">
                <a:solidFill>
                  <a:schemeClr val="accent1"/>
                </a:solidFill>
                <a:latin typeface="Aller"/>
                <a:cs typeface="Times New Roman" panose="02020603050405020304" pitchFamily="18" charset="0"/>
              </a:rPr>
              <a:t>Only available where deceased’s residence, (or share) is inherited by </a:t>
            </a:r>
            <a:r>
              <a:rPr lang="en-GB" sz="2800" dirty="0" smtClean="0">
                <a:solidFill>
                  <a:srgbClr val="FF0000"/>
                </a:solidFill>
                <a:latin typeface="Aller"/>
                <a:cs typeface="Times New Roman" panose="02020603050405020304" pitchFamily="18" charset="0"/>
              </a:rPr>
              <a:t>direct descendants</a:t>
            </a:r>
            <a:r>
              <a:rPr lang="en-GB" sz="2800" dirty="0" smtClean="0">
                <a:solidFill>
                  <a:schemeClr val="accent1"/>
                </a:solidFill>
                <a:latin typeface="Aller"/>
                <a:cs typeface="Times New Roman" panose="02020603050405020304" pitchFamily="18" charset="0"/>
              </a:rPr>
              <a:t>.</a:t>
            </a:r>
          </a:p>
        </p:txBody>
      </p:sp>
      <p:sp>
        <p:nvSpPr>
          <p:cNvPr id="4" name="Rectangle 3"/>
          <p:cNvSpPr/>
          <p:nvPr/>
        </p:nvSpPr>
        <p:spPr>
          <a:xfrm>
            <a:off x="467544" y="5538718"/>
            <a:ext cx="8352928" cy="338554"/>
          </a:xfrm>
          <a:prstGeom prst="rect">
            <a:avLst/>
          </a:prstGeom>
        </p:spPr>
        <p:txBody>
          <a:bodyPr wrap="square">
            <a:spAutoFit/>
          </a:bodyPr>
          <a:lstStyle/>
          <a:p>
            <a:r>
              <a:rPr lang="en-GB" sz="1600" dirty="0" smtClean="0">
                <a:solidFill>
                  <a:schemeClr val="accent1"/>
                </a:solidFill>
                <a:latin typeface="Aller"/>
                <a:cs typeface="Times New Roman" panose="02020603050405020304" pitchFamily="18" charset="0"/>
              </a:rPr>
              <a:t>Source: September 2015 HMRC Trusts &amp; Estates Newsletter.</a:t>
            </a:r>
            <a:endParaRPr lang="en-GB" sz="1600" dirty="0">
              <a:solidFill>
                <a:schemeClr val="accent1"/>
              </a:solidFill>
              <a:latin typeface="Aller"/>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99667398"/>
              </p:ext>
            </p:extLst>
          </p:nvPr>
        </p:nvGraphicFramePr>
        <p:xfrm>
          <a:off x="1115616" y="1695088"/>
          <a:ext cx="6696744" cy="3766644"/>
        </p:xfrm>
        <a:graphic>
          <a:graphicData uri="http://schemas.openxmlformats.org/drawingml/2006/table">
            <a:tbl>
              <a:tblPr firstRow="1" bandRow="1">
                <a:tableStyleId>{5C22544A-7EE6-4342-B048-85BDC9FD1C3A}</a:tableStyleId>
              </a:tblPr>
              <a:tblGrid>
                <a:gridCol w="3348372"/>
                <a:gridCol w="3348372"/>
              </a:tblGrid>
              <a:tr h="434734">
                <a:tc>
                  <a:txBody>
                    <a:bodyPr/>
                    <a:lstStyle/>
                    <a:p>
                      <a:r>
                        <a:rPr lang="en-GB" sz="2400" dirty="0" smtClean="0">
                          <a:latin typeface="Aller"/>
                        </a:rPr>
                        <a:t>Descendants</a:t>
                      </a:r>
                      <a:endParaRPr lang="en-GB" sz="2400" dirty="0">
                        <a:latin typeface="Aller"/>
                      </a:endParaRPr>
                    </a:p>
                  </a:txBody>
                  <a:tcPr/>
                </a:tc>
                <a:tc>
                  <a:txBody>
                    <a:bodyPr/>
                    <a:lstStyle/>
                    <a:p>
                      <a:r>
                        <a:rPr lang="en-GB" sz="2400" dirty="0" smtClean="0">
                          <a:latin typeface="Aller"/>
                        </a:rPr>
                        <a:t>Not Descendants!</a:t>
                      </a:r>
                      <a:endParaRPr lang="en-GB" sz="2400" dirty="0">
                        <a:latin typeface="Aller"/>
                      </a:endParaRPr>
                    </a:p>
                  </a:txBody>
                  <a:tcPr/>
                </a:tc>
              </a:tr>
              <a:tr h="434734">
                <a:tc>
                  <a:txBody>
                    <a:bodyPr/>
                    <a:lstStyle/>
                    <a:p>
                      <a:r>
                        <a:rPr lang="en-GB" sz="2000" b="1" dirty="0" smtClean="0">
                          <a:solidFill>
                            <a:schemeClr val="accent1"/>
                          </a:solidFill>
                          <a:latin typeface="Aller"/>
                        </a:rPr>
                        <a:t>Children</a:t>
                      </a:r>
                      <a:endParaRPr lang="en-GB" sz="2000" b="1" dirty="0">
                        <a:solidFill>
                          <a:schemeClr val="accent1"/>
                        </a:solidFill>
                        <a:latin typeface="Aller"/>
                      </a:endParaRPr>
                    </a:p>
                  </a:txBody>
                  <a:tcPr/>
                </a:tc>
                <a:tc>
                  <a:txBody>
                    <a:bodyPr/>
                    <a:lstStyle/>
                    <a:p>
                      <a:r>
                        <a:rPr lang="en-GB" sz="2000" b="1" dirty="0" smtClean="0">
                          <a:solidFill>
                            <a:schemeClr val="accent1"/>
                          </a:solidFill>
                          <a:latin typeface="Aller"/>
                        </a:rPr>
                        <a:t>Parents</a:t>
                      </a:r>
                      <a:endParaRPr lang="en-GB" sz="2000" b="1" dirty="0">
                        <a:solidFill>
                          <a:schemeClr val="accent1"/>
                        </a:solidFill>
                        <a:latin typeface="Aller"/>
                      </a:endParaRPr>
                    </a:p>
                  </a:txBody>
                  <a:tcPr/>
                </a:tc>
              </a:tr>
              <a:tr h="434734">
                <a:tc>
                  <a:txBody>
                    <a:bodyPr/>
                    <a:lstStyle/>
                    <a:p>
                      <a:r>
                        <a:rPr lang="en-GB" sz="2000" b="1" dirty="0" smtClean="0">
                          <a:solidFill>
                            <a:schemeClr val="accent1"/>
                          </a:solidFill>
                          <a:latin typeface="Aller"/>
                        </a:rPr>
                        <a:t>Step children</a:t>
                      </a:r>
                      <a:endParaRPr lang="en-GB" sz="2000" b="1" dirty="0">
                        <a:solidFill>
                          <a:schemeClr val="accent1"/>
                        </a:solidFill>
                        <a:latin typeface="Aller"/>
                      </a:endParaRPr>
                    </a:p>
                  </a:txBody>
                  <a:tcPr/>
                </a:tc>
                <a:tc>
                  <a:txBody>
                    <a:bodyPr/>
                    <a:lstStyle/>
                    <a:p>
                      <a:r>
                        <a:rPr lang="en-GB" sz="2000" b="1" dirty="0" smtClean="0">
                          <a:solidFill>
                            <a:schemeClr val="accent1"/>
                          </a:solidFill>
                          <a:latin typeface="Aller"/>
                        </a:rPr>
                        <a:t>Siblings</a:t>
                      </a:r>
                      <a:endParaRPr lang="en-GB" sz="2000" b="1" dirty="0">
                        <a:solidFill>
                          <a:schemeClr val="accent1"/>
                        </a:solidFill>
                        <a:latin typeface="Aller"/>
                      </a:endParaRPr>
                    </a:p>
                  </a:txBody>
                  <a:tcPr/>
                </a:tc>
              </a:tr>
              <a:tr h="434734">
                <a:tc>
                  <a:txBody>
                    <a:bodyPr/>
                    <a:lstStyle/>
                    <a:p>
                      <a:r>
                        <a:rPr lang="en-GB" sz="2000" b="1" dirty="0" smtClean="0">
                          <a:solidFill>
                            <a:schemeClr val="accent1"/>
                          </a:solidFill>
                          <a:latin typeface="Aller"/>
                        </a:rPr>
                        <a:t>Adopted</a:t>
                      </a:r>
                      <a:r>
                        <a:rPr lang="en-GB" sz="2000" b="1" baseline="0" dirty="0" smtClean="0">
                          <a:solidFill>
                            <a:schemeClr val="accent1"/>
                          </a:solidFill>
                          <a:latin typeface="Aller"/>
                        </a:rPr>
                        <a:t> children</a:t>
                      </a:r>
                      <a:endParaRPr lang="en-GB" sz="2000" b="1" dirty="0">
                        <a:solidFill>
                          <a:schemeClr val="accent1"/>
                        </a:solidFill>
                        <a:latin typeface="Aller"/>
                      </a:endParaRPr>
                    </a:p>
                  </a:txBody>
                  <a:tcPr/>
                </a:tc>
                <a:tc>
                  <a:txBody>
                    <a:bodyPr/>
                    <a:lstStyle/>
                    <a:p>
                      <a:r>
                        <a:rPr lang="en-GB" sz="2000" b="1" dirty="0" smtClean="0">
                          <a:solidFill>
                            <a:schemeClr val="accent1"/>
                          </a:solidFill>
                          <a:latin typeface="Aller"/>
                        </a:rPr>
                        <a:t>Nephews</a:t>
                      </a:r>
                      <a:endParaRPr lang="en-GB" sz="2000" b="1" dirty="0">
                        <a:solidFill>
                          <a:schemeClr val="accent1"/>
                        </a:solidFill>
                        <a:latin typeface="Aller"/>
                      </a:endParaRPr>
                    </a:p>
                  </a:txBody>
                  <a:tcPr/>
                </a:tc>
              </a:tr>
              <a:tr h="434734">
                <a:tc>
                  <a:txBody>
                    <a:bodyPr/>
                    <a:lstStyle/>
                    <a:p>
                      <a:r>
                        <a:rPr lang="en-GB" sz="2000" b="1" dirty="0" smtClean="0">
                          <a:solidFill>
                            <a:schemeClr val="accent1"/>
                          </a:solidFill>
                          <a:latin typeface="Aller"/>
                        </a:rPr>
                        <a:t>Foster children</a:t>
                      </a:r>
                    </a:p>
                  </a:txBody>
                  <a:tcPr/>
                </a:tc>
                <a:tc>
                  <a:txBody>
                    <a:bodyPr/>
                    <a:lstStyle/>
                    <a:p>
                      <a:r>
                        <a:rPr lang="en-GB" sz="2000" b="1" dirty="0" smtClean="0">
                          <a:solidFill>
                            <a:schemeClr val="accent1"/>
                          </a:solidFill>
                          <a:latin typeface="Aller"/>
                        </a:rPr>
                        <a:t>Nieces</a:t>
                      </a:r>
                      <a:endParaRPr lang="en-GB" sz="2000" b="1" dirty="0">
                        <a:solidFill>
                          <a:schemeClr val="accent1"/>
                        </a:solidFill>
                        <a:latin typeface="Aller"/>
                      </a:endParaRPr>
                    </a:p>
                  </a:txBody>
                  <a:tcPr/>
                </a:tc>
              </a:tr>
              <a:tr h="434734">
                <a:tc>
                  <a:txBody>
                    <a:bodyPr/>
                    <a:lstStyle/>
                    <a:p>
                      <a:r>
                        <a:rPr lang="en-GB" sz="2000" b="1" dirty="0" smtClean="0">
                          <a:solidFill>
                            <a:schemeClr val="accent1"/>
                          </a:solidFill>
                          <a:latin typeface="Aller"/>
                        </a:rPr>
                        <a:t>Grandchildren</a:t>
                      </a:r>
                      <a:endParaRPr lang="en-GB" sz="2000" b="1" dirty="0">
                        <a:solidFill>
                          <a:schemeClr val="accent1"/>
                        </a:solidFill>
                        <a:latin typeface="Aller"/>
                      </a:endParaRPr>
                    </a:p>
                  </a:txBody>
                  <a:tcPr/>
                </a:tc>
                <a:tc>
                  <a:txBody>
                    <a:bodyPr/>
                    <a:lstStyle/>
                    <a:p>
                      <a:r>
                        <a:rPr lang="en-GB" sz="2000" b="1" dirty="0" smtClean="0">
                          <a:solidFill>
                            <a:schemeClr val="accent1"/>
                          </a:solidFill>
                          <a:latin typeface="Aller"/>
                        </a:rPr>
                        <a:t>Other relatives.</a:t>
                      </a:r>
                      <a:endParaRPr lang="en-GB" sz="2000" b="1" dirty="0">
                        <a:solidFill>
                          <a:schemeClr val="accent1"/>
                        </a:solidFill>
                        <a:latin typeface="Aller"/>
                      </a:endParaRPr>
                    </a:p>
                  </a:txBody>
                  <a:tcPr/>
                </a:tc>
              </a:tr>
              <a:tr h="434734">
                <a:tc>
                  <a:txBody>
                    <a:bodyPr/>
                    <a:lstStyle/>
                    <a:p>
                      <a:r>
                        <a:rPr lang="en-GB" sz="2000" b="1" dirty="0" smtClean="0">
                          <a:solidFill>
                            <a:schemeClr val="accent1"/>
                          </a:solidFill>
                          <a:latin typeface="Aller"/>
                        </a:rPr>
                        <a:t>Great grandchildren</a:t>
                      </a:r>
                      <a:endParaRPr lang="en-GB" sz="2000" b="1" dirty="0">
                        <a:solidFill>
                          <a:schemeClr val="accent1"/>
                        </a:solidFill>
                        <a:latin typeface="Aller"/>
                      </a:endParaRPr>
                    </a:p>
                  </a:txBody>
                  <a:tcPr/>
                </a:tc>
                <a:tc>
                  <a:txBody>
                    <a:bodyPr/>
                    <a:lstStyle/>
                    <a:p>
                      <a:endParaRPr lang="en-GB" sz="2000" b="1" dirty="0">
                        <a:solidFill>
                          <a:schemeClr val="accent1"/>
                        </a:solidFill>
                        <a:latin typeface="Aller"/>
                      </a:endParaRPr>
                    </a:p>
                  </a:txBody>
                  <a:tcPr/>
                </a:tc>
              </a:tr>
              <a:tr h="434734">
                <a:tc>
                  <a:txBody>
                    <a:bodyPr/>
                    <a:lstStyle/>
                    <a:p>
                      <a:r>
                        <a:rPr lang="en-GB" sz="2000" b="1" dirty="0" smtClean="0">
                          <a:solidFill>
                            <a:schemeClr val="accent1"/>
                          </a:solidFill>
                          <a:latin typeface="Aller"/>
                        </a:rPr>
                        <a:t>&amp;</a:t>
                      </a:r>
                      <a:r>
                        <a:rPr lang="en-GB" sz="2000" b="1" baseline="0" dirty="0" smtClean="0">
                          <a:solidFill>
                            <a:srgbClr val="FF0000"/>
                          </a:solidFill>
                          <a:latin typeface="Aller"/>
                        </a:rPr>
                        <a:t> Spouses of the above, unless they remarry!!!</a:t>
                      </a:r>
                      <a:endParaRPr lang="en-GB" sz="2000" b="1" dirty="0">
                        <a:solidFill>
                          <a:srgbClr val="FF0000"/>
                        </a:solidFill>
                        <a:latin typeface="Aller"/>
                      </a:endParaRPr>
                    </a:p>
                  </a:txBody>
                  <a:tcPr/>
                </a:tc>
                <a:tc>
                  <a:txBody>
                    <a:bodyPr/>
                    <a:lstStyle/>
                    <a:p>
                      <a:endParaRPr lang="en-GB" sz="2000" b="1" dirty="0">
                        <a:solidFill>
                          <a:schemeClr val="accent1"/>
                        </a:solidFill>
                        <a:latin typeface="Aller"/>
                      </a:endParaRPr>
                    </a:p>
                  </a:txBody>
                  <a:tcPr/>
                </a:tc>
              </a:tr>
            </a:tbl>
          </a:graphicData>
        </a:graphic>
      </p:graphicFrame>
    </p:spTree>
    <p:extLst>
      <p:ext uri="{BB962C8B-B14F-4D97-AF65-F5344CB8AC3E}">
        <p14:creationId xmlns:p14="http://schemas.microsoft.com/office/powerpoint/2010/main" val="42764036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568952" cy="553998"/>
          </a:xfrm>
          <a:prstGeom prst="rect">
            <a:avLst/>
          </a:prstGeom>
        </p:spPr>
        <p:txBody>
          <a:bodyPr wrap="square" lIns="0" tIns="0" rIns="0" bIns="0">
            <a:spAutoFit/>
          </a:bodyPr>
          <a:lstStyle/>
          <a:p>
            <a:pPr algn="ctr"/>
            <a:r>
              <a:rPr lang="en-US" sz="2400" dirty="0" smtClean="0">
                <a:solidFill>
                  <a:srgbClr val="25004B"/>
                </a:solidFill>
                <a:latin typeface="Aller"/>
                <a:cs typeface="Aller"/>
              </a:rPr>
              <a:t> </a:t>
            </a:r>
            <a:r>
              <a:rPr lang="en-US" sz="3600" b="1" dirty="0" smtClean="0">
                <a:solidFill>
                  <a:schemeClr val="accent1"/>
                </a:solidFill>
                <a:latin typeface="Aller"/>
                <a:cs typeface="Aller"/>
              </a:rPr>
              <a:t>Residence Nil Rate Band (RNRB)</a:t>
            </a:r>
            <a:endParaRPr lang="en-US" dirty="0">
              <a:solidFill>
                <a:srgbClr val="25004B"/>
              </a:solidFill>
              <a:latin typeface="Aller"/>
              <a:cs typeface="Aller"/>
            </a:endParaRPr>
          </a:p>
        </p:txBody>
      </p:sp>
      <p:sp>
        <p:nvSpPr>
          <p:cNvPr id="3" name="Rectangle 2"/>
          <p:cNvSpPr/>
          <p:nvPr/>
        </p:nvSpPr>
        <p:spPr>
          <a:xfrm>
            <a:off x="395536" y="962725"/>
            <a:ext cx="8352928" cy="4924425"/>
          </a:xfrm>
          <a:prstGeom prst="rect">
            <a:avLst/>
          </a:prstGeom>
        </p:spPr>
        <p:txBody>
          <a:bodyPr wrap="square">
            <a:spAutoFit/>
          </a:bodyPr>
          <a:lstStyle/>
          <a:p>
            <a:r>
              <a:rPr lang="en-GB" sz="2600" dirty="0" smtClean="0">
                <a:solidFill>
                  <a:schemeClr val="accent1"/>
                </a:solidFill>
                <a:latin typeface="Aller"/>
                <a:cs typeface="Times New Roman" panose="02020603050405020304" pitchFamily="18" charset="0"/>
              </a:rPr>
              <a:t>Direct descendant inherits property when they become: </a:t>
            </a:r>
          </a:p>
          <a:p>
            <a:pPr marL="914400" lvl="1" indent="-457200">
              <a:buClr>
                <a:schemeClr val="accent1"/>
              </a:buClr>
              <a:buFont typeface="Arial" panose="020B0604020202020204" pitchFamily="34" charset="0"/>
              <a:buChar char="•"/>
            </a:pPr>
            <a:r>
              <a:rPr lang="en-GB" sz="2600" i="1" dirty="0" smtClean="0">
                <a:solidFill>
                  <a:srgbClr val="FF0000"/>
                </a:solidFill>
                <a:latin typeface="Aller"/>
                <a:cs typeface="Times New Roman" panose="02020603050405020304" pitchFamily="18" charset="0"/>
              </a:rPr>
              <a:t>absolutely</a:t>
            </a:r>
            <a:r>
              <a:rPr lang="en-GB" sz="2600" dirty="0" smtClean="0">
                <a:solidFill>
                  <a:schemeClr val="accent1"/>
                </a:solidFill>
                <a:latin typeface="Aller"/>
                <a:cs typeface="Times New Roman" panose="02020603050405020304" pitchFamily="18" charset="0"/>
              </a:rPr>
              <a:t> entitled to it, or </a:t>
            </a:r>
          </a:p>
          <a:p>
            <a:pPr marL="914400" lvl="1" indent="-457200">
              <a:buClr>
                <a:schemeClr val="accent1"/>
              </a:buClr>
              <a:buFont typeface="Arial" panose="020B0604020202020204" pitchFamily="34" charset="0"/>
              <a:buChar char="•"/>
            </a:pPr>
            <a:r>
              <a:rPr lang="en-GB" sz="2600" i="1" dirty="0" smtClean="0">
                <a:solidFill>
                  <a:srgbClr val="FF0000"/>
                </a:solidFill>
                <a:latin typeface="Aller"/>
                <a:cs typeface="Times New Roman" panose="02020603050405020304" pitchFamily="18" charset="0"/>
              </a:rPr>
              <a:t>beneficially entitled to a qualifying interest in possession</a:t>
            </a:r>
            <a:r>
              <a:rPr lang="en-GB" sz="2600" dirty="0" smtClean="0">
                <a:solidFill>
                  <a:srgbClr val="FF0000"/>
                </a:solidFill>
                <a:latin typeface="Aller"/>
                <a:cs typeface="Times New Roman" panose="02020603050405020304" pitchFamily="18" charset="0"/>
              </a:rPr>
              <a:t> </a:t>
            </a:r>
            <a:r>
              <a:rPr lang="en-GB" sz="2600" dirty="0" smtClean="0">
                <a:solidFill>
                  <a:schemeClr val="accent1"/>
                </a:solidFill>
                <a:latin typeface="Aller"/>
                <a:cs typeface="Times New Roman" panose="02020603050405020304" pitchFamily="18" charset="0"/>
              </a:rPr>
              <a:t>in the property.</a:t>
            </a:r>
          </a:p>
          <a:p>
            <a:r>
              <a:rPr lang="en-GB" sz="2600" dirty="0" smtClean="0">
                <a:solidFill>
                  <a:schemeClr val="accent1"/>
                </a:solidFill>
                <a:latin typeface="Aller"/>
                <a:cs typeface="Times New Roman" panose="02020603050405020304" pitchFamily="18" charset="0"/>
              </a:rPr>
              <a:t>Applies to </a:t>
            </a:r>
            <a:r>
              <a:rPr lang="en-GB" sz="2600" dirty="0" smtClean="0">
                <a:solidFill>
                  <a:srgbClr val="FF0000"/>
                </a:solidFill>
                <a:latin typeface="Aller"/>
                <a:cs typeface="Times New Roman" panose="02020603050405020304" pitchFamily="18" charset="0"/>
              </a:rPr>
              <a:t>single</a:t>
            </a:r>
            <a:r>
              <a:rPr lang="en-GB" sz="2600" dirty="0" smtClean="0">
                <a:solidFill>
                  <a:schemeClr val="accent1"/>
                </a:solidFill>
                <a:latin typeface="Aller"/>
                <a:cs typeface="Times New Roman" panose="02020603050405020304" pitchFamily="18" charset="0"/>
              </a:rPr>
              <a:t> residence that is either: </a:t>
            </a:r>
          </a:p>
          <a:p>
            <a:pPr marL="914400" lvl="1" indent="-457200">
              <a:buFont typeface="Arial" panose="020B0604020202020204" pitchFamily="34" charset="0"/>
              <a:buChar char="•"/>
            </a:pPr>
            <a:r>
              <a:rPr lang="en-GB" sz="2600" dirty="0" smtClean="0">
                <a:solidFill>
                  <a:schemeClr val="accent1"/>
                </a:solidFill>
                <a:latin typeface="Aller"/>
                <a:cs typeface="Times New Roman" panose="02020603050405020304" pitchFamily="18" charset="0"/>
              </a:rPr>
              <a:t>part of deceased </a:t>
            </a:r>
            <a:r>
              <a:rPr lang="en-GB" sz="2600" dirty="0" smtClean="0">
                <a:solidFill>
                  <a:srgbClr val="FF0000"/>
                </a:solidFill>
                <a:latin typeface="Aller"/>
                <a:cs typeface="Times New Roman" panose="02020603050405020304" pitchFamily="18" charset="0"/>
              </a:rPr>
              <a:t>estate</a:t>
            </a:r>
            <a:r>
              <a:rPr lang="en-GB" sz="2600" dirty="0" smtClean="0">
                <a:solidFill>
                  <a:schemeClr val="accent1"/>
                </a:solidFill>
                <a:latin typeface="Aller"/>
                <a:cs typeface="Times New Roman" panose="02020603050405020304" pitchFamily="18" charset="0"/>
              </a:rPr>
              <a:t> or </a:t>
            </a:r>
          </a:p>
          <a:p>
            <a:pPr lvl="1"/>
            <a:r>
              <a:rPr lang="en-GB" sz="2600" dirty="0" smtClean="0">
                <a:solidFill>
                  <a:schemeClr val="accent1"/>
                </a:solidFill>
                <a:latin typeface="Aller"/>
                <a:cs typeface="Times New Roman" panose="02020603050405020304" pitchFamily="18" charset="0"/>
              </a:rPr>
              <a:t>they were </a:t>
            </a:r>
            <a:r>
              <a:rPr lang="en-GB" sz="2600" dirty="0" smtClean="0">
                <a:solidFill>
                  <a:srgbClr val="FF0000"/>
                </a:solidFill>
                <a:latin typeface="Aller"/>
                <a:cs typeface="Times New Roman" panose="02020603050405020304" pitchFamily="18" charset="0"/>
              </a:rPr>
              <a:t>beneficially entitled </a:t>
            </a:r>
            <a:r>
              <a:rPr lang="en-GB" sz="2600" dirty="0" smtClean="0">
                <a:solidFill>
                  <a:schemeClr val="accent1"/>
                </a:solidFill>
                <a:latin typeface="Aller"/>
                <a:cs typeface="Times New Roman" panose="02020603050405020304" pitchFamily="18" charset="0"/>
              </a:rPr>
              <a:t>through </a:t>
            </a:r>
          </a:p>
          <a:p>
            <a:pPr marL="1371600" lvl="2" indent="-457200">
              <a:buClr>
                <a:schemeClr val="accent1"/>
              </a:buClr>
              <a:buFont typeface="Arial" panose="020B0604020202020204" pitchFamily="34" charset="0"/>
              <a:buChar char="•"/>
            </a:pPr>
            <a:r>
              <a:rPr lang="en-GB" sz="2600" dirty="0" smtClean="0">
                <a:solidFill>
                  <a:srgbClr val="FF0000"/>
                </a:solidFill>
                <a:latin typeface="Aller"/>
                <a:cs typeface="Times New Roman" panose="02020603050405020304" pitchFamily="18" charset="0"/>
              </a:rPr>
              <a:t>qualifying interest in possession </a:t>
            </a:r>
            <a:r>
              <a:rPr lang="en-GB" sz="2600" dirty="0" smtClean="0">
                <a:solidFill>
                  <a:schemeClr val="accent1"/>
                </a:solidFill>
                <a:latin typeface="Aller"/>
                <a:cs typeface="Times New Roman" panose="02020603050405020304" pitchFamily="18" charset="0"/>
              </a:rPr>
              <a:t>or a</a:t>
            </a:r>
          </a:p>
          <a:p>
            <a:pPr marL="1371600" lvl="2" indent="-457200">
              <a:buClr>
                <a:schemeClr val="accent1"/>
              </a:buClr>
              <a:buFont typeface="Arial" panose="020B0604020202020204" pitchFamily="34" charset="0"/>
              <a:buChar char="•"/>
            </a:pPr>
            <a:r>
              <a:rPr lang="en-GB" sz="2600" dirty="0">
                <a:solidFill>
                  <a:srgbClr val="FF0000"/>
                </a:solidFill>
                <a:latin typeface="Aller"/>
                <a:cs typeface="Times New Roman" panose="02020603050405020304" pitchFamily="18" charset="0"/>
              </a:rPr>
              <a:t>g</a:t>
            </a:r>
            <a:r>
              <a:rPr lang="en-GB" sz="2600" dirty="0" smtClean="0">
                <a:solidFill>
                  <a:srgbClr val="FF0000"/>
                </a:solidFill>
                <a:latin typeface="Aller"/>
                <a:cs typeface="Times New Roman" panose="02020603050405020304" pitchFamily="18" charset="0"/>
              </a:rPr>
              <a:t>ift with reservation</a:t>
            </a:r>
            <a:r>
              <a:rPr lang="en-GB" sz="2600" dirty="0" smtClean="0">
                <a:solidFill>
                  <a:schemeClr val="accent1"/>
                </a:solidFill>
                <a:latin typeface="Aller"/>
                <a:cs typeface="Times New Roman" panose="02020603050405020304" pitchFamily="18" charset="0"/>
              </a:rPr>
              <a:t>.</a:t>
            </a:r>
          </a:p>
          <a:p>
            <a:pPr marL="914400" lvl="1" indent="-457200">
              <a:buClr>
                <a:schemeClr val="accent1"/>
              </a:buClr>
              <a:buFont typeface="Arial" panose="020B0604020202020204" pitchFamily="34" charset="0"/>
              <a:buChar char="•"/>
            </a:pPr>
            <a:r>
              <a:rPr lang="en-GB" sz="2600" dirty="0" smtClean="0">
                <a:solidFill>
                  <a:schemeClr val="accent1"/>
                </a:solidFill>
                <a:latin typeface="Aller"/>
                <a:cs typeface="Times New Roman" panose="02020603050405020304" pitchFamily="18" charset="0"/>
              </a:rPr>
              <a:t>Must have been lived in by deceased but not necessarily their main residence.</a:t>
            </a:r>
          </a:p>
          <a:p>
            <a:endParaRPr lang="en-GB" sz="2800" dirty="0">
              <a:solidFill>
                <a:schemeClr val="accent1"/>
              </a:solidFill>
              <a:latin typeface="Aller"/>
              <a:cs typeface="Times New Roman" panose="02020603050405020304" pitchFamily="18" charset="0"/>
            </a:endParaRPr>
          </a:p>
        </p:txBody>
      </p:sp>
      <p:sp>
        <p:nvSpPr>
          <p:cNvPr id="4" name="Rectangle 3"/>
          <p:cNvSpPr/>
          <p:nvPr/>
        </p:nvSpPr>
        <p:spPr>
          <a:xfrm>
            <a:off x="467544" y="5538718"/>
            <a:ext cx="8352928" cy="338554"/>
          </a:xfrm>
          <a:prstGeom prst="rect">
            <a:avLst/>
          </a:prstGeom>
        </p:spPr>
        <p:txBody>
          <a:bodyPr wrap="square">
            <a:spAutoFit/>
          </a:bodyPr>
          <a:lstStyle/>
          <a:p>
            <a:r>
              <a:rPr lang="en-GB" sz="1600" dirty="0" smtClean="0">
                <a:solidFill>
                  <a:schemeClr val="accent1"/>
                </a:solidFill>
                <a:latin typeface="Aller"/>
                <a:cs typeface="Times New Roman" panose="02020603050405020304" pitchFamily="18" charset="0"/>
              </a:rPr>
              <a:t>Source: September 2015 HMRC Trusts &amp; Estates Newsletter.</a:t>
            </a:r>
            <a:endParaRPr lang="en-GB" sz="1600" dirty="0">
              <a:solidFill>
                <a:schemeClr val="accent1"/>
              </a:solidFill>
              <a:latin typeface="Aller"/>
              <a:cs typeface="Times New Roman" panose="02020603050405020304" pitchFamily="18" charset="0"/>
            </a:endParaRPr>
          </a:p>
        </p:txBody>
      </p:sp>
    </p:spTree>
    <p:extLst>
      <p:ext uri="{BB962C8B-B14F-4D97-AF65-F5344CB8AC3E}">
        <p14:creationId xmlns:p14="http://schemas.microsoft.com/office/powerpoint/2010/main" val="21687899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568952" cy="1107996"/>
          </a:xfrm>
          <a:prstGeom prst="rect">
            <a:avLst/>
          </a:prstGeom>
        </p:spPr>
        <p:txBody>
          <a:bodyPr wrap="square" lIns="0" tIns="0" rIns="0" bIns="0">
            <a:spAutoFit/>
          </a:bodyPr>
          <a:lstStyle/>
          <a:p>
            <a:pPr algn="ctr"/>
            <a:r>
              <a:rPr lang="en-US" sz="2400" dirty="0" smtClean="0">
                <a:solidFill>
                  <a:srgbClr val="002060"/>
                </a:solidFill>
                <a:latin typeface="Aller"/>
                <a:cs typeface="Aller"/>
              </a:rPr>
              <a:t> </a:t>
            </a:r>
            <a:r>
              <a:rPr lang="en-US" sz="3600" b="1" dirty="0" smtClean="0">
                <a:solidFill>
                  <a:srgbClr val="002060"/>
                </a:solidFill>
                <a:latin typeface="Aller"/>
                <a:cs typeface="Aller"/>
              </a:rPr>
              <a:t>Residence Nil Rate Band (RNRB)</a:t>
            </a:r>
          </a:p>
          <a:p>
            <a:pPr algn="ctr"/>
            <a:r>
              <a:rPr lang="en-US" sz="3600" b="1" dirty="0" smtClean="0">
                <a:solidFill>
                  <a:srgbClr val="002060"/>
                </a:solidFill>
                <a:latin typeface="Aller"/>
                <a:cs typeface="Aller"/>
              </a:rPr>
              <a:t>‘Larger estates’.</a:t>
            </a:r>
            <a:endParaRPr lang="en-US" dirty="0">
              <a:solidFill>
                <a:srgbClr val="002060"/>
              </a:solidFill>
              <a:latin typeface="Aller"/>
              <a:cs typeface="Aller"/>
            </a:endParaRPr>
          </a:p>
        </p:txBody>
      </p:sp>
      <p:sp>
        <p:nvSpPr>
          <p:cNvPr id="3" name="Rectangle 2"/>
          <p:cNvSpPr/>
          <p:nvPr/>
        </p:nvSpPr>
        <p:spPr>
          <a:xfrm>
            <a:off x="395536" y="1546914"/>
            <a:ext cx="8352928" cy="1815882"/>
          </a:xfrm>
          <a:prstGeom prst="rect">
            <a:avLst/>
          </a:prstGeom>
        </p:spPr>
        <p:txBody>
          <a:bodyPr wrap="square">
            <a:spAutoFit/>
          </a:bodyPr>
          <a:lstStyle/>
          <a:p>
            <a:pPr marL="457200" indent="-457200">
              <a:buFont typeface="Arial" panose="020B0604020202020204" pitchFamily="34" charset="0"/>
              <a:buChar char="•"/>
            </a:pPr>
            <a:r>
              <a:rPr lang="en-GB" sz="2800" dirty="0" smtClean="0">
                <a:solidFill>
                  <a:srgbClr val="002060"/>
                </a:solidFill>
                <a:latin typeface="Aller"/>
                <a:cs typeface="Times New Roman" panose="02020603050405020304" pitchFamily="18" charset="0"/>
              </a:rPr>
              <a:t>The RNRB available will be tapered where the net estate exceeds £2m. At a rate of £1 withdrawal for every £2 of value over the £2m.</a:t>
            </a:r>
          </a:p>
          <a:p>
            <a:pPr marL="457200" indent="-457200">
              <a:buFont typeface="Arial" panose="020B0604020202020204" pitchFamily="34" charset="0"/>
              <a:buChar char="•"/>
            </a:pPr>
            <a:endParaRPr lang="en-GB" sz="2800" dirty="0" smtClean="0">
              <a:solidFill>
                <a:schemeClr val="accent1"/>
              </a:solidFill>
              <a:latin typeface="Aller"/>
              <a:cs typeface="Times New Roman" panose="02020603050405020304" pitchFamily="18" charset="0"/>
            </a:endParaRPr>
          </a:p>
        </p:txBody>
      </p:sp>
      <p:sp>
        <p:nvSpPr>
          <p:cNvPr id="4" name="Rectangle 3"/>
          <p:cNvSpPr/>
          <p:nvPr/>
        </p:nvSpPr>
        <p:spPr>
          <a:xfrm>
            <a:off x="395536" y="3024242"/>
            <a:ext cx="8352928" cy="338554"/>
          </a:xfrm>
          <a:prstGeom prst="rect">
            <a:avLst/>
          </a:prstGeom>
        </p:spPr>
        <p:txBody>
          <a:bodyPr wrap="square">
            <a:spAutoFit/>
          </a:bodyPr>
          <a:lstStyle/>
          <a:p>
            <a:r>
              <a:rPr lang="en-GB" sz="1600" dirty="0" smtClean="0">
                <a:solidFill>
                  <a:schemeClr val="accent1"/>
                </a:solidFill>
                <a:latin typeface="Aller"/>
                <a:cs typeface="Times New Roman" panose="02020603050405020304" pitchFamily="18" charset="0"/>
              </a:rPr>
              <a:t>Source: September 2015 HMRC Trusts &amp; Estates Newsletter.</a:t>
            </a:r>
            <a:endParaRPr lang="en-GB" sz="1600" dirty="0">
              <a:solidFill>
                <a:schemeClr val="accent1"/>
              </a:solidFill>
              <a:latin typeface="Aller"/>
              <a:cs typeface="Times New Roman" panose="02020603050405020304" pitchFamily="18" charset="0"/>
            </a:endParaRPr>
          </a:p>
        </p:txBody>
      </p:sp>
    </p:spTree>
    <p:extLst>
      <p:ext uri="{BB962C8B-B14F-4D97-AF65-F5344CB8AC3E}">
        <p14:creationId xmlns:p14="http://schemas.microsoft.com/office/powerpoint/2010/main" val="38253948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568952" cy="1107996"/>
          </a:xfrm>
          <a:prstGeom prst="rect">
            <a:avLst/>
          </a:prstGeom>
        </p:spPr>
        <p:txBody>
          <a:bodyPr wrap="square" lIns="0" tIns="0" rIns="0" bIns="0">
            <a:spAutoFit/>
          </a:bodyPr>
          <a:lstStyle/>
          <a:p>
            <a:pPr algn="ctr"/>
            <a:r>
              <a:rPr lang="en-US" sz="2400" dirty="0" smtClean="0">
                <a:solidFill>
                  <a:srgbClr val="002060"/>
                </a:solidFill>
                <a:latin typeface="Aller"/>
                <a:cs typeface="Aller"/>
              </a:rPr>
              <a:t> </a:t>
            </a:r>
            <a:r>
              <a:rPr lang="en-US" sz="3600" b="1" dirty="0" smtClean="0">
                <a:solidFill>
                  <a:srgbClr val="002060"/>
                </a:solidFill>
                <a:latin typeface="Aller"/>
                <a:cs typeface="Aller"/>
              </a:rPr>
              <a:t>Residence Nil Rate Band (RNRB)</a:t>
            </a:r>
          </a:p>
          <a:p>
            <a:pPr algn="ctr"/>
            <a:r>
              <a:rPr lang="en-US" sz="3600" b="1" dirty="0" smtClean="0">
                <a:solidFill>
                  <a:srgbClr val="002060"/>
                </a:solidFill>
                <a:latin typeface="Aller"/>
                <a:cs typeface="Aller"/>
              </a:rPr>
              <a:t>‘Downsizing’.</a:t>
            </a:r>
            <a:endParaRPr lang="en-US" dirty="0">
              <a:solidFill>
                <a:srgbClr val="002060"/>
              </a:solidFill>
              <a:latin typeface="Aller"/>
              <a:cs typeface="Aller"/>
            </a:endParaRPr>
          </a:p>
        </p:txBody>
      </p:sp>
      <p:sp>
        <p:nvSpPr>
          <p:cNvPr id="5" name="Rectangle 4"/>
          <p:cNvSpPr/>
          <p:nvPr/>
        </p:nvSpPr>
        <p:spPr>
          <a:xfrm>
            <a:off x="395536" y="1556792"/>
            <a:ext cx="8496944" cy="3539430"/>
          </a:xfrm>
          <a:prstGeom prst="rect">
            <a:avLst/>
          </a:prstGeom>
        </p:spPr>
        <p:txBody>
          <a:bodyPr wrap="square">
            <a:spAutoFit/>
          </a:bodyPr>
          <a:lstStyle/>
          <a:p>
            <a:pPr marL="457200" indent="-457200">
              <a:buFont typeface="Arial" panose="020B0604020202020204" pitchFamily="34" charset="0"/>
              <a:buChar char="•"/>
            </a:pPr>
            <a:r>
              <a:rPr lang="en-GB" sz="2800" dirty="0" smtClean="0">
                <a:solidFill>
                  <a:srgbClr val="002060"/>
                </a:solidFill>
                <a:latin typeface="Aller"/>
                <a:cs typeface="Times New Roman" panose="02020603050405020304" pitchFamily="18" charset="0"/>
              </a:rPr>
              <a:t>The increased RNRB still applies when downsizing to a lower value residence or ceases to own one on or after 8</a:t>
            </a:r>
            <a:r>
              <a:rPr lang="en-GB" sz="2800" baseline="30000" dirty="0" smtClean="0">
                <a:solidFill>
                  <a:srgbClr val="002060"/>
                </a:solidFill>
                <a:latin typeface="Aller"/>
                <a:cs typeface="Times New Roman" panose="02020603050405020304" pitchFamily="18" charset="0"/>
              </a:rPr>
              <a:t>th</a:t>
            </a:r>
            <a:r>
              <a:rPr lang="en-GB" sz="2800" dirty="0" smtClean="0">
                <a:solidFill>
                  <a:srgbClr val="002060"/>
                </a:solidFill>
                <a:latin typeface="Aller"/>
                <a:cs typeface="Times New Roman" panose="02020603050405020304" pitchFamily="18" charset="0"/>
              </a:rPr>
              <a:t> July 2015. </a:t>
            </a:r>
          </a:p>
          <a:p>
            <a:pPr marL="457200" indent="-457200">
              <a:buFont typeface="Arial" panose="020B0604020202020204" pitchFamily="34" charset="0"/>
              <a:buChar char="•"/>
            </a:pPr>
            <a:r>
              <a:rPr lang="en-GB" sz="2800" dirty="0" smtClean="0">
                <a:solidFill>
                  <a:srgbClr val="002060"/>
                </a:solidFill>
                <a:latin typeface="Aller"/>
                <a:cs typeface="Times New Roman" panose="02020603050405020304" pitchFamily="18" charset="0"/>
              </a:rPr>
              <a:t>T</a:t>
            </a:r>
            <a:r>
              <a:rPr lang="en-US" sz="2800" dirty="0" smtClean="0">
                <a:solidFill>
                  <a:srgbClr val="002060"/>
                </a:solidFill>
                <a:latin typeface="Aller"/>
              </a:rPr>
              <a:t>hat </a:t>
            </a:r>
            <a:r>
              <a:rPr lang="en-US" sz="2800" dirty="0">
                <a:solidFill>
                  <a:srgbClr val="002060"/>
                </a:solidFill>
                <a:latin typeface="Aller"/>
              </a:rPr>
              <a:t>part will still be available provided the deceased left that smaller residence, or assets of equivalent value, to direct descendants. </a:t>
            </a:r>
            <a:endParaRPr lang="en-US" sz="2800" dirty="0" smtClean="0">
              <a:solidFill>
                <a:srgbClr val="002060"/>
              </a:solidFill>
              <a:latin typeface="Aller"/>
            </a:endParaRPr>
          </a:p>
          <a:p>
            <a:pPr marL="457200" indent="-457200">
              <a:buFont typeface="Arial" panose="020B0604020202020204" pitchFamily="34" charset="0"/>
              <a:buChar char="•"/>
            </a:pPr>
            <a:r>
              <a:rPr lang="en-US" sz="2800" dirty="0" smtClean="0">
                <a:solidFill>
                  <a:srgbClr val="002060"/>
                </a:solidFill>
                <a:latin typeface="Aller"/>
              </a:rPr>
              <a:t>Total </a:t>
            </a:r>
            <a:r>
              <a:rPr lang="en-US" sz="2800" dirty="0">
                <a:solidFill>
                  <a:srgbClr val="002060"/>
                </a:solidFill>
                <a:latin typeface="Aller"/>
              </a:rPr>
              <a:t>amount available will not exceed the maximum available </a:t>
            </a:r>
            <a:r>
              <a:rPr lang="en-US" sz="2800" dirty="0" smtClean="0">
                <a:solidFill>
                  <a:srgbClr val="002060"/>
                </a:solidFill>
                <a:latin typeface="Aller"/>
              </a:rPr>
              <a:t>RNRB. </a:t>
            </a:r>
            <a:r>
              <a:rPr lang="en-GB" sz="2800" dirty="0" smtClean="0">
                <a:solidFill>
                  <a:srgbClr val="002060"/>
                </a:solidFill>
                <a:latin typeface="Aller"/>
                <a:cs typeface="Times New Roman" panose="02020603050405020304" pitchFamily="18" charset="0"/>
              </a:rPr>
              <a:t> </a:t>
            </a:r>
          </a:p>
        </p:txBody>
      </p:sp>
    </p:spTree>
    <p:extLst>
      <p:ext uri="{BB962C8B-B14F-4D97-AF65-F5344CB8AC3E}">
        <p14:creationId xmlns:p14="http://schemas.microsoft.com/office/powerpoint/2010/main" val="28399031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ountrywide final">
      <a:dk1>
        <a:srgbClr val="FFFFFF"/>
      </a:dk1>
      <a:lt1>
        <a:sysClr val="window" lastClr="FFFFFF"/>
      </a:lt1>
      <a:dk2>
        <a:srgbClr val="FFFFFF"/>
      </a:dk2>
      <a:lt2>
        <a:srgbClr val="FFFFFF"/>
      </a:lt2>
      <a:accent1>
        <a:srgbClr val="25004B"/>
      </a:accent1>
      <a:accent2>
        <a:srgbClr val="000000"/>
      </a:accent2>
      <a:accent3>
        <a:srgbClr val="748189"/>
      </a:accent3>
      <a:accent4>
        <a:srgbClr val="E23237"/>
      </a:accent4>
      <a:accent5>
        <a:srgbClr val="638CB3"/>
      </a:accent5>
      <a:accent6>
        <a:srgbClr val="F9A148"/>
      </a:accent6>
      <a:hlink>
        <a:srgbClr val="EEEDDE"/>
      </a:hlink>
      <a:folHlink>
        <a:srgbClr val="E2323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43661</TotalTime>
  <Words>3388</Words>
  <Application>Microsoft Office PowerPoint</Application>
  <PresentationFormat>On-screen Show (4:3)</PresentationFormat>
  <Paragraphs>633</Paragraphs>
  <Slides>52</Slides>
  <Notes>7</Notes>
  <HiddenSlides>18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Aller</vt:lpstr>
      <vt:lpstr>Arial</vt:lpstr>
      <vt:lpstr>Calibri</vt:lpstr>
      <vt:lpstr>Dax-Bold</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Existing Planning options available with the RNRB.  Good, bad and the ugly!!!</vt:lpstr>
      <vt:lpstr>RNRB. ‘Standard’ Wills?</vt:lpstr>
      <vt:lpstr>RNRB. The options?</vt:lpstr>
      <vt:lpstr>RNRB. The options?</vt:lpstr>
      <vt:lpstr>PowerPoint Presentation</vt:lpstr>
      <vt:lpstr>PowerPoint Presentation</vt:lpstr>
      <vt:lpstr>Countrywide’s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Traffic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Traffic</dc:creator>
  <cp:lastModifiedBy>Will Chiles - CTTC Ltd</cp:lastModifiedBy>
  <cp:revision>2513</cp:revision>
  <dcterms:created xsi:type="dcterms:W3CDTF">2013-03-09T11:29:55Z</dcterms:created>
  <dcterms:modified xsi:type="dcterms:W3CDTF">2017-04-10T08:44:30Z</dcterms:modified>
</cp:coreProperties>
</file>